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051" r:id="rId2"/>
  </p:sldMasterIdLst>
  <p:notesMasterIdLst>
    <p:notesMasterId r:id="rId38"/>
  </p:notesMasterIdLst>
  <p:handoutMasterIdLst>
    <p:handoutMasterId r:id="rId39"/>
  </p:handoutMasterIdLst>
  <p:sldIdLst>
    <p:sldId id="256" r:id="rId3"/>
    <p:sldId id="471" r:id="rId4"/>
    <p:sldId id="503" r:id="rId5"/>
    <p:sldId id="526" r:id="rId6"/>
    <p:sldId id="529" r:id="rId7"/>
    <p:sldId id="433" r:id="rId8"/>
    <p:sldId id="531" r:id="rId9"/>
    <p:sldId id="466" r:id="rId10"/>
    <p:sldId id="514" r:id="rId11"/>
    <p:sldId id="535" r:id="rId12"/>
    <p:sldId id="532" r:id="rId13"/>
    <p:sldId id="540" r:id="rId14"/>
    <p:sldId id="546" r:id="rId15"/>
    <p:sldId id="501" r:id="rId16"/>
    <p:sldId id="506" r:id="rId17"/>
    <p:sldId id="507" r:id="rId18"/>
    <p:sldId id="556" r:id="rId19"/>
    <p:sldId id="548" r:id="rId20"/>
    <p:sldId id="493" r:id="rId21"/>
    <p:sldId id="513" r:id="rId22"/>
    <p:sldId id="523" r:id="rId23"/>
    <p:sldId id="492" r:id="rId24"/>
    <p:sldId id="547" r:id="rId25"/>
    <p:sldId id="504" r:id="rId26"/>
    <p:sldId id="505" r:id="rId27"/>
    <p:sldId id="555" r:id="rId28"/>
    <p:sldId id="509" r:id="rId29"/>
    <p:sldId id="512" r:id="rId30"/>
    <p:sldId id="549" r:id="rId31"/>
    <p:sldId id="519" r:id="rId32"/>
    <p:sldId id="518" r:id="rId33"/>
    <p:sldId id="491" r:id="rId34"/>
    <p:sldId id="552" r:id="rId35"/>
    <p:sldId id="515" r:id="rId36"/>
    <p:sldId id="533" r:id="rId3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FFCC"/>
    <a:srgbClr val="FFCC66"/>
    <a:srgbClr val="CC3399"/>
    <a:srgbClr val="6633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3957" autoAdjust="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557580-1CF2-4A5B-80B6-237C6FAFD476}" type="datetimeFigureOut">
              <a:rPr lang="en-US"/>
              <a:pPr>
                <a:defRPr/>
              </a:pPr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F8F2B3-394E-4FD2-BBA6-02E146FF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EC96ED4-3C4B-4CFF-B11A-6B27DF91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8489F66-9813-44BC-BDB9-119EBB2B9DD3}" type="slidenum">
              <a:rPr lang="en-US" altLang="en-US" smtClean="0">
                <a:latin typeface="Arial" pitchFamily="34" charset="0"/>
              </a:rPr>
              <a:pPr/>
              <a:t>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A58F320-C8A3-4713-8053-CB43A5A006CF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64456AB-3325-4DCA-BAD3-8394BFD838F3}" type="slidenum">
              <a:rPr lang="en-US" altLang="en-US" smtClean="0">
                <a:latin typeface="Arial" pitchFamily="34" charset="0"/>
              </a:rPr>
              <a:pPr/>
              <a:t>24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5D54-E507-4889-BB6A-27CB09760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E0EB0-E30C-4F93-B467-8B4D90F20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B097-DBEC-4D71-A2A7-214C21B9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CE0DB-E60B-427C-AE9A-48B6A973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DE62-CCA5-43B1-8C50-74769BE11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9D44-6795-4642-AD74-B93EB614F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1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C4EE-4669-4547-87FC-FFFA1BD0B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0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B42C-8BE3-4AF5-B432-516603F37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8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0F82-2385-45DB-AE90-9B9AE6A65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80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4B71-52B1-40C1-8BFF-9606CFD7D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1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1DA75C-099E-4EC9-A7CE-6FD0367D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89" y="0"/>
            <a:ext cx="111424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3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0367-53AD-48A6-9142-DC527BC11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E4CA-B147-467D-9D23-B3949B75D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6C2A-4898-4452-BD23-E9CA04E20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7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DB1B-C4E7-4CC6-BCC9-7F075A3EC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8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2250-D704-4592-A682-1371179B6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59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73FFB-EA38-4C41-968C-428BE24F10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5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90C54-5B3B-4F46-8AA4-13CAF0254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34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3A3E-FB29-4BDE-A198-4795A9DC6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7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649DCE-B08F-4D97-BE62-61BB6607D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51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1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925" y="6505575"/>
            <a:ext cx="4465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pic>
        <p:nvPicPr>
          <p:cNvPr id="6" name="Picture 7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167438"/>
            <a:ext cx="539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4638"/>
            <a:ext cx="5524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E70D6B96-5E08-4190-A4D3-9AE352547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1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5B35-A090-4CD7-8F60-AD1D91807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5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925" y="6505575"/>
            <a:ext cx="4465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pic>
        <p:nvPicPr>
          <p:cNvPr id="6" name="Picture 7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167438"/>
            <a:ext cx="539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4638"/>
            <a:ext cx="5524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54C39223-E9A5-4BC0-AA20-4FF8B6102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80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77888"/>
            <a:ext cx="9144000" cy="1482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8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925" y="6505575"/>
            <a:ext cx="4465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pic>
        <p:nvPicPr>
          <p:cNvPr id="6" name="Picture 7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167438"/>
            <a:ext cx="539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74638"/>
            <a:ext cx="5524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0"/>
            <a:ext cx="21336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32641614-EBE5-4E19-A272-90BF595B6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56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0ECA-A8C7-4F38-811E-49285BD1B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38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08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696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408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436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77888"/>
            <a:ext cx="9144000" cy="1482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FAA9-71F3-468B-B4D0-D981A518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48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23" y="8"/>
            <a:ext cx="7510154" cy="720000"/>
          </a:xfrm>
          <a:prstGeom prst="rect">
            <a:avLst/>
          </a:prstGeo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120B-F04C-4203-9186-77EF26484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29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of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</p:spPr>
        <p:txBody>
          <a:bodyPr/>
          <a:lstStyle>
            <a:lvl1pPr>
              <a:defRPr sz="1100" b="1"/>
            </a:lvl1pPr>
          </a:lstStyle>
          <a:p>
            <a:pPr>
              <a:defRPr/>
            </a:pPr>
            <a:fld id="{8AF08794-30B3-43BF-A67C-0872B4A65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743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45F4-9767-4FF4-B36A-BF38F18B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7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54FC-90E6-437A-830F-C0AE58FB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A78B-1F37-4243-A5B1-F0EA0279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10033-98CF-41F4-9A9C-755435076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F415-A3DA-4349-82F0-DFED2E734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185A586-FD32-4210-BF83-A8387FA70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47" r:id="rId1"/>
    <p:sldLayoutId id="2147488948" r:id="rId2"/>
    <p:sldLayoutId id="2147488949" r:id="rId3"/>
    <p:sldLayoutId id="2147488950" r:id="rId4"/>
    <p:sldLayoutId id="2147488951" r:id="rId5"/>
    <p:sldLayoutId id="2147488972" r:id="rId6"/>
    <p:sldLayoutId id="2147488952" r:id="rId7"/>
    <p:sldLayoutId id="2147488953" r:id="rId8"/>
    <p:sldLayoutId id="2147488954" r:id="rId9"/>
    <p:sldLayoutId id="2147488955" r:id="rId10"/>
    <p:sldLayoutId id="2147488956" r:id="rId11"/>
    <p:sldLayoutId id="2147488957" r:id="rId12"/>
    <p:sldLayoutId id="2147488958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20 June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1D5A36-8B0D-4CC5-8C44-FBF895DEE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9" r:id="rId1"/>
    <p:sldLayoutId id="2147488960" r:id="rId2"/>
    <p:sldLayoutId id="2147488961" r:id="rId3"/>
    <p:sldLayoutId id="2147488962" r:id="rId4"/>
    <p:sldLayoutId id="2147488963" r:id="rId5"/>
    <p:sldLayoutId id="214748897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  <p:sldLayoutId id="2147488970" r:id="rId13"/>
    <p:sldLayoutId id="2147488974" r:id="rId14"/>
    <p:sldLayoutId id="2147488975" r:id="rId15"/>
    <p:sldLayoutId id="2147488976" r:id="rId16"/>
    <p:sldLayoutId id="2147488977" r:id="rId17"/>
    <p:sldLayoutId id="2147488978" r:id="rId18"/>
    <p:sldLayoutId id="2147488979" r:id="rId19"/>
    <p:sldLayoutId id="2147488980" r:id="rId20"/>
    <p:sldLayoutId id="2147488981" r:id="rId21"/>
    <p:sldLayoutId id="2147488982" r:id="rId22"/>
    <p:sldLayoutId id="2147488983" r:id="rId23"/>
    <p:sldLayoutId id="2147488984" r:id="rId24"/>
    <p:sldLayoutId id="2147488985" r:id="rId25"/>
    <p:sldLayoutId id="2147488986" r:id="rId26"/>
    <p:sldLayoutId id="2147488971" r:id="rId27"/>
    <p:sldLayoutId id="2147488987" r:id="rId2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Dump-11b.b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613" y="-3719513"/>
            <a:ext cx="13571538" cy="131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153400" cy="2036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State-of-the-art and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Future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Challenges for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Machine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Protection Systems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419475" y="3745390"/>
            <a:ext cx="4110038" cy="1143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000" b="1" kern="0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örg</a:t>
            </a:r>
            <a:r>
              <a:rPr lang="en-US" sz="2000" b="1" kern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err="1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Wenninger</a:t>
            </a:r>
            <a:endParaRPr lang="en-US" sz="2000" b="1" kern="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CERN Beams Department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Operation group – </a:t>
            </a:r>
            <a:r>
              <a:rPr lang="de-DE" sz="2000" b="1" kern="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LHC</a:t>
            </a:r>
            <a:endParaRPr lang="de-DE" sz="2000" b="1" kern="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62682" y="2852738"/>
            <a:ext cx="5183188" cy="639762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IPAC14, </a:t>
            </a:r>
            <a:r>
              <a:rPr lang="en-US" sz="2400" b="1" kern="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Dresden, 20</a:t>
            </a:r>
            <a:r>
              <a:rPr lang="en-US" sz="2400" b="1" kern="0" baseline="300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kern="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 June 2014</a:t>
            </a:r>
            <a:endParaRPr lang="de-DE" sz="2400" b="1" kern="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462665" y="5955030"/>
            <a:ext cx="84106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Acknowledgements: 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Schmidt, M.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Zerlauth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Wollman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Redaelli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G. Valentino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Dehning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Bracco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Uythoven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V.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Kain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(CERN), M. Werner, T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Lensch</a:t>
            </a:r>
            <a:r>
              <a:rPr lang="en-US" alt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(DESY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G. </a:t>
            </a:r>
            <a:r>
              <a:rPr lang="en-US" alt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Stancari</a:t>
            </a:r>
            <a:r>
              <a:rPr lang="en-US" alt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(FNAL)</a:t>
            </a:r>
            <a:endParaRPr lang="en-GB" alt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Modern Machine Protection System : P</a:t>
            </a:r>
            <a:r>
              <a:rPr lang="en-US" altLang="en-US" sz="2800" baseline="30000" smtClean="0"/>
              <a:t>3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mtClean="0">
                <a:latin typeface="+mj-lt"/>
                <a:cs typeface="Arial" charset="0"/>
              </a:rPr>
              <a:t>20 June 2014</a:t>
            </a:r>
            <a:endParaRPr lang="en-US" altLang="en-US" dirty="0" smtClean="0">
              <a:latin typeface="+mj-lt"/>
              <a:cs typeface="Arial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mtClean="0">
                <a:latin typeface="+mj-lt"/>
                <a:cs typeface="Arial" charset="0"/>
              </a:rPr>
              <a:t>FRXCA01 - IPAC14 - J. Wenninger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310015-3B5A-4756-93B0-DDF49618192B}" type="slidenum">
              <a:rPr lang="en-US" altLang="en-US" smtClean="0">
                <a:latin typeface="Comic Sans MS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615950" y="1009650"/>
            <a:ext cx="81407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rotect the machine</a:t>
            </a:r>
          </a:p>
          <a:p>
            <a:pPr marL="622300" lvl="1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+mn-lt"/>
              </a:rPr>
              <a:t>Highest priority is to avoid damage of the accelerator. </a:t>
            </a:r>
          </a:p>
          <a:p>
            <a:pPr marL="228600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endParaRPr lang="en-US" dirty="0">
              <a:solidFill>
                <a:srgbClr val="0000FF"/>
              </a:solidFill>
              <a:latin typeface="+mn-lt"/>
            </a:endParaRPr>
          </a:p>
          <a:p>
            <a:pPr marL="355600" indent="-355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rotect the beam</a:t>
            </a:r>
          </a:p>
          <a:p>
            <a:pPr marL="622300" lvl="1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+mn-lt"/>
              </a:rPr>
              <a:t>Complex protection systems may reduce the accelerator availability, an aspect that must be taken into account at the design phase.</a:t>
            </a:r>
          </a:p>
          <a:p>
            <a:pPr marL="622300" lvl="1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+mn-lt"/>
              </a:rPr>
              <a:t>Trade-off between protection and operation.</a:t>
            </a:r>
          </a:p>
          <a:p>
            <a:pPr marL="1098550" lvl="2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+mn-lt"/>
              </a:rPr>
              <a:t>Availability (targets): ~99% light sources, ~95% spallation sources like SNS, ESS, LHC so far modest 35%.</a:t>
            </a:r>
          </a:p>
          <a:p>
            <a:pPr marL="228600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endParaRPr lang="en-US" dirty="0">
              <a:solidFill>
                <a:srgbClr val="0000FF"/>
              </a:solidFill>
              <a:latin typeface="+mn-lt"/>
            </a:endParaRPr>
          </a:p>
          <a:p>
            <a:pPr marL="355600" indent="-355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rovide the evidence</a:t>
            </a:r>
          </a:p>
          <a:p>
            <a:pPr marL="622300" lvl="1" indent="-2667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>
                <a:latin typeface="+mn-lt"/>
              </a:rPr>
              <a:t>Clear (</a:t>
            </a:r>
            <a:r>
              <a:rPr lang="en-US" u="sng" dirty="0">
                <a:latin typeface="+mn-lt"/>
              </a:rPr>
              <a:t>post-mortem</a:t>
            </a:r>
            <a:r>
              <a:rPr lang="en-US" dirty="0">
                <a:latin typeface="+mn-lt"/>
              </a:rPr>
              <a:t>) diagnostics must be provided when:</a:t>
            </a:r>
          </a:p>
          <a:p>
            <a:pPr marL="901700" lvl="2" indent="-1778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the protection systems stop operation,</a:t>
            </a:r>
          </a:p>
          <a:p>
            <a:pPr marL="901700" lvl="2" indent="-1778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something goes wrong (failure, damage, but also ‘near miss’).</a:t>
            </a:r>
          </a:p>
        </p:txBody>
      </p:sp>
      <p:sp>
        <p:nvSpPr>
          <p:cNvPr id="2" name="TextBox 1"/>
          <p:cNvSpPr txBox="1"/>
          <p:nvPr/>
        </p:nvSpPr>
        <p:spPr>
          <a:xfrm rot="20727270">
            <a:off x="1382120" y="1658533"/>
            <a:ext cx="6191250" cy="107791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3200" kern="0" dirty="0">
                <a:solidFill>
                  <a:schemeClr val="bg1"/>
                </a:solidFill>
                <a:latin typeface="+mn-lt"/>
              </a:rPr>
              <a:t>Machine protection is not limited to designing a fast interlock !</a:t>
            </a:r>
            <a:endParaRPr lang="en-GB" sz="32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20727270">
            <a:off x="1220542" y="3475652"/>
            <a:ext cx="6931516" cy="1077218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+mn-lt"/>
              </a:rPr>
              <a:t>Machine protection must be closely integrated into the machine design !</a:t>
            </a:r>
            <a:endParaRPr lang="en-GB" sz="3200" kern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Circular - linear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68DFC7-39D8-4F02-B832-EE3D13F4F66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050" y="1147763"/>
            <a:ext cx="7950200" cy="14366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srgbClr val="CC3399"/>
                </a:solidFill>
                <a:latin typeface="+mn-lt"/>
              </a:rPr>
              <a:t>Circulating beams</a:t>
            </a:r>
            <a:r>
              <a:rPr lang="en-US" sz="2000" kern="0" dirty="0">
                <a:latin typeface="+mn-lt"/>
              </a:rPr>
              <a:t>: with the notable exception of kicker magnet failures (injection / dump) the impact of a failure on the beam usually develops progressively – many turns</a:t>
            </a: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Provides room for reaction by the MPS</a:t>
            </a:r>
            <a:r>
              <a:rPr lang="en-US" sz="2000" kern="0" dirty="0">
                <a:latin typeface="+mn-lt"/>
                <a:sym typeface="Wingdings" panose="05000000000000000000" pitchFamily="2" charset="2"/>
              </a:rPr>
              <a:t>.</a:t>
            </a:r>
            <a:endParaRPr lang="en-GB" sz="2000" kern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" y="2760663"/>
            <a:ext cx="7950200" cy="18589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err="1">
                <a:solidFill>
                  <a:srgbClr val="CC3399"/>
                </a:solidFill>
                <a:latin typeface="+mn-lt"/>
              </a:rPr>
              <a:t>Linacs</a:t>
            </a:r>
            <a:r>
              <a:rPr lang="en-US" sz="2000" kern="0" dirty="0">
                <a:solidFill>
                  <a:srgbClr val="CC3399"/>
                </a:solidFill>
                <a:latin typeface="+mn-lt"/>
              </a:rPr>
              <a:t>, beam transfer</a:t>
            </a:r>
            <a:r>
              <a:rPr lang="en-US" sz="2000" kern="0" dirty="0">
                <a:latin typeface="+mn-lt"/>
              </a:rPr>
              <a:t>: once the beam is produced or the transfer is initiated the beam cannot be stopped anymore</a:t>
            </a:r>
            <a:r>
              <a:rPr lang="en-US" sz="2000" kern="0" dirty="0">
                <a:latin typeface="+mn-lt"/>
                <a:sym typeface="Wingdings" panose="05000000000000000000" pitchFamily="2" charset="2"/>
              </a:rPr>
              <a:t>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Avoid incorrect </a:t>
            </a:r>
            <a:r>
              <a:rPr lang="en-US" i="1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element settings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before launch.</a:t>
            </a:r>
            <a:endParaRPr lang="en-US" i="1" kern="0" dirty="0">
              <a:solidFill>
                <a:srgbClr val="0000FF"/>
              </a:solidFill>
              <a:latin typeface="+mn-lt"/>
              <a:sym typeface="Wingdings" panose="05000000000000000000" pitchFamily="2" charset="2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Mitigation by active and passive protection, probe beams /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bunches,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	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intermediate dumps.</a:t>
            </a:r>
            <a:endParaRPr lang="en-GB" i="1" kern="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LHC beam: stored - transfer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58B9C6-1D01-46E2-B094-7BF3D449843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260" y="779463"/>
            <a:ext cx="8026400" cy="1900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Despite storing up to 140 MJ at 4 TeV, not a single superconducting magnet was quenched with circulating beam – threshold ~ few 10’s of </a:t>
            </a:r>
            <a:r>
              <a:rPr lang="en-US" kern="0" dirty="0" err="1">
                <a:latin typeface="+mn-lt"/>
              </a:rPr>
              <a:t>mJ</a:t>
            </a:r>
            <a:r>
              <a:rPr lang="en-US" kern="0" dirty="0">
                <a:latin typeface="+mn-lt"/>
              </a:rPr>
              <a:t>.</a:t>
            </a:r>
          </a:p>
          <a:p>
            <a:pPr marL="227013" indent="-227013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Many magnets were however quenched at injection, mainly due to (expected) injection kicker </a:t>
            </a:r>
            <a:r>
              <a:rPr lang="en-US" kern="0" dirty="0" smtClean="0">
                <a:latin typeface="+mn-lt"/>
              </a:rPr>
              <a:t>failures.</a:t>
            </a:r>
            <a:endParaRPr lang="en-US" kern="0" dirty="0">
              <a:latin typeface="+mn-lt"/>
            </a:endParaRPr>
          </a:p>
          <a:p>
            <a:pPr marL="536575" lvl="1" indent="-1825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The beam (~2 MJ) is safely absorbed in injection dump blocks, but the shower leakage quenches magnets over ~1 km. </a:t>
            </a:r>
            <a:endParaRPr lang="en-GB" sz="1600" i="1" kern="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1751" name="Group 1"/>
          <p:cNvGrpSpPr>
            <a:grpSpLocks/>
          </p:cNvGrpSpPr>
          <p:nvPr/>
        </p:nvGrpSpPr>
        <p:grpSpPr bwMode="auto">
          <a:xfrm>
            <a:off x="476250" y="3273425"/>
            <a:ext cx="8553450" cy="3151188"/>
            <a:chOff x="476250" y="2980630"/>
            <a:chExt cx="8553450" cy="3151752"/>
          </a:xfrm>
        </p:grpSpPr>
        <p:grpSp>
          <p:nvGrpSpPr>
            <p:cNvPr id="31753" name="Group 10"/>
            <p:cNvGrpSpPr>
              <a:grpSpLocks/>
            </p:cNvGrpSpPr>
            <p:nvPr/>
          </p:nvGrpSpPr>
          <p:grpSpPr bwMode="auto">
            <a:xfrm>
              <a:off x="476250" y="2980630"/>
              <a:ext cx="8399463" cy="3151752"/>
              <a:chOff x="476250" y="2973388"/>
              <a:chExt cx="8399463" cy="3151882"/>
            </a:xfrm>
          </p:grpSpPr>
          <p:pic>
            <p:nvPicPr>
              <p:cNvPr id="31758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479" y="3596098"/>
                <a:ext cx="8336234" cy="2448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59" name="Group 15"/>
              <p:cNvGrpSpPr>
                <a:grpSpLocks/>
              </p:cNvGrpSpPr>
              <p:nvPr/>
            </p:nvGrpSpPr>
            <p:grpSpPr bwMode="auto">
              <a:xfrm>
                <a:off x="476250" y="2973388"/>
                <a:ext cx="7705725" cy="3151882"/>
                <a:chOff x="438030" y="3159262"/>
                <a:chExt cx="7705247" cy="3151065"/>
              </a:xfrm>
            </p:grpSpPr>
            <p:sp>
              <p:nvSpPr>
                <p:cNvPr id="31760" name="Down Arrow 6"/>
                <p:cNvSpPr>
                  <a:spLocks noChangeArrowheads="1"/>
                </p:cNvSpPr>
                <p:nvPr/>
              </p:nvSpPr>
              <p:spPr bwMode="auto">
                <a:xfrm>
                  <a:off x="7336903" y="3562350"/>
                  <a:ext cx="230430" cy="422455"/>
                </a:xfrm>
                <a:prstGeom prst="downArrow">
                  <a:avLst>
                    <a:gd name="adj1" fmla="val 50000"/>
                    <a:gd name="adj2" fmla="val 50001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FF"/>
                    </a:buClr>
                    <a:buSzPct val="80000"/>
                    <a:buFont typeface="Wingdings" pitchFamily="2" charset="2"/>
                    <a:buChar char="q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376500" y="3160850"/>
                  <a:ext cx="1766777" cy="33812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spcAft>
                      <a:spcPts val="400"/>
                    </a:spcAft>
                    <a:buClr>
                      <a:srgbClr val="0000FF"/>
                    </a:buClr>
                    <a:buSzPct val="80000"/>
                    <a:defRPr/>
                  </a:pPr>
                  <a:r>
                    <a:rPr lang="en-US" sz="1600" kern="0" dirty="0">
                      <a:latin typeface="+mn-lt"/>
                    </a:rPr>
                    <a:t>Injection point</a:t>
                  </a:r>
                  <a:endParaRPr lang="en-GB" sz="1600" kern="0" dirty="0">
                    <a:latin typeface="+mn-lt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222395" y="3159262"/>
                  <a:ext cx="1195314" cy="33971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spcAft>
                      <a:spcPts val="400"/>
                    </a:spcAft>
                    <a:buClr>
                      <a:srgbClr val="0000FF"/>
                    </a:buClr>
                    <a:buSzPct val="80000"/>
                    <a:defRPr/>
                  </a:pPr>
                  <a:r>
                    <a:rPr lang="en-US" sz="1600" kern="0" dirty="0">
                      <a:latin typeface="+mn-lt"/>
                    </a:rPr>
                    <a:t>Collimation</a:t>
                  </a:r>
                  <a:endParaRPr lang="en-GB" sz="1600" kern="0" dirty="0">
                    <a:latin typeface="+mn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8030" y="3460875"/>
                  <a:ext cx="1138167" cy="307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spcAft>
                      <a:spcPts val="400"/>
                    </a:spcAft>
                    <a:buClr>
                      <a:srgbClr val="0000FF"/>
                    </a:buClr>
                    <a:buSzPct val="80000"/>
                    <a:defRPr/>
                  </a:pPr>
                  <a:r>
                    <a:rPr lang="en-US" sz="1400" b="1" kern="0" dirty="0">
                      <a:latin typeface="+mn-lt"/>
                    </a:rPr>
                    <a:t>BLM signal</a:t>
                  </a:r>
                  <a:endParaRPr lang="en-GB" sz="1400" b="1" kern="0" dirty="0">
                    <a:latin typeface="+mn-lt"/>
                  </a:endParaRPr>
                </a:p>
              </p:txBody>
            </p:sp>
            <p:cxnSp>
              <p:nvCxnSpPr>
                <p:cNvPr id="31764" name="Straight Arrow Connector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63942" y="6302408"/>
                  <a:ext cx="2556146" cy="7919"/>
                </a:xfrm>
                <a:prstGeom prst="straightConnector1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5647882" y="5949978"/>
                  <a:ext cx="825449" cy="33812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20000"/>
                    </a:spcBef>
                    <a:spcAft>
                      <a:spcPts val="400"/>
                    </a:spcAft>
                    <a:buClr>
                      <a:srgbClr val="0000FF"/>
                    </a:buClr>
                    <a:buSzPct val="80000"/>
                    <a:defRPr/>
                  </a:pPr>
                  <a:r>
                    <a:rPr lang="en-US" sz="1600" b="1" kern="0" dirty="0">
                      <a:latin typeface="+mn-lt"/>
                    </a:rPr>
                    <a:t>3.3 km</a:t>
                  </a:r>
                  <a:endParaRPr lang="en-GB" sz="1600" b="1" kern="0" dirty="0">
                    <a:latin typeface="+mn-lt"/>
                  </a:endParaRPr>
                </a:p>
              </p:txBody>
            </p:sp>
            <p:sp>
              <p:nvSpPr>
                <p:cNvPr id="31766" name="Down Arrow 10"/>
                <p:cNvSpPr>
                  <a:spLocks noChangeArrowheads="1"/>
                </p:cNvSpPr>
                <p:nvPr/>
              </p:nvSpPr>
              <p:spPr bwMode="auto">
                <a:xfrm>
                  <a:off x="4725525" y="3545770"/>
                  <a:ext cx="230430" cy="422455"/>
                </a:xfrm>
                <a:prstGeom prst="downArrow">
                  <a:avLst>
                    <a:gd name="adj1" fmla="val 50000"/>
                    <a:gd name="adj2" fmla="val 50001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rgbClr val="0000FF"/>
                    </a:buClr>
                    <a:buSzPct val="80000"/>
                    <a:buFont typeface="Wingdings" pitchFamily="2" charset="2"/>
                    <a:buChar char="q"/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altLang="en-US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2913063" y="4057148"/>
              <a:ext cx="1160462" cy="523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1400" b="1" kern="0" dirty="0">
                  <a:solidFill>
                    <a:srgbClr val="C00000"/>
                  </a:solidFill>
                  <a:latin typeface="+mn-lt"/>
                </a:rPr>
                <a:t>BLM dump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1400" b="1" kern="0" dirty="0">
                  <a:solidFill>
                    <a:srgbClr val="C00000"/>
                  </a:solidFill>
                  <a:latin typeface="+mn-lt"/>
                </a:rPr>
                <a:t>threshold</a:t>
              </a:r>
              <a:endParaRPr lang="en-GB" sz="1400" b="1" kern="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75588" y="4558887"/>
              <a:ext cx="1154112" cy="5223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1400" b="1" kern="0" dirty="0">
                  <a:solidFill>
                    <a:srgbClr val="0000FF"/>
                  </a:solidFill>
                  <a:latin typeface="+mn-lt"/>
                </a:rPr>
                <a:t>BLM saturation !</a:t>
              </a:r>
              <a:endParaRPr lang="en-GB" sz="1400" b="1" kern="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31756" name="Straight Arrow Connector 4"/>
            <p:cNvCxnSpPr>
              <a:cxnSpLocks noChangeShapeType="1"/>
            </p:cNvCxnSpPr>
            <p:nvPr/>
          </p:nvCxnSpPr>
          <p:spPr bwMode="auto">
            <a:xfrm flipH="1">
              <a:off x="7761288" y="3967163"/>
              <a:ext cx="690562" cy="0"/>
            </a:xfrm>
            <a:prstGeom prst="straightConnector1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Straight Connector 10"/>
            <p:cNvCxnSpPr>
              <a:cxnSpLocks noChangeShapeType="1"/>
              <a:endCxn id="18" idx="0"/>
            </p:cNvCxnSpPr>
            <p:nvPr/>
          </p:nvCxnSpPr>
          <p:spPr bwMode="auto">
            <a:xfrm>
              <a:off x="8451850" y="3967163"/>
              <a:ext cx="0" cy="592137"/>
            </a:xfrm>
            <a:prstGeom prst="line">
              <a:avLst/>
            </a:prstGeom>
            <a:noFill/>
            <a:ln w="381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1074738" y="2698750"/>
            <a:ext cx="7324725" cy="40005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FCC-</a:t>
            </a:r>
            <a:r>
              <a:rPr lang="en-US" sz="2000" kern="0" dirty="0" err="1">
                <a:latin typeface="+mn-lt"/>
              </a:rPr>
              <a:t>hh</a:t>
            </a:r>
            <a:r>
              <a:rPr lang="en-US" sz="2000" kern="0" dirty="0">
                <a:latin typeface="+mn-lt"/>
              </a:rPr>
              <a:t> injected intensity @ 3 TeV limited by MPS concerns ! </a:t>
            </a:r>
            <a:endParaRPr lang="en-GB" sz="2000" kern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0780" y="1669461"/>
            <a:ext cx="1598515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MOPRO019-20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FA6ADB-5100-4BD8-88A9-51BBB4AA3F4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170" y="1086295"/>
            <a:ext cx="75819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Introduction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Material robustness</a:t>
            </a:r>
            <a:r>
              <a:rPr lang="en-US" sz="2800" b="1" dirty="0">
                <a:solidFill>
                  <a:srgbClr val="0000FF">
                    <a:alpha val="38000"/>
                  </a:srgbClr>
                </a:solidFill>
                <a:latin typeface="+mn-lt"/>
              </a:rPr>
              <a:t> 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Instrumentation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Collimation and halo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Availability, safety and operation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Conclusion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Material limits – passive protection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19D043-EB02-4DD4-80BF-D50B23DE688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65" y="1009650"/>
            <a:ext cx="7988300" cy="3558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An important aspect for collimators, absorbers, dumps and targets is the survival due to nominal or abnormal impacts. </a:t>
            </a: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LHC dump block must withstand up to 700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MJ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 strong dilution !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For high </a:t>
            </a:r>
            <a:r>
              <a:rPr lang="en-US" sz="2000" kern="0">
                <a:latin typeface="+mn-lt"/>
              </a:rPr>
              <a:t>intensity </a:t>
            </a:r>
            <a:r>
              <a:rPr lang="en-US" sz="2000" kern="0" smtClean="0">
                <a:latin typeface="+mn-lt"/>
              </a:rPr>
              <a:t>&amp; </a:t>
            </a:r>
            <a:r>
              <a:rPr lang="en-US" sz="2000" kern="0" dirty="0">
                <a:latin typeface="+mn-lt"/>
              </a:rPr>
              <a:t>energy proton </a:t>
            </a:r>
            <a:r>
              <a:rPr lang="en-US" sz="2000" kern="0">
                <a:latin typeface="+mn-lt"/>
              </a:rPr>
              <a:t>beams</a:t>
            </a:r>
            <a:r>
              <a:rPr lang="en-US" sz="2000" kern="0" smtClean="0">
                <a:latin typeface="+mn-lt"/>
              </a:rPr>
              <a:t>,</a:t>
            </a:r>
            <a:r>
              <a:rPr lang="en-US" sz="2000" kern="0" smtClean="0">
                <a:solidFill>
                  <a:srgbClr val="CC3399"/>
                </a:solidFill>
                <a:latin typeface="+mn-lt"/>
              </a:rPr>
              <a:t> </a:t>
            </a:r>
            <a:r>
              <a:rPr lang="en-US" sz="2000" kern="0" dirty="0">
                <a:solidFill>
                  <a:srgbClr val="CC3399"/>
                </a:solidFill>
                <a:latin typeface="+mn-lt"/>
              </a:rPr>
              <a:t>current material limits are around </a:t>
            </a:r>
            <a:r>
              <a:rPr lang="en-US" sz="2000" kern="0" dirty="0" smtClean="0">
                <a:solidFill>
                  <a:srgbClr val="CC3399"/>
                </a:solidFill>
                <a:latin typeface="+mn-lt"/>
              </a:rPr>
              <a:t>3-4 </a:t>
            </a:r>
            <a:r>
              <a:rPr lang="en-US" sz="2000" kern="0" dirty="0">
                <a:solidFill>
                  <a:srgbClr val="CC3399"/>
                </a:solidFill>
                <a:latin typeface="+mn-lt"/>
              </a:rPr>
              <a:t>MJ</a:t>
            </a:r>
            <a:r>
              <a:rPr lang="en-US" sz="2000" kern="0" dirty="0">
                <a:latin typeface="+mn-lt"/>
              </a:rPr>
              <a:t> – low density and high resistance to shocks.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In the past decade a lot of effort was invested to better understand the interaction of high energy / high density beams with matter.</a:t>
            </a:r>
          </a:p>
          <a:p>
            <a:pPr marL="800100" lvl="1" indent="-342900">
              <a:spcBef>
                <a:spcPts val="6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Ad-hoc test for LHC @ 450 </a:t>
            </a:r>
            <a:r>
              <a:rPr lang="en-US" i="1" kern="0" dirty="0" err="1">
                <a:solidFill>
                  <a:srgbClr val="0000FF"/>
                </a:solidFill>
                <a:latin typeface="+mn-lt"/>
              </a:rPr>
              <a:t>GeV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endParaRPr lang="en-GB" sz="2000" kern="0" dirty="0">
              <a:latin typeface="+mn-lt"/>
            </a:endParaRPr>
          </a:p>
        </p:txBody>
      </p:sp>
      <p:pic>
        <p:nvPicPr>
          <p:cNvPr id="7" name="Picture 7" descr="i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6450" y="4541838"/>
            <a:ext cx="2898775" cy="21320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491163" y="4541838"/>
            <a:ext cx="2700337" cy="1873250"/>
            <a:chOff x="5437349" y="1275193"/>
            <a:chExt cx="3881437" cy="2998788"/>
          </a:xfrm>
        </p:grpSpPr>
        <p:pic>
          <p:nvPicPr>
            <p:cNvPr id="33822" name="Picture 4" descr="DSC_0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349" y="1275193"/>
              <a:ext cx="3881437" cy="2998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23" name="Line 5"/>
            <p:cNvSpPr>
              <a:spLocks noChangeShapeType="1"/>
            </p:cNvSpPr>
            <p:nvPr/>
          </p:nvSpPr>
          <p:spPr bwMode="auto">
            <a:xfrm flipV="1">
              <a:off x="5464505" y="4209596"/>
              <a:ext cx="3757831" cy="0"/>
            </a:xfrm>
            <a:prstGeom prst="line">
              <a:avLst/>
            </a:prstGeom>
            <a:noFill/>
            <a:ln w="12700">
              <a:solidFill>
                <a:srgbClr val="FFC000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312488" y="3674223"/>
              <a:ext cx="686838" cy="376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000"/>
                  </a:solidFill>
                  <a:latin typeface="+mj-lt"/>
                </a:rPr>
                <a:t>6 cm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720299" y="2972812"/>
              <a:ext cx="2592189" cy="640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000" dirty="0" smtClean="0">
                  <a:solidFill>
                    <a:srgbClr val="FFFF00"/>
                  </a:solidFill>
                  <a:latin typeface="+mj-lt"/>
                </a:rPr>
                <a:t> A    B   D    C</a:t>
              </a:r>
            </a:p>
          </p:txBody>
        </p:sp>
      </p:grpSp>
      <p:graphicFrame>
        <p:nvGraphicFramePr>
          <p:cNvPr id="13" name="Group 28"/>
          <p:cNvGraphicFramePr>
            <a:graphicFrameLocks noGrp="1"/>
          </p:cNvGraphicFramePr>
          <p:nvPr/>
        </p:nvGraphicFramePr>
        <p:xfrm>
          <a:off x="6840538" y="3879850"/>
          <a:ext cx="2171700" cy="1598611"/>
        </p:xfrm>
        <a:graphic>
          <a:graphicData uri="http://schemas.openxmlformats.org/drawingml/2006/table">
            <a:tbl>
              <a:tblPr/>
              <a:tblGrid>
                <a:gridCol w="712535"/>
                <a:gridCol w="1459165"/>
              </a:tblGrid>
              <a:tr h="3792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Shot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Intensity / p+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04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1.2×10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04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2.4×10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04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4.8×10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304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7.2×10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1482" marR="91482" marT="45727" marB="45727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66813" y="6157913"/>
            <a:ext cx="1819275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>
                <a:latin typeface="+mn-lt"/>
              </a:rPr>
              <a:t>V. </a:t>
            </a:r>
            <a:r>
              <a:rPr lang="en-US" sz="1400" i="1" kern="0" dirty="0" err="1">
                <a:latin typeface="+mn-lt"/>
              </a:rPr>
              <a:t>Kain</a:t>
            </a:r>
            <a:r>
              <a:rPr lang="en-US" sz="1400" i="1" kern="0" dirty="0">
                <a:latin typeface="+mn-lt"/>
              </a:rPr>
              <a:t> et al, PAC05</a:t>
            </a:r>
            <a:endParaRPr lang="en-GB" sz="1400" i="1" kern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1640" y="2660900"/>
            <a:ext cx="1113239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MOPRI086</a:t>
            </a:r>
            <a:endParaRPr lang="en-GB" sz="14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Materials test facility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310E31-1EA2-4486-9983-B4E3306C3F1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2214563"/>
            <a:ext cx="40862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2221" y="1882775"/>
            <a:ext cx="240110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dirty="0" smtClean="0">
                <a:latin typeface="+mj-lt"/>
              </a:rPr>
              <a:t>PRSTAB 17</a:t>
            </a:r>
            <a:r>
              <a:rPr lang="en-US" sz="1400" i="1" dirty="0">
                <a:latin typeface="+mj-lt"/>
              </a:rPr>
              <a:t>, 021004 (2014)</a:t>
            </a:r>
            <a:endParaRPr lang="en-GB" sz="1400" i="1" kern="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725" y="963613"/>
            <a:ext cx="84121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New beam line at the SPS @ CERN coupled to a high radiation to materials test facility - </a:t>
            </a:r>
            <a:r>
              <a:rPr lang="en-US" sz="2000" b="1" kern="0" dirty="0">
                <a:latin typeface="+mn-lt"/>
              </a:rPr>
              <a:t>HiRadMat</a:t>
            </a:r>
            <a:r>
              <a:rPr lang="en-US" sz="2000" kern="0" dirty="0">
                <a:latin typeface="+mn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992" y="1777585"/>
            <a:ext cx="4088058" cy="68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2-3 MJ beam, 7-8 </a:t>
            </a:r>
            <a:r>
              <a:rPr lang="en-US" sz="1600" i="1" kern="0" dirty="0" err="1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s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(fast extraction).</a:t>
            </a:r>
          </a:p>
          <a:p>
            <a:pPr marL="266700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Tunable beam intensity and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density.</a:t>
            </a:r>
            <a:endParaRPr lang="en-US" sz="1600" i="1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25" y="2968140"/>
            <a:ext cx="3914775" cy="2316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Test of new materials, bench marking of simulation codes.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endParaRPr lang="en-US" sz="2000" kern="0" dirty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Robust materials:</a:t>
            </a:r>
          </a:p>
          <a:p>
            <a:pPr marL="538163" lvl="1" indent="-17462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CFC, graphite, boron nitrite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538163" lvl="1" indent="-17462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Impedance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Symbol"/>
              </a:rPr>
              <a:t> coating.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287838"/>
            <a:ext cx="2905125" cy="40005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Tungsten collimator test</a:t>
            </a:r>
            <a:endParaRPr lang="en-GB" sz="2000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9600" y="5471556"/>
            <a:ext cx="1301959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MOPRO038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6299" y="5317936"/>
            <a:ext cx="1140056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THPRI096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Hydrodynamic tunneling</a:t>
            </a:r>
            <a:endParaRPr lang="en-GB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A3930-EF7B-4690-A503-69F7181B84F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" y="946150"/>
            <a:ext cx="8412163" cy="1368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For high intensity beams made of long bunch trains </a:t>
            </a:r>
            <a:r>
              <a:rPr lang="en-US" sz="2000" b="1" kern="0" dirty="0">
                <a:latin typeface="+mn-lt"/>
              </a:rPr>
              <a:t>hydrodynamic tunneling</a:t>
            </a:r>
            <a:r>
              <a:rPr lang="en-US" sz="2000" kern="0" dirty="0">
                <a:latin typeface="+mn-lt"/>
              </a:rPr>
              <a:t> significantly increases the damage range in a material.</a:t>
            </a:r>
          </a:p>
          <a:p>
            <a:pPr marL="531813" lvl="1" indent="-2587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Leading bunches melt the material and create a plasma, the following bunches see less material and penetrate deeper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6277" y="5894388"/>
            <a:ext cx="2401107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dirty="0" smtClean="0">
                <a:latin typeface="+mj-lt"/>
              </a:rPr>
              <a:t>PRSTAB 15</a:t>
            </a:r>
            <a:r>
              <a:rPr lang="en-US" sz="1400" i="1" dirty="0">
                <a:latin typeface="+mj-lt"/>
              </a:rPr>
              <a:t>, 051003 (2012)</a:t>
            </a:r>
            <a:endParaRPr lang="en-GB" sz="1400" i="1" kern="0" dirty="0">
              <a:latin typeface="+mj-lt"/>
            </a:endParaRPr>
          </a:p>
        </p:txBody>
      </p:sp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090863"/>
            <a:ext cx="37909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86363" y="2540000"/>
            <a:ext cx="3686175" cy="400050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LHC beam in carbon target</a:t>
            </a:r>
            <a:endParaRPr lang="en-GB" sz="2000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5438" y="4243388"/>
            <a:ext cx="1050925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b="1" kern="0" dirty="0">
                <a:solidFill>
                  <a:srgbClr val="CC3399"/>
                </a:solidFill>
                <a:latin typeface="+mn-lt"/>
              </a:rPr>
              <a:t>25 cm/</a:t>
            </a:r>
            <a:r>
              <a:rPr lang="en-US" sz="1600" b="1" kern="0" dirty="0" err="1">
                <a:solidFill>
                  <a:srgbClr val="CC3399"/>
                </a:solidFill>
                <a:latin typeface="Symbol" panose="05050102010706020507" pitchFamily="18" charset="2"/>
              </a:rPr>
              <a:t>m</a:t>
            </a:r>
            <a:r>
              <a:rPr lang="en-US" sz="1600" b="1" kern="0" dirty="0" err="1">
                <a:solidFill>
                  <a:srgbClr val="CC3399"/>
                </a:solidFill>
                <a:latin typeface="+mn-lt"/>
              </a:rPr>
              <a:t>s</a:t>
            </a:r>
            <a:endParaRPr lang="en-GB" sz="1600" b="1" kern="0" dirty="0">
              <a:solidFill>
                <a:srgbClr val="CC3399"/>
              </a:solidFill>
              <a:latin typeface="+mn-lt"/>
            </a:endParaRPr>
          </a:p>
        </p:txBody>
      </p:sp>
      <p:cxnSp>
        <p:nvCxnSpPr>
          <p:cNvPr id="35851" name="Straight Arrow Connector 8"/>
          <p:cNvCxnSpPr>
            <a:cxnSpLocks noChangeShapeType="1"/>
          </p:cNvCxnSpPr>
          <p:nvPr/>
        </p:nvCxnSpPr>
        <p:spPr bwMode="auto">
          <a:xfrm>
            <a:off x="7107238" y="4043363"/>
            <a:ext cx="1201737" cy="0"/>
          </a:xfrm>
          <a:prstGeom prst="straightConnector1">
            <a:avLst/>
          </a:prstGeom>
          <a:noFill/>
          <a:ln w="57150" algn="ctr">
            <a:solidFill>
              <a:srgbClr val="CC33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37895" y="4956175"/>
            <a:ext cx="2227263" cy="338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b="1" kern="0" dirty="0">
                <a:solidFill>
                  <a:srgbClr val="0000FF"/>
                </a:solidFill>
                <a:latin typeface="+mn-lt"/>
              </a:rPr>
              <a:t>Penetration of ~20 m</a:t>
            </a:r>
            <a:endParaRPr lang="en-GB" sz="1600" b="1" kern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58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659188"/>
            <a:ext cx="43957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9288" y="2506663"/>
            <a:ext cx="3686175" cy="10160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Experimental verification with SPS beam on Cu target @ HiRadMat</a:t>
            </a:r>
            <a:endParaRPr lang="en-GB" sz="2000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863" y="5600700"/>
            <a:ext cx="4340225" cy="70802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C00000"/>
                </a:solidFill>
                <a:latin typeface="+mn-lt"/>
              </a:rPr>
              <a:t>For the 50 TeV FCC-</a:t>
            </a:r>
            <a:r>
              <a:rPr lang="en-US" sz="2000" kern="0" dirty="0" err="1">
                <a:solidFill>
                  <a:srgbClr val="C00000"/>
                </a:solidFill>
                <a:latin typeface="+mn-lt"/>
              </a:rPr>
              <a:t>hh</a:t>
            </a:r>
            <a:r>
              <a:rPr lang="en-US" sz="2000" kern="0" dirty="0">
                <a:solidFill>
                  <a:srgbClr val="C00000"/>
                </a:solidFill>
                <a:latin typeface="+mn-lt"/>
              </a:rPr>
              <a:t> proton beam the penetration depth is &gt; 100 m</a:t>
            </a:r>
            <a:endParaRPr lang="en-GB" sz="2000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6405" y="2053511"/>
            <a:ext cx="1301959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MOPME047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DA75C-099E-4EC9-A7CE-6FD0367D79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750" y="894270"/>
            <a:ext cx="8412163" cy="32788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+mn-lt"/>
              </a:rPr>
              <a:t>Understanding quench levels of magnets are essential to set correct thresholds for beam loss monitors.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Impact on availability – dump versus quench recovery.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+mn-lt"/>
              </a:rPr>
              <a:t>Beam induced quenches involve complex simulations on the beam (tracking + FLUKA, GEANT, MARS…) and on the magnet side. And experimental tests are required.</a:t>
            </a: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Influence of the loss time scale.</a:t>
            </a:r>
          </a:p>
          <a:p>
            <a:pPr marL="800100" lvl="1" indent="-342900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Series of beam tests at the LHC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	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to prepare for higher energies. 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180" y="3352191"/>
            <a:ext cx="3869307" cy="310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13072" y="5567796"/>
            <a:ext cx="1199367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MOOCB01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70" y="4528378"/>
            <a:ext cx="4196650" cy="1128514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 smtClean="0">
                <a:latin typeface="+mn-lt"/>
              </a:rPr>
              <a:t>Workshop on beam induced quenches in preparation,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 smtClean="0">
                <a:latin typeface="+mn-lt"/>
              </a:rPr>
              <a:t>CERN 15</a:t>
            </a:r>
            <a:r>
              <a:rPr lang="en-US" sz="2000" kern="0" baseline="30000" dirty="0" smtClean="0">
                <a:latin typeface="+mn-lt"/>
              </a:rPr>
              <a:t>th</a:t>
            </a:r>
            <a:r>
              <a:rPr lang="en-US" sz="2000" kern="0" dirty="0" smtClean="0">
                <a:latin typeface="+mn-lt"/>
              </a:rPr>
              <a:t>-16</a:t>
            </a:r>
            <a:r>
              <a:rPr lang="en-US" sz="2000" kern="0" baseline="30000" dirty="0" smtClean="0">
                <a:latin typeface="+mn-lt"/>
              </a:rPr>
              <a:t>th</a:t>
            </a:r>
            <a:r>
              <a:rPr lang="en-US" sz="2000" kern="0" dirty="0" smtClean="0">
                <a:latin typeface="+mn-lt"/>
              </a:rPr>
              <a:t> September  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5135" y="3488580"/>
            <a:ext cx="1438214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n-lt"/>
              </a:rPr>
              <a:t>LHC magnets</a:t>
            </a:r>
            <a:endParaRPr lang="en-GB" sz="1600" i="1" kern="0" dirty="0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28150" y="5080415"/>
            <a:ext cx="258330" cy="7484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1667" y="5121357"/>
            <a:ext cx="1197764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WEPRI092</a:t>
            </a:r>
            <a:endParaRPr lang="en-GB" sz="1600" b="1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9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B6F8DE-FEE3-4689-8BC5-212CC349A51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170" y="1086295"/>
            <a:ext cx="75819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Introduction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Material robustness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Instrumentation and failure detection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Collimation and halo</a:t>
            </a:r>
            <a:r>
              <a:rPr lang="en-US" sz="2800" b="1" dirty="0">
                <a:solidFill>
                  <a:srgbClr val="0000FF">
                    <a:alpha val="38000"/>
                  </a:srgbClr>
                </a:solidFill>
                <a:latin typeface="Arial"/>
              </a:rPr>
              <a:t> 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Availability, safety and operation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Conclusion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Instrumentation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3C7DF1-93DC-4C4B-80E0-74006FBD890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65" y="1044622"/>
            <a:ext cx="794949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Nowadays </a:t>
            </a:r>
            <a:r>
              <a:rPr lang="en-US" sz="2000" kern="0" dirty="0" smtClean="0">
                <a:latin typeface="+mn-lt"/>
              </a:rPr>
              <a:t>almost all beam instrument types </a:t>
            </a:r>
            <a:r>
              <a:rPr lang="en-US" sz="2000" kern="0" dirty="0">
                <a:latin typeface="+mn-lt"/>
              </a:rPr>
              <a:t>are used in interlocks:</a:t>
            </a: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BCTs (masking, </a:t>
            </a:r>
            <a:r>
              <a:rPr lang="en-US" i="1" kern="0" dirty="0" err="1">
                <a:solidFill>
                  <a:srgbClr val="0000FF"/>
                </a:solidFill>
                <a:latin typeface="+mn-lt"/>
              </a:rPr>
              <a:t>linac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 losses, fast ring losses,…)</a:t>
            </a: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Beam loss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monitors (not at very low energy!),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Beam position monitors,</a:t>
            </a: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Synchrotron light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monitors.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A general challenge for beam instrumentation is to cope with an increasing </a:t>
            </a:r>
            <a:r>
              <a:rPr lang="en-US" sz="2000" i="1" kern="0" dirty="0">
                <a:latin typeface="+mn-lt"/>
              </a:rPr>
              <a:t>dynamic range </a:t>
            </a:r>
            <a:r>
              <a:rPr lang="en-US" sz="2000" kern="0" dirty="0">
                <a:latin typeface="+mn-lt"/>
              </a:rPr>
              <a:t>between </a:t>
            </a:r>
            <a:r>
              <a:rPr lang="en-US" sz="2000" kern="0" dirty="0">
                <a:solidFill>
                  <a:srgbClr val="00B050"/>
                </a:solidFill>
                <a:latin typeface="+mn-lt"/>
              </a:rPr>
              <a:t>safe commissioning beams </a:t>
            </a:r>
            <a:r>
              <a:rPr lang="en-US" sz="2000" kern="0" dirty="0">
                <a:latin typeface="+mn-lt"/>
              </a:rPr>
              <a:t>and 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nominal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beams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– minimize systematic effects.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Applies to ALL instruments – not just for MPS devices.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At 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LHC: 4 orders of magnitude !</a:t>
            </a:r>
          </a:p>
          <a:p>
            <a:pPr marL="1200150" lvl="2" indent="-285750">
              <a:spcBef>
                <a:spcPct val="2000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i="1" kern="0" dirty="0" smtClean="0">
                <a:latin typeface="+mn-lt"/>
              </a:rPr>
              <a:t>Beam </a:t>
            </a:r>
            <a:r>
              <a:rPr lang="en-US" sz="1600" i="1" kern="0" dirty="0">
                <a:latin typeface="+mn-lt"/>
              </a:rPr>
              <a:t>position </a:t>
            </a:r>
            <a:r>
              <a:rPr lang="en-US" sz="1600" i="1" kern="0" dirty="0" smtClean="0">
                <a:latin typeface="+mn-lt"/>
              </a:rPr>
              <a:t>measurements </a:t>
            </a:r>
            <a:r>
              <a:rPr lang="en-US" sz="1600" i="1" kern="0" dirty="0">
                <a:latin typeface="+mn-lt"/>
              </a:rPr>
              <a:t>should be </a:t>
            </a:r>
            <a:r>
              <a:rPr lang="en-US" sz="1600" i="1" kern="0" dirty="0" smtClean="0">
                <a:latin typeface="+mn-lt"/>
              </a:rPr>
              <a:t>independent of </a:t>
            </a:r>
            <a:r>
              <a:rPr lang="en-US" sz="1600" i="1" kern="0" dirty="0">
                <a:latin typeface="+mn-lt"/>
              </a:rPr>
              <a:t>bunch intensity and filling pattern</a:t>
            </a:r>
            <a:r>
              <a:rPr lang="en-US" sz="1600" i="1" kern="0" dirty="0" smtClean="0">
                <a:latin typeface="+mn-lt"/>
              </a:rPr>
              <a:t>.</a:t>
            </a:r>
          </a:p>
          <a:p>
            <a:pPr marL="1200150" lvl="2" indent="-285750">
              <a:spcBef>
                <a:spcPct val="2000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i="1" kern="0" dirty="0" smtClean="0">
                <a:latin typeface="+mn-lt"/>
              </a:rPr>
              <a:t>Dynamic range of BLMs (</a:t>
            </a:r>
            <a:r>
              <a:rPr lang="en-US" sz="1600" i="1" kern="0" dirty="0" smtClean="0">
                <a:latin typeface="+mn-lt"/>
                <a:sym typeface="Wingdings" panose="05000000000000000000" pitchFamily="2" charset="2"/>
              </a:rPr>
              <a:t> see s. 12).</a:t>
            </a:r>
            <a:endParaRPr lang="en-GB" sz="1600" i="1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8455" y="5492044"/>
            <a:ext cx="2246128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J-PARC - THPME130 </a:t>
            </a:r>
            <a:endParaRPr lang="en-GB" sz="1600" b="1" i="1" kern="0" dirty="0" smtClean="0">
              <a:latin typeface="+mn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91" y="1805886"/>
            <a:ext cx="2255117" cy="12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83755" y="1470345"/>
            <a:ext cx="263525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>
                <a:latin typeface="+mn-lt"/>
              </a:rPr>
              <a:t>W. </a:t>
            </a:r>
            <a:r>
              <a:rPr lang="en-US" sz="1400" i="1" kern="0" dirty="0" err="1">
                <a:latin typeface="+mn-lt"/>
              </a:rPr>
              <a:t>Blokland</a:t>
            </a:r>
            <a:r>
              <a:rPr lang="en-US" sz="1400" i="1" kern="0" dirty="0">
                <a:latin typeface="+mn-lt"/>
              </a:rPr>
              <a:t>, C. Peters, IBIC13</a:t>
            </a:r>
            <a:endParaRPr lang="en-GB" sz="14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B32E1D-99A6-4DB6-96F4-BEE854C5838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170" y="1086295"/>
            <a:ext cx="75819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Introduction</a:t>
            </a:r>
            <a:r>
              <a:rPr lang="en-US" sz="2800" b="1" dirty="0">
                <a:solidFill>
                  <a:srgbClr val="0000FF">
                    <a:alpha val="38000"/>
                  </a:srgbClr>
                </a:solidFill>
                <a:latin typeface="+mn-lt"/>
              </a:rPr>
              <a:t> 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Material robustness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Instrumentation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j-lt"/>
              </a:rPr>
              <a:t>Collimation and halo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Availability, safety and operation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Conclusion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‘Cryogenic’ BLMs</a:t>
            </a:r>
            <a:endParaRPr lang="en-GB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614D13-15EE-481B-8ACB-CFADB489B68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3968750"/>
            <a:ext cx="22129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3" descr="LHC.IR6.Dump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846388"/>
            <a:ext cx="47371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463925" y="5141913"/>
            <a:ext cx="1574800" cy="107473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latin typeface="Comic Sans MS" pitchFamily="66" charset="0"/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2281238" y="4529138"/>
            <a:ext cx="1076325" cy="7286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" y="855663"/>
            <a:ext cx="7970838" cy="1895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To improve the sensitivity of BLMs: from the outside to the inside of the cryostats – avoid shielding from iron yokes.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BLMs in cryogenic environment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i="1" kern="0" dirty="0" err="1" smtClean="0">
                <a:solidFill>
                  <a:srgbClr val="0000FF"/>
                </a:solidFill>
                <a:latin typeface="+mn-lt"/>
              </a:rPr>
              <a:t>LHe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, s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ilicon, diamonds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).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First tests in the LHC in 2015.</a:t>
            </a:r>
          </a:p>
          <a:p>
            <a:pPr marL="285750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Similar ideas at FRIB and IFMIF for high sensitivity halo monitors.</a:t>
            </a:r>
            <a:endParaRPr lang="en-GB" sz="2000" kern="0" dirty="0">
              <a:latin typeface="+mn-lt"/>
            </a:endParaRPr>
          </a:p>
        </p:txBody>
      </p:sp>
      <p:sp>
        <p:nvSpPr>
          <p:cNvPr id="38923" name="Curved Down Arrow 9"/>
          <p:cNvSpPr>
            <a:spLocks noChangeArrowheads="1"/>
          </p:cNvSpPr>
          <p:nvPr/>
        </p:nvSpPr>
        <p:spPr bwMode="auto">
          <a:xfrm>
            <a:off x="4341813" y="3275013"/>
            <a:ext cx="3533775" cy="693737"/>
          </a:xfrm>
          <a:prstGeom prst="curvedDownArrow">
            <a:avLst>
              <a:gd name="adj1" fmla="val 25021"/>
              <a:gd name="adj2" fmla="val 50019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Beyond just protection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7A62C7-053F-4B96-B171-6F50A640056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690" y="971080"/>
            <a:ext cx="8065050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The </a:t>
            </a:r>
            <a:r>
              <a:rPr lang="en-US" sz="2000" kern="0" dirty="0" smtClean="0">
                <a:latin typeface="+mn-lt"/>
              </a:rPr>
              <a:t>sensitivity </a:t>
            </a:r>
            <a:r>
              <a:rPr lang="en-US" sz="2000" kern="0" dirty="0">
                <a:latin typeface="+mn-lt"/>
              </a:rPr>
              <a:t>and speed of certain BLMs (</a:t>
            </a:r>
            <a:r>
              <a:rPr lang="en-US" sz="2000" kern="0" dirty="0" smtClean="0">
                <a:latin typeface="+mn-lt"/>
              </a:rPr>
              <a:t>diamonds</a:t>
            </a:r>
            <a:r>
              <a:rPr lang="en-US" sz="2000" kern="0" dirty="0">
                <a:latin typeface="+mn-lt"/>
              </a:rPr>
              <a:t>, scintillators) provide powerful diagnostics beyond the pure protection.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LHC: CVD diamonds for bunch-by-bunch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diagnostic – machine &amp; experiments.</a:t>
            </a:r>
            <a:endParaRPr lang="en-US" sz="1600" i="1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IFMIF : CVD diamonds </a:t>
            </a:r>
            <a:r>
              <a:rPr lang="en-US" sz="1600" i="1" kern="0" dirty="0">
                <a:solidFill>
                  <a:srgbClr val="0000FF"/>
                </a:solidFill>
                <a:latin typeface="Symbol" panose="05050102010706020507" pitchFamily="18" charset="2"/>
              </a:rPr>
              <a:t>m-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loss halo diagnostics and tuning, integrated into 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cryo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-module as close as possible to the beam.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XFEL : 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Scintillator+PMT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for bunch-by-bunch diagnostics.</a:t>
            </a:r>
            <a:endParaRPr lang="en-GB" sz="1600" i="1" kern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584274"/>
            <a:ext cx="43322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1315" y="3924284"/>
            <a:ext cx="32194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i="1" kern="0" dirty="0">
                <a:latin typeface="+mn-lt"/>
              </a:rPr>
              <a:t>Bunch by bunch losses @ LHC from diamond detectors close to  primary collimators</a:t>
            </a:r>
            <a:endParaRPr lang="en-GB" sz="1600" i="1" kern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0306" y="4917720"/>
            <a:ext cx="744537" cy="338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i="1" kern="0" dirty="0">
                <a:latin typeface="+mn-lt"/>
              </a:rPr>
              <a:t>T. </a:t>
            </a:r>
            <a:r>
              <a:rPr lang="en-US" sz="1600" i="1" kern="0" dirty="0" err="1">
                <a:latin typeface="+mn-lt"/>
              </a:rPr>
              <a:t>Bär</a:t>
            </a:r>
            <a:endParaRPr lang="en-GB" sz="1600" i="1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890" y="3236975"/>
            <a:ext cx="5783956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Dust particle – ‘</a:t>
            </a:r>
            <a:r>
              <a:rPr lang="en-US" sz="2000" i="1" kern="0" dirty="0" smtClean="0">
                <a:latin typeface="+mn-lt"/>
              </a:rPr>
              <a:t>UFO’</a:t>
            </a:r>
            <a:r>
              <a:rPr lang="en-US" sz="2000" kern="0" dirty="0" smtClean="0">
                <a:latin typeface="+mn-lt"/>
              </a:rPr>
              <a:t> – falling into the LHC beam.</a:t>
            </a:r>
            <a:endParaRPr lang="en-GB" sz="20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Beam as witness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D09CC5-C5FE-41C2-A433-9E3DB811AC4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838" y="933450"/>
            <a:ext cx="8026400" cy="44750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Direct ‘injection’ of an intense beam into a synchrotron or a </a:t>
            </a:r>
            <a:r>
              <a:rPr lang="en-US" sz="2000" kern="0" dirty="0" err="1">
                <a:latin typeface="+mn-lt"/>
              </a:rPr>
              <a:t>l</a:t>
            </a:r>
            <a:r>
              <a:rPr lang="en-US" sz="2000" kern="0" dirty="0" err="1" smtClean="0">
                <a:latin typeface="+mn-lt"/>
              </a:rPr>
              <a:t>inac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may be problematic or require </a:t>
            </a:r>
            <a:r>
              <a:rPr lang="en-US" sz="2000" kern="0" dirty="0" smtClean="0">
                <a:latin typeface="+mn-lt"/>
              </a:rPr>
              <a:t>large / extensive monitoring efforts</a:t>
            </a:r>
            <a:r>
              <a:rPr lang="en-US" sz="2000" kern="0" dirty="0">
                <a:latin typeface="+mn-lt"/>
              </a:rPr>
              <a:t>.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CC3399"/>
                </a:solidFill>
                <a:latin typeface="+mn-lt"/>
                <a:sym typeface="Symbol"/>
              </a:rPr>
              <a:t> c</a:t>
            </a:r>
            <a:r>
              <a:rPr lang="en-US" sz="2000" kern="0" dirty="0">
                <a:solidFill>
                  <a:srgbClr val="CC3399"/>
                </a:solidFill>
                <a:latin typeface="+mn-lt"/>
              </a:rPr>
              <a:t>oncept of ‘witness’ beam / bunch</a:t>
            </a: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The LHC with nominal injection of 3 MJ (&gt;&gt; damage threshold) uses the beam presence </a:t>
            </a:r>
            <a:r>
              <a:rPr lang="en-US" sz="2000" kern="0" dirty="0" smtClean="0">
                <a:latin typeface="+mn-lt"/>
              </a:rPr>
              <a:t>concept.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Only a probe beam (typically 10</a:t>
            </a:r>
            <a:r>
              <a:rPr lang="en-US" i="1" kern="0" baseline="30000" dirty="0">
                <a:solidFill>
                  <a:srgbClr val="0000FF"/>
                </a:solidFill>
                <a:latin typeface="+mn-lt"/>
              </a:rPr>
              <a:t>10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 protons, max 10</a:t>
            </a:r>
            <a:r>
              <a:rPr lang="en-US" i="1" kern="0" baseline="30000" dirty="0">
                <a:solidFill>
                  <a:srgbClr val="0000FF"/>
                </a:solidFill>
                <a:latin typeface="+mn-lt"/>
              </a:rPr>
              <a:t>11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) may be injected into an </a:t>
            </a:r>
            <a:r>
              <a:rPr lang="en-US" b="1" i="1" kern="0" dirty="0">
                <a:solidFill>
                  <a:srgbClr val="0000FF"/>
                </a:solidFill>
                <a:latin typeface="+mn-lt"/>
              </a:rPr>
              <a:t>EMPTY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 ring. 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Logic is implemented with </a:t>
            </a:r>
            <a:r>
              <a:rPr lang="en-US" i="1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a highly reliable and redundant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‘presence’ measurement</a:t>
            </a:r>
            <a:r>
              <a:rPr lang="en-US" i="1" kern="0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– diode detection system.</a:t>
            </a:r>
            <a:endParaRPr lang="en-US" i="1" kern="0" dirty="0">
              <a:solidFill>
                <a:srgbClr val="0000FF"/>
              </a:solidFill>
              <a:latin typeface="+mn-lt"/>
              <a:sym typeface="Wingdings" panose="05000000000000000000" pitchFamily="2" charset="2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i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Even </a:t>
            </a:r>
            <a:r>
              <a:rPr lang="en-US" i="1" kern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 </a:t>
            </a:r>
            <a:r>
              <a:rPr lang="en-US" i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probe bunch </a:t>
            </a:r>
            <a:r>
              <a:rPr lang="en-US" i="1" kern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was able </a:t>
            </a:r>
            <a:r>
              <a:rPr lang="en-US" i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to quench 4 magnets at injection !</a:t>
            </a:r>
            <a:endParaRPr lang="en-US" i="1" kern="0" dirty="0">
              <a:solidFill>
                <a:srgbClr val="FF0000"/>
              </a:solidFill>
              <a:latin typeface="+mn-lt"/>
            </a:endParaRPr>
          </a:p>
          <a:p>
            <a:pPr marL="227013" indent="-227013">
              <a:spcBef>
                <a:spcPts val="12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CLIC and ILC foresee to use witness bunches (ahead of main train) or low intensity witness trains.</a:t>
            </a:r>
            <a:endParaRPr lang="en-GB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50EE2F-BA04-4A79-ACF7-079E5769411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170" y="1086295"/>
            <a:ext cx="758190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Introduction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Material robustness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Instrumentation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Collimation and halo</a:t>
            </a:r>
            <a:r>
              <a:rPr lang="en-US" sz="2800" b="1" dirty="0">
                <a:solidFill>
                  <a:srgbClr val="0000FF">
                    <a:alpha val="38000"/>
                  </a:srgbClr>
                </a:solidFill>
                <a:latin typeface="Arial"/>
              </a:rPr>
              <a:t> 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Availability, safety and operation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+mn-lt"/>
              </a:rPr>
              <a:t>Conclusion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Collimating the halo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8D951E-1F05-4382-BE70-418D4053F69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817563"/>
            <a:ext cx="8494713" cy="23103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At the LHC it was demonstrated that a </a:t>
            </a:r>
            <a:r>
              <a:rPr lang="en-US" kern="0" dirty="0" smtClean="0">
                <a:latin typeface="+mn-lt"/>
              </a:rPr>
              <a:t>multi-stage collimation system with </a:t>
            </a:r>
            <a:r>
              <a:rPr lang="en-US" kern="0" dirty="0">
                <a:latin typeface="+mn-lt"/>
              </a:rPr>
              <a:t>&gt;100 collimators can be operated efficiently and </a:t>
            </a:r>
            <a:r>
              <a:rPr lang="en-US" kern="0" dirty="0" smtClean="0">
                <a:latin typeface="+mn-lt"/>
              </a:rPr>
              <a:t>that it provides </a:t>
            </a:r>
            <a:r>
              <a:rPr lang="en-US" kern="0" dirty="0">
                <a:latin typeface="+mn-lt"/>
              </a:rPr>
              <a:t>excellent and reproducible </a:t>
            </a:r>
            <a:r>
              <a:rPr lang="en-US" b="1" kern="0" dirty="0" smtClean="0">
                <a:latin typeface="+mn-lt"/>
              </a:rPr>
              <a:t>cleaning</a:t>
            </a:r>
            <a:r>
              <a:rPr lang="en-US" kern="0" dirty="0" smtClean="0">
                <a:latin typeface="+mn-lt"/>
              </a:rPr>
              <a:t> and </a:t>
            </a:r>
            <a:r>
              <a:rPr lang="en-US" b="1" kern="0" dirty="0" smtClean="0">
                <a:latin typeface="+mn-lt"/>
              </a:rPr>
              <a:t>protection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smtClean="0">
                <a:latin typeface="+mn-lt"/>
              </a:rPr>
              <a:t>– </a:t>
            </a:r>
            <a:r>
              <a:rPr lang="en-US" b="1" kern="0" dirty="0" smtClean="0">
                <a:solidFill>
                  <a:srgbClr val="00B050"/>
                </a:solidFill>
                <a:latin typeface="+mn-lt"/>
              </a:rPr>
              <a:t>no quench with circulating beam</a:t>
            </a:r>
            <a:r>
              <a:rPr lang="en-US" kern="0" dirty="0" smtClean="0">
                <a:latin typeface="+mn-lt"/>
              </a:rPr>
              <a:t>.</a:t>
            </a:r>
            <a:endParaRPr lang="en-US" kern="0" dirty="0">
              <a:latin typeface="+mn-lt"/>
            </a:endParaRP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Cleaning efficiencies of </a:t>
            </a:r>
            <a:r>
              <a:rPr lang="en-US" sz="1600" i="1" kern="0" dirty="0">
                <a:solidFill>
                  <a:srgbClr val="0000FF"/>
                </a:solidFill>
                <a:latin typeface="+mn-lt"/>
                <a:sym typeface="Symbol"/>
              </a:rPr>
              <a:t>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99.99% - </a:t>
            </a:r>
            <a:r>
              <a:rPr lang="en-US" sz="1600" i="1" kern="0" dirty="0">
                <a:solidFill>
                  <a:srgbClr val="CC3399"/>
                </a:solidFill>
                <a:latin typeface="+mn-lt"/>
              </a:rPr>
              <a:t>verified regularly with defined procedure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989013" lvl="3" indent="-176213">
              <a:spcBef>
                <a:spcPct val="20000"/>
              </a:spcBef>
              <a:spcAft>
                <a:spcPts val="400"/>
              </a:spcAft>
              <a:buSzPct val="90000"/>
              <a:defRPr/>
            </a:pPr>
            <a:r>
              <a:rPr lang="en-US" sz="1600" kern="0" dirty="0">
                <a:latin typeface="+mn-lt"/>
              </a:rPr>
              <a:t>- Also for protection against asynchronous beam </a:t>
            </a:r>
            <a:r>
              <a:rPr lang="en-US" sz="1600" kern="0" dirty="0" smtClean="0">
                <a:latin typeface="+mn-lt"/>
              </a:rPr>
              <a:t>dumps – Carbon jaws.</a:t>
            </a:r>
            <a:endParaRPr lang="en-US" sz="1600" kern="0" dirty="0">
              <a:latin typeface="+mn-lt"/>
            </a:endParaRP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j-lt"/>
              </a:rPr>
              <a:t>One alignment per year </a:t>
            </a:r>
            <a:r>
              <a:rPr lang="en-US" sz="1600" i="1" kern="0" dirty="0">
                <a:solidFill>
                  <a:srgbClr val="0000FF"/>
                </a:solidFill>
                <a:latin typeface="+mn-lt"/>
                <a:sym typeface="Symbol"/>
              </a:rPr>
              <a:t>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600" b="1" i="1" kern="0" dirty="0" smtClean="0">
                <a:solidFill>
                  <a:srgbClr val="0000FF"/>
                </a:solidFill>
                <a:latin typeface="+mn-lt"/>
              </a:rPr>
              <a:t>reproducible orbit</a:t>
            </a:r>
            <a:r>
              <a:rPr lang="en-US" sz="1600" b="1" i="1" kern="0" dirty="0">
                <a:solidFill>
                  <a:srgbClr val="0000FF"/>
                </a:solidFill>
                <a:latin typeface="+mn-lt"/>
              </a:rPr>
              <a:t>, optics and collimator </a:t>
            </a:r>
            <a:r>
              <a:rPr lang="en-US" sz="1600" b="1" i="1" kern="0" dirty="0" smtClean="0">
                <a:solidFill>
                  <a:srgbClr val="0000FF"/>
                </a:solidFill>
                <a:latin typeface="+mn-lt"/>
              </a:rPr>
              <a:t>position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.</a:t>
            </a:r>
            <a:endParaRPr lang="en-US" sz="1600" i="1" kern="0" dirty="0">
              <a:solidFill>
                <a:srgbClr val="0000FF"/>
              </a:solidFill>
              <a:latin typeface="+mn-lt"/>
            </a:endParaRPr>
          </a:p>
          <a:p>
            <a:pPr marL="531813" lvl="1" indent="-1762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Alignment speed improvement by automation (from 20 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mins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to ~3 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mins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/ collimator)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44888"/>
            <a:ext cx="45339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24129" r="12245" b="18248"/>
          <a:stretch>
            <a:fillRect/>
          </a:stretch>
        </p:blipFill>
        <p:spPr bwMode="auto">
          <a:xfrm>
            <a:off x="385763" y="3446463"/>
            <a:ext cx="42751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1" name="Group 13"/>
          <p:cNvGrpSpPr>
            <a:grpSpLocks/>
          </p:cNvGrpSpPr>
          <p:nvPr/>
        </p:nvGrpSpPr>
        <p:grpSpPr bwMode="auto">
          <a:xfrm>
            <a:off x="782638" y="4273550"/>
            <a:ext cx="3751262" cy="488950"/>
            <a:chOff x="0" y="-134"/>
            <a:chExt cx="6551" cy="438"/>
          </a:xfrm>
        </p:grpSpPr>
        <p:sp>
          <p:nvSpPr>
            <p:cNvPr id="44044" name="Line 11"/>
            <p:cNvSpPr>
              <a:spLocks noChangeShapeType="1"/>
            </p:cNvSpPr>
            <p:nvPr/>
          </p:nvSpPr>
          <p:spPr bwMode="auto">
            <a:xfrm>
              <a:off x="0" y="304"/>
              <a:ext cx="6551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18" y="-134"/>
              <a:ext cx="237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tabLst>
                  <a:tab pos="31115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311150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11150" algn="l"/>
                </a:tabLs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i="1">
                  <a:solidFill>
                    <a:srgbClr val="00FF00"/>
                  </a:solidFill>
                  <a:latin typeface="Helvetica" pitchFamily="34" charset="0"/>
                  <a:ea typeface="ＭＳ Ｐゴシック" pitchFamily="34" charset="-128"/>
                  <a:sym typeface="Helvetica" pitchFamily="34" charset="0"/>
                </a:rPr>
                <a:t>1/10000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0425" y="3582988"/>
            <a:ext cx="19510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Beam loss map</a:t>
            </a:r>
            <a:endParaRPr lang="en-GB" sz="2000" kern="0" dirty="0">
              <a:latin typeface="+mn-lt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1077913" y="6270625"/>
            <a:ext cx="1842672" cy="225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i="1" dirty="0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sym typeface="Helvetica" pitchFamily="34" charset="0"/>
              </a:rPr>
              <a:t>Courtesy S. </a:t>
            </a:r>
            <a:r>
              <a:rPr lang="en-US" altLang="en-US" sz="1400" i="1" dirty="0" err="1" smtClean="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  <a:sym typeface="Helvetica" pitchFamily="34" charset="0"/>
              </a:rPr>
              <a:t>Redaelli</a:t>
            </a:r>
            <a:endParaRPr lang="en-US" altLang="en-US" sz="1400" i="1" dirty="0" smtClean="0">
              <a:solidFill>
                <a:schemeClr val="tx1"/>
              </a:solidFill>
              <a:latin typeface="Helvetica" pitchFamily="34" charset="0"/>
              <a:ea typeface="ＭＳ Ｐゴシック" pitchFamily="34" charset="-128"/>
              <a:sym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4170" y="5871990"/>
            <a:ext cx="1301959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MOPRO043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984500"/>
            <a:ext cx="49799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731500" y="0"/>
            <a:ext cx="7429500" cy="800100"/>
          </a:xfrm>
        </p:spPr>
        <p:txBody>
          <a:bodyPr/>
          <a:lstStyle/>
          <a:p>
            <a:r>
              <a:rPr lang="en-US" altLang="en-US" dirty="0" smtClean="0"/>
              <a:t>Merging instrumentation and collimation</a:t>
            </a:r>
            <a:endParaRPr lang="en-GB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50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16375A-1BD7-4EC4-BA94-E6BBAC854DF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63" y="893763"/>
            <a:ext cx="8256587" cy="2454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Setting up many collimators with loss signals is very time consuming.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Integration of BPMs into the jaws for next generation collimators (LHC):</a:t>
            </a:r>
          </a:p>
          <a:p>
            <a:pPr marL="450850" lvl="1" indent="-1841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Direct monitoring of the beam position 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wrt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jaw center.</a:t>
            </a:r>
          </a:p>
          <a:p>
            <a:pPr marL="450850" lvl="1" indent="-1841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Very fast setup (&lt; 1 min/collimator), interlocking of beam </a:t>
            </a:r>
            <a:r>
              <a:rPr lang="en-US" sz="1600" i="1" kern="0" dirty="0" err="1">
                <a:solidFill>
                  <a:srgbClr val="0000FF"/>
                </a:solidFill>
                <a:latin typeface="+mn-lt"/>
              </a:rPr>
              <a:t>wrt</a:t>
            </a: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 jaws.</a:t>
            </a:r>
          </a:p>
          <a:p>
            <a:pPr marL="450850" lvl="1" indent="-1841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High resolution on position with small gaps.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The first collimators </a:t>
            </a:r>
            <a:r>
              <a:rPr lang="en-US" kern="0" dirty="0" smtClean="0">
                <a:latin typeface="+mn-lt"/>
              </a:rPr>
              <a:t>with </a:t>
            </a:r>
            <a:r>
              <a:rPr lang="en-US" kern="0" dirty="0">
                <a:latin typeface="+mn-lt"/>
              </a:rPr>
              <a:t>integrated BPMs will be used in operation at the LHC in 2015.</a:t>
            </a:r>
          </a:p>
        </p:txBody>
      </p:sp>
      <p:grpSp>
        <p:nvGrpSpPr>
          <p:cNvPr id="45064" name="Group 4"/>
          <p:cNvGrpSpPr>
            <a:grpSpLocks/>
          </p:cNvGrpSpPr>
          <p:nvPr/>
        </p:nvGrpSpPr>
        <p:grpSpPr bwMode="auto">
          <a:xfrm>
            <a:off x="904875" y="3516313"/>
            <a:ext cx="3794125" cy="2792412"/>
            <a:chOff x="887413" y="3171318"/>
            <a:chExt cx="3794125" cy="2792412"/>
          </a:xfrm>
        </p:grpSpPr>
        <p:pic>
          <p:nvPicPr>
            <p:cNvPr id="4506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3171318"/>
              <a:ext cx="3794125" cy="279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27388" y="5339843"/>
              <a:ext cx="1390650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kern="0" dirty="0">
                  <a:latin typeface="+mn-lt"/>
                </a:rPr>
                <a:t>BPM button</a:t>
              </a:r>
              <a:endParaRPr lang="en-GB" kern="0" dirty="0">
                <a:latin typeface="+mn-lt"/>
              </a:endParaRPr>
            </a:p>
          </p:txBody>
        </p:sp>
        <p:cxnSp>
          <p:nvCxnSpPr>
            <p:cNvPr id="45070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2690813" y="4764088"/>
              <a:ext cx="627062" cy="576262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841751" y="4746118"/>
              <a:ext cx="595312" cy="369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kern="0" dirty="0">
                  <a:latin typeface="+mn-lt"/>
                </a:rPr>
                <a:t>Jaw</a:t>
              </a:r>
              <a:endParaRPr lang="en-GB" kern="0" dirty="0">
                <a:latin typeface="+mn-lt"/>
              </a:endParaRPr>
            </a:p>
          </p:txBody>
        </p:sp>
        <p:cxnSp>
          <p:nvCxnSpPr>
            <p:cNvPr id="45072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3675063" y="4273550"/>
              <a:ext cx="460375" cy="473075"/>
            </a:xfrm>
            <a:prstGeom prst="straightConnector1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065" name="Straight Arrow Connector 16"/>
          <p:cNvCxnSpPr>
            <a:cxnSpLocks noChangeShapeType="1"/>
          </p:cNvCxnSpPr>
          <p:nvPr/>
        </p:nvCxnSpPr>
        <p:spPr bwMode="auto">
          <a:xfrm flipH="1" flipV="1">
            <a:off x="5686425" y="4427538"/>
            <a:ext cx="939800" cy="10969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18"/>
          <p:cNvCxnSpPr>
            <a:cxnSpLocks noChangeShapeType="1"/>
          </p:cNvCxnSpPr>
          <p:nvPr/>
        </p:nvCxnSpPr>
        <p:spPr bwMode="auto">
          <a:xfrm flipV="1">
            <a:off x="6953250" y="3927475"/>
            <a:ext cx="1266825" cy="15970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6156325" y="5535613"/>
            <a:ext cx="1389063" cy="369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kern="0" dirty="0">
                <a:latin typeface="+mn-lt"/>
              </a:rPr>
              <a:t>BPM button</a:t>
            </a:r>
            <a:endParaRPr lang="en-GB" kern="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053138"/>
            <a:ext cx="349885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i="1" dirty="0" smtClean="0">
                <a:latin typeface="+mj-lt"/>
              </a:rPr>
              <a:t>G. Valentino </a:t>
            </a:r>
            <a:r>
              <a:rPr lang="en-GB" sz="1400" i="1" dirty="0">
                <a:latin typeface="+mj-lt"/>
              </a:rPr>
              <a:t>et al., </a:t>
            </a:r>
            <a:r>
              <a:rPr lang="en-GB" sz="1400" i="1" dirty="0" smtClean="0">
                <a:latin typeface="+mj-lt"/>
              </a:rPr>
              <a:t>PRSTAB </a:t>
            </a:r>
            <a:r>
              <a:rPr lang="en-GB" sz="1400" i="1" dirty="0" smtClean="0">
                <a:solidFill>
                  <a:srgbClr val="231F20"/>
                </a:solidFill>
                <a:latin typeface="AdvOT19ee2aa8.B"/>
              </a:rPr>
              <a:t>17, </a:t>
            </a:r>
            <a:r>
              <a:rPr lang="en-GB" sz="1400" i="1" dirty="0" smtClean="0">
                <a:solidFill>
                  <a:srgbClr val="231F20"/>
                </a:solidFill>
                <a:latin typeface="AdvOT483a8203"/>
              </a:rPr>
              <a:t>021005</a:t>
            </a:r>
            <a:endParaRPr lang="en-GB" sz="1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trends in collimation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DA75C-099E-4EC9-A7CE-6FD0367D79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994456" y="1592190"/>
            <a:ext cx="3788620" cy="2259265"/>
            <a:chOff x="4547543" y="2430470"/>
            <a:chExt cx="4741477" cy="3190739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7543" y="2430470"/>
              <a:ext cx="4298933" cy="29462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6069249" y="5132280"/>
              <a:ext cx="3219771" cy="4889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i="1" dirty="0" smtClean="0">
                  <a:solidFill>
                    <a:schemeClr val="tx1"/>
                  </a:solidFill>
                  <a:latin typeface="Helvetica" pitchFamily="34" charset="0"/>
                  <a:ea typeface="ＭＳ Ｐゴシック" pitchFamily="34" charset="-128"/>
                  <a:sym typeface="Helvetica" pitchFamily="34" charset="0"/>
                </a:rPr>
                <a:t>J. C. Smith et al, IPAC10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4350" y="932675"/>
            <a:ext cx="8494713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kern="0" dirty="0" smtClean="0">
                <a:latin typeface="+mn-lt"/>
              </a:rPr>
              <a:t>Rotatable (‘disposable’) collimators</a:t>
            </a:r>
            <a:r>
              <a:rPr lang="en-US" kern="0" dirty="0" smtClean="0">
                <a:latin typeface="+mn-lt"/>
              </a:rPr>
              <a:t>: less robust, but better impedance. Multiple surfaces to cope with limited number of ‘incidents’.</a:t>
            </a:r>
          </a:p>
          <a:p>
            <a:pPr marL="531813" lvl="1" indent="-258763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 smtClean="0">
                <a:solidFill>
                  <a:srgbClr val="0000FF"/>
                </a:solidFill>
                <a:latin typeface="Arial"/>
                <a:sym typeface="Wingdings" panose="05000000000000000000" pitchFamily="2" charset="2"/>
              </a:rPr>
              <a:t> lower the </a:t>
            </a:r>
            <a:r>
              <a:rPr lang="en-US" sz="1600" i="1" kern="0" dirty="0" smtClean="0">
                <a:solidFill>
                  <a:srgbClr val="0000FF"/>
                </a:solidFill>
                <a:latin typeface="Arial"/>
              </a:rPr>
              <a:t>impedance.</a:t>
            </a:r>
          </a:p>
          <a:p>
            <a:pPr marL="531813" lvl="1" indent="-258763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 smtClean="0">
                <a:solidFill>
                  <a:srgbClr val="0000FF"/>
                </a:solidFill>
                <a:latin typeface="Arial"/>
              </a:rPr>
              <a:t>Development </a:t>
            </a:r>
            <a:r>
              <a:rPr lang="en-US" sz="1600" i="1" kern="0" dirty="0">
                <a:solidFill>
                  <a:srgbClr val="0000FF"/>
                </a:solidFill>
                <a:latin typeface="Arial"/>
              </a:rPr>
              <a:t>in progress for </a:t>
            </a:r>
            <a:r>
              <a:rPr lang="en-US" sz="1600" i="1" kern="0" dirty="0" smtClean="0">
                <a:solidFill>
                  <a:srgbClr val="0000FF"/>
                </a:solidFill>
                <a:latin typeface="Arial"/>
              </a:rPr>
              <a:t>LHC </a:t>
            </a:r>
          </a:p>
          <a:p>
            <a:pPr marL="273050" lvl="1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i="1" kern="0" dirty="0">
                <a:solidFill>
                  <a:srgbClr val="0000FF"/>
                </a:solidFill>
                <a:latin typeface="Arial"/>
              </a:rPr>
              <a:t>	</a:t>
            </a:r>
            <a:r>
              <a:rPr lang="en-US" sz="1600" i="1" kern="0" dirty="0" smtClean="0">
                <a:solidFill>
                  <a:srgbClr val="0000FF"/>
                </a:solidFill>
                <a:latin typeface="Arial"/>
              </a:rPr>
              <a:t>prototype </a:t>
            </a:r>
            <a:r>
              <a:rPr lang="en-US" sz="1600" i="1" kern="0" dirty="0">
                <a:solidFill>
                  <a:srgbClr val="0000FF"/>
                </a:solidFill>
                <a:latin typeface="Arial"/>
              </a:rPr>
              <a:t>with 20 faces</a:t>
            </a:r>
            <a:r>
              <a:rPr lang="en-US" sz="1600" i="1" kern="0" dirty="0" smtClean="0">
                <a:solidFill>
                  <a:srgbClr val="0000FF"/>
                </a:solidFill>
                <a:latin typeface="Arial"/>
              </a:rPr>
              <a:t>.</a:t>
            </a:r>
            <a:endParaRPr lang="en-US" sz="1600" i="1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805" y="2821141"/>
            <a:ext cx="1301959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MOPRO044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" y="3774645"/>
            <a:ext cx="8494713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kern="0" dirty="0" smtClean="0">
                <a:latin typeface="+mn-lt"/>
              </a:rPr>
              <a:t>‘Cryogenic’ collimators</a:t>
            </a:r>
            <a:r>
              <a:rPr lang="en-US" kern="0" dirty="0" smtClean="0">
                <a:latin typeface="+mn-lt"/>
              </a:rPr>
              <a:t>: catch losses in cold regions.</a:t>
            </a:r>
          </a:p>
          <a:p>
            <a:pPr marL="531813" lvl="1" indent="-258763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Ion(</a:t>
            </a:r>
            <a:r>
              <a:rPr lang="en-US" i="1" kern="0" dirty="0" err="1" smtClean="0">
                <a:solidFill>
                  <a:srgbClr val="0000FF"/>
                </a:solidFill>
                <a:latin typeface="Arial"/>
              </a:rPr>
              <a:t>Cryo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)-catchers for SIS100.</a:t>
            </a:r>
          </a:p>
          <a:p>
            <a:pPr marL="531813" lvl="1" indent="-258763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err="1" smtClean="0">
                <a:solidFill>
                  <a:srgbClr val="0000FF"/>
                </a:solidFill>
                <a:latin typeface="Arial"/>
              </a:rPr>
              <a:t>Cryo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-collimators for HL-LHC.</a:t>
            </a:r>
            <a:endParaRPr lang="en-US" i="1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082" y="5042010"/>
            <a:ext cx="8494713" cy="9746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kern="0" dirty="0" smtClean="0">
                <a:latin typeface="+mn-lt"/>
              </a:rPr>
              <a:t>Crystal assisted collimation</a:t>
            </a:r>
            <a:r>
              <a:rPr lang="en-US" kern="0" dirty="0" smtClean="0">
                <a:latin typeface="+mn-lt"/>
              </a:rPr>
              <a:t>: improved collimation efficiency with bend crystal extraction of the halo under a secondary collimator.</a:t>
            </a:r>
          </a:p>
          <a:p>
            <a:pPr marL="531813" lvl="1" indent="-258763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RHIC, </a:t>
            </a:r>
            <a:r>
              <a:rPr lang="en-US" i="1" kern="0" dirty="0" err="1" smtClean="0">
                <a:solidFill>
                  <a:srgbClr val="0000FF"/>
                </a:solidFill>
                <a:latin typeface="Arial"/>
              </a:rPr>
              <a:t>Tevatron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, test installation on one LHC beam for 2015.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9975" y="4588241"/>
            <a:ext cx="1301959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MOPRO042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7264" y="5517052"/>
            <a:ext cx="1199367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MOPRI110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9998" y="4118329"/>
            <a:ext cx="1199367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MOPRI105</a:t>
            </a:r>
            <a:endParaRPr lang="en-GB" sz="1600" b="1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22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Beam halo</a:t>
            </a:r>
            <a:endParaRPr lang="en-GB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AE4C9F-C4A8-48CD-BF09-449701907FA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25" y="817563"/>
            <a:ext cx="8062913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Halo control and monitoring becomes an </a:t>
            </a:r>
            <a:r>
              <a:rPr lang="en-US" sz="2000" kern="0" dirty="0" smtClean="0">
                <a:latin typeface="+mn-lt"/>
              </a:rPr>
              <a:t>issue in many facilities.</a:t>
            </a:r>
            <a:endParaRPr lang="en-US" i="1" kern="0" dirty="0" smtClean="0">
              <a:solidFill>
                <a:srgbClr val="0000FF"/>
              </a:solidFill>
              <a:latin typeface="Arial"/>
            </a:endParaRPr>
          </a:p>
          <a:p>
            <a:pPr marL="450850" lvl="1" indent="-1778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The </a:t>
            </a:r>
            <a:r>
              <a:rPr lang="en-US" i="1" kern="0" dirty="0">
                <a:solidFill>
                  <a:srgbClr val="0000FF"/>
                </a:solidFill>
                <a:latin typeface="Arial"/>
              </a:rPr>
              <a:t>HL-LHC beam halo (~4-5</a:t>
            </a:r>
            <a:r>
              <a:rPr lang="en-US" i="1" kern="0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i="1" kern="0" dirty="0">
                <a:solidFill>
                  <a:srgbClr val="0000FF"/>
                </a:solidFill>
                <a:latin typeface="Arial"/>
              </a:rPr>
              <a:t>) will store ~10’s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MJ (scaling from 4 TeV).</a:t>
            </a:r>
            <a:endParaRPr lang="en-US" i="1" kern="0" dirty="0">
              <a:solidFill>
                <a:srgbClr val="0000FF"/>
              </a:solidFill>
              <a:latin typeface="Arial"/>
            </a:endParaRPr>
          </a:p>
          <a:p>
            <a:pPr marL="627063" lvl="2" indent="-176213">
              <a:spcBef>
                <a:spcPct val="20000"/>
              </a:spcBef>
              <a:spcAft>
                <a:spcPts val="400"/>
              </a:spcAft>
              <a:buSzPct val="80000"/>
              <a:buFont typeface="Arial" panose="020B0604020202020204" pitchFamily="34" charset="0"/>
              <a:buChar char="−"/>
              <a:defRPr/>
            </a:pPr>
            <a:r>
              <a:rPr lang="en-US" sz="1600" i="1" kern="0" dirty="0">
                <a:latin typeface="Arial"/>
              </a:rPr>
              <a:t>A fast </a:t>
            </a:r>
            <a:r>
              <a:rPr lang="en-US" sz="1600" i="1" kern="0" dirty="0" smtClean="0">
                <a:latin typeface="Arial"/>
              </a:rPr>
              <a:t>halo loss  (by </a:t>
            </a:r>
            <a:r>
              <a:rPr lang="en-US" sz="1600" i="1" kern="0" dirty="0">
                <a:latin typeface="Arial"/>
              </a:rPr>
              <a:t>Crab Cavity </a:t>
            </a:r>
            <a:r>
              <a:rPr lang="en-US" sz="1600" i="1" kern="0" dirty="0" smtClean="0">
                <a:latin typeface="Arial"/>
              </a:rPr>
              <a:t>failures) may </a:t>
            </a:r>
            <a:r>
              <a:rPr lang="en-US" sz="1600" i="1" kern="0" dirty="0">
                <a:latin typeface="Arial"/>
              </a:rPr>
              <a:t>lead to collimator damage </a:t>
            </a:r>
            <a:r>
              <a:rPr lang="en-US" sz="1600" i="1" kern="0" dirty="0" smtClean="0">
                <a:latin typeface="Arial"/>
              </a:rPr>
              <a:t>!</a:t>
            </a:r>
          </a:p>
          <a:p>
            <a:pPr marL="450850" lvl="1" indent="-1778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Similar worries for IFMIF, LCLS etc.</a:t>
            </a:r>
            <a:endParaRPr lang="en-US" sz="1600" kern="0" dirty="0" smtClean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+mn-lt"/>
              </a:rPr>
              <a:t>Halo </a:t>
            </a:r>
            <a:r>
              <a:rPr lang="en-US" sz="2000" kern="0" dirty="0">
                <a:latin typeface="+mn-lt"/>
              </a:rPr>
              <a:t>cleaning </a:t>
            </a:r>
            <a:r>
              <a:rPr lang="en-US" sz="2000" kern="0" dirty="0" smtClean="0">
                <a:latin typeface="+mn-lt"/>
              </a:rPr>
              <a:t>by </a:t>
            </a:r>
            <a:r>
              <a:rPr lang="en-US" sz="2000" kern="0" dirty="0">
                <a:latin typeface="+mn-lt"/>
              </a:rPr>
              <a:t>electron lenses </a:t>
            </a:r>
            <a:r>
              <a:rPr lang="en-US" sz="2000" kern="0" dirty="0" smtClean="0">
                <a:latin typeface="+mn-lt"/>
              </a:rPr>
              <a:t>for synchrotrons (pioneered </a:t>
            </a:r>
            <a:r>
              <a:rPr lang="en-US" sz="2000" kern="0" dirty="0">
                <a:latin typeface="+mn-lt"/>
              </a:rPr>
              <a:t>at the </a:t>
            </a:r>
            <a:r>
              <a:rPr lang="en-US" sz="2000" kern="0" dirty="0" err="1" smtClean="0">
                <a:latin typeface="+mn-lt"/>
              </a:rPr>
              <a:t>Tevatron</a:t>
            </a:r>
            <a:r>
              <a:rPr lang="en-US" sz="2000" kern="0" dirty="0" smtClean="0">
                <a:latin typeface="+mn-lt"/>
              </a:rPr>
              <a:t>) </a:t>
            </a:r>
            <a:r>
              <a:rPr lang="en-US" sz="2000" kern="0" dirty="0">
                <a:latin typeface="+mn-lt"/>
              </a:rPr>
              <a:t>and monitoring techniques </a:t>
            </a:r>
            <a:r>
              <a:rPr lang="en-US" sz="2000" kern="0" dirty="0" smtClean="0">
                <a:latin typeface="+mn-lt"/>
              </a:rPr>
              <a:t>(very sensitive and fast BLMs</a:t>
            </a:r>
            <a:r>
              <a:rPr lang="en-US" sz="2000" kern="0" dirty="0">
                <a:latin typeface="+mn-lt"/>
              </a:rPr>
              <a:t>, synchrotron </a:t>
            </a:r>
            <a:r>
              <a:rPr lang="en-US" sz="2000" kern="0" dirty="0" smtClean="0">
                <a:latin typeface="+mn-lt"/>
              </a:rPr>
              <a:t>light monitors) are under development.</a:t>
            </a:r>
            <a:endParaRPr lang="en-US" sz="2000" kern="0" dirty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Potential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issue for MP without 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halo due to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faster onset of critical loss rates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! Reduced margin for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reaction – rings.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endParaRPr lang="en-US" i="1" kern="0" dirty="0">
              <a:solidFill>
                <a:srgbClr val="0000FF"/>
              </a:solidFill>
              <a:latin typeface="+mn-lt"/>
              <a:sym typeface="Symbol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118225" y="4337715"/>
            <a:ext cx="2025650" cy="1741487"/>
            <a:chOff x="6118663" y="4491694"/>
            <a:chExt cx="2025002" cy="174087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759613" y="4491694"/>
              <a:ext cx="384052" cy="1728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6118663" y="4664670"/>
              <a:ext cx="1372749" cy="1567895"/>
            </a:xfrm>
            <a:custGeom>
              <a:avLst/>
              <a:gdLst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569492 w 2284462"/>
                <a:gd name="connsiteY6" fmla="*/ 1298567 h 1571522"/>
                <a:gd name="connsiteX7" fmla="*/ 1869743 w 2284462"/>
                <a:gd name="connsiteY7" fmla="*/ 1475988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637730 w 2284462"/>
                <a:gd name="connsiteY6" fmla="*/ 1298567 h 1571522"/>
                <a:gd name="connsiteX7" fmla="*/ 1869743 w 2284462"/>
                <a:gd name="connsiteY7" fmla="*/ 1475988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637730 w 2284462"/>
                <a:gd name="connsiteY6" fmla="*/ 1298567 h 1571522"/>
                <a:gd name="connsiteX7" fmla="*/ 1869743 w 2284462"/>
                <a:gd name="connsiteY7" fmla="*/ 1435045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610434 w 2284462"/>
                <a:gd name="connsiteY6" fmla="*/ 1243976 h 1571522"/>
                <a:gd name="connsiteX7" fmla="*/ 1869743 w 2284462"/>
                <a:gd name="connsiteY7" fmla="*/ 1435045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99053 h 1594587"/>
                <a:gd name="connsiteX1" fmla="*/ 409433 w 2284462"/>
                <a:gd name="connsiteY1" fmla="*/ 1417166 h 1594587"/>
                <a:gd name="connsiteX2" fmla="*/ 750627 w 2284462"/>
                <a:gd name="connsiteY2" fmla="*/ 898551 h 1594587"/>
                <a:gd name="connsiteX3" fmla="*/ 968991 w 2284462"/>
                <a:gd name="connsiteY3" fmla="*/ 202515 h 1594587"/>
                <a:gd name="connsiteX4" fmla="*/ 1146412 w 2284462"/>
                <a:gd name="connsiteY4" fmla="*/ 38742 h 1594587"/>
                <a:gd name="connsiteX5" fmla="*/ 1433015 w 2284462"/>
                <a:gd name="connsiteY5" fmla="*/ 830312 h 1594587"/>
                <a:gd name="connsiteX6" fmla="*/ 1610434 w 2284462"/>
                <a:gd name="connsiteY6" fmla="*/ 1267041 h 1594587"/>
                <a:gd name="connsiteX7" fmla="*/ 1869743 w 2284462"/>
                <a:gd name="connsiteY7" fmla="*/ 1458110 h 1594587"/>
                <a:gd name="connsiteX8" fmla="*/ 2251880 w 2284462"/>
                <a:gd name="connsiteY8" fmla="*/ 1567291 h 1594587"/>
                <a:gd name="connsiteX9" fmla="*/ 2238233 w 2284462"/>
                <a:gd name="connsiteY9" fmla="*/ 1594587 h 1594587"/>
                <a:gd name="connsiteX0" fmla="*/ 0 w 2284462"/>
                <a:gd name="connsiteY0" fmla="*/ 1461812 h 1557346"/>
                <a:gd name="connsiteX1" fmla="*/ 409433 w 2284462"/>
                <a:gd name="connsiteY1" fmla="*/ 1379925 h 1557346"/>
                <a:gd name="connsiteX2" fmla="*/ 750627 w 2284462"/>
                <a:gd name="connsiteY2" fmla="*/ 861310 h 1557346"/>
                <a:gd name="connsiteX3" fmla="*/ 968991 w 2284462"/>
                <a:gd name="connsiteY3" fmla="*/ 165274 h 1557346"/>
                <a:gd name="connsiteX4" fmla="*/ 1146412 w 2284462"/>
                <a:gd name="connsiteY4" fmla="*/ 1501 h 1557346"/>
                <a:gd name="connsiteX5" fmla="*/ 1433015 w 2284462"/>
                <a:gd name="connsiteY5" fmla="*/ 793071 h 1557346"/>
                <a:gd name="connsiteX6" fmla="*/ 1610434 w 2284462"/>
                <a:gd name="connsiteY6" fmla="*/ 1229800 h 1557346"/>
                <a:gd name="connsiteX7" fmla="*/ 1869743 w 2284462"/>
                <a:gd name="connsiteY7" fmla="*/ 1420869 h 1557346"/>
                <a:gd name="connsiteX8" fmla="*/ 2251880 w 2284462"/>
                <a:gd name="connsiteY8" fmla="*/ 1530050 h 1557346"/>
                <a:gd name="connsiteX9" fmla="*/ 2238233 w 2284462"/>
                <a:gd name="connsiteY9" fmla="*/ 1557346 h 1557346"/>
                <a:gd name="connsiteX0" fmla="*/ 0 w 2284462"/>
                <a:gd name="connsiteY0" fmla="*/ 1470067 h 1565601"/>
                <a:gd name="connsiteX1" fmla="*/ 409433 w 2284462"/>
                <a:gd name="connsiteY1" fmla="*/ 1388180 h 1565601"/>
                <a:gd name="connsiteX2" fmla="*/ 750627 w 2284462"/>
                <a:gd name="connsiteY2" fmla="*/ 869565 h 1565601"/>
                <a:gd name="connsiteX3" fmla="*/ 914400 w 2284462"/>
                <a:gd name="connsiteY3" fmla="*/ 391893 h 1565601"/>
                <a:gd name="connsiteX4" fmla="*/ 1146412 w 2284462"/>
                <a:gd name="connsiteY4" fmla="*/ 9756 h 1565601"/>
                <a:gd name="connsiteX5" fmla="*/ 1433015 w 2284462"/>
                <a:gd name="connsiteY5" fmla="*/ 801326 h 1565601"/>
                <a:gd name="connsiteX6" fmla="*/ 1610434 w 2284462"/>
                <a:gd name="connsiteY6" fmla="*/ 1238055 h 1565601"/>
                <a:gd name="connsiteX7" fmla="*/ 1869743 w 2284462"/>
                <a:gd name="connsiteY7" fmla="*/ 1429124 h 1565601"/>
                <a:gd name="connsiteX8" fmla="*/ 2251880 w 2284462"/>
                <a:gd name="connsiteY8" fmla="*/ 1538305 h 1565601"/>
                <a:gd name="connsiteX9" fmla="*/ 2238233 w 2284462"/>
                <a:gd name="connsiteY9" fmla="*/ 1565601 h 1565601"/>
                <a:gd name="connsiteX0" fmla="*/ 0 w 2284462"/>
                <a:gd name="connsiteY0" fmla="*/ 1487732 h 1583266"/>
                <a:gd name="connsiteX1" fmla="*/ 409433 w 2284462"/>
                <a:gd name="connsiteY1" fmla="*/ 1405845 h 1583266"/>
                <a:gd name="connsiteX2" fmla="*/ 750627 w 2284462"/>
                <a:gd name="connsiteY2" fmla="*/ 887230 h 1583266"/>
                <a:gd name="connsiteX3" fmla="*/ 971550 w 2284462"/>
                <a:gd name="connsiteY3" fmla="*/ 247633 h 1583266"/>
                <a:gd name="connsiteX4" fmla="*/ 1146412 w 2284462"/>
                <a:gd name="connsiteY4" fmla="*/ 27421 h 1583266"/>
                <a:gd name="connsiteX5" fmla="*/ 1433015 w 2284462"/>
                <a:gd name="connsiteY5" fmla="*/ 818991 h 1583266"/>
                <a:gd name="connsiteX6" fmla="*/ 1610434 w 2284462"/>
                <a:gd name="connsiteY6" fmla="*/ 1255720 h 1583266"/>
                <a:gd name="connsiteX7" fmla="*/ 1869743 w 2284462"/>
                <a:gd name="connsiteY7" fmla="*/ 1446789 h 1583266"/>
                <a:gd name="connsiteX8" fmla="*/ 2251880 w 2284462"/>
                <a:gd name="connsiteY8" fmla="*/ 1555970 h 1583266"/>
                <a:gd name="connsiteX9" fmla="*/ 2238233 w 2284462"/>
                <a:gd name="connsiteY9" fmla="*/ 1583266 h 1583266"/>
                <a:gd name="connsiteX0" fmla="*/ 0 w 2284462"/>
                <a:gd name="connsiteY0" fmla="*/ 1491280 h 1586814"/>
                <a:gd name="connsiteX1" fmla="*/ 409433 w 2284462"/>
                <a:gd name="connsiteY1" fmla="*/ 140939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33015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84462"/>
                <a:gd name="connsiteY0" fmla="*/ 1491280 h 1586814"/>
                <a:gd name="connsiteX1" fmla="*/ 409433 w 2284462"/>
                <a:gd name="connsiteY1" fmla="*/ 140939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28253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84462"/>
                <a:gd name="connsiteY0" fmla="*/ 1491280 h 1586814"/>
                <a:gd name="connsiteX1" fmla="*/ 485633 w 2284462"/>
                <a:gd name="connsiteY1" fmla="*/ 131414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28253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84462"/>
                <a:gd name="connsiteY0" fmla="*/ 1491280 h 1586814"/>
                <a:gd name="connsiteX1" fmla="*/ 485633 w 2284462"/>
                <a:gd name="connsiteY1" fmla="*/ 131414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28253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51880"/>
                <a:gd name="connsiteY0" fmla="*/ 1491280 h 1559518"/>
                <a:gd name="connsiteX1" fmla="*/ 485633 w 2251880"/>
                <a:gd name="connsiteY1" fmla="*/ 1314143 h 1559518"/>
                <a:gd name="connsiteX2" fmla="*/ 750627 w 2251880"/>
                <a:gd name="connsiteY2" fmla="*/ 890778 h 1559518"/>
                <a:gd name="connsiteX3" fmla="*/ 971550 w 2251880"/>
                <a:gd name="connsiteY3" fmla="*/ 251181 h 1559518"/>
                <a:gd name="connsiteX4" fmla="*/ 1146412 w 2251880"/>
                <a:gd name="connsiteY4" fmla="*/ 30969 h 1559518"/>
                <a:gd name="connsiteX5" fmla="*/ 1428253 w 2251880"/>
                <a:gd name="connsiteY5" fmla="*/ 822539 h 1559518"/>
                <a:gd name="connsiteX6" fmla="*/ 1610434 w 2251880"/>
                <a:gd name="connsiteY6" fmla="*/ 1259268 h 1559518"/>
                <a:gd name="connsiteX7" fmla="*/ 1869743 w 2251880"/>
                <a:gd name="connsiteY7" fmla="*/ 1450337 h 1559518"/>
                <a:gd name="connsiteX8" fmla="*/ 2251880 w 2251880"/>
                <a:gd name="connsiteY8" fmla="*/ 1559518 h 1559518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10434 w 2275692"/>
                <a:gd name="connsiteY6" fmla="*/ 1259268 h 1549993"/>
                <a:gd name="connsiteX7" fmla="*/ 1869743 w 2275692"/>
                <a:gd name="connsiteY7" fmla="*/ 1450337 h 1549993"/>
                <a:gd name="connsiteX8" fmla="*/ 2275692 w 2275692"/>
                <a:gd name="connsiteY8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10434 w 2275692"/>
                <a:gd name="connsiteY6" fmla="*/ 1259268 h 1549993"/>
                <a:gd name="connsiteX7" fmla="*/ 1812593 w 2275692"/>
                <a:gd name="connsiteY7" fmla="*/ 1431287 h 1549993"/>
                <a:gd name="connsiteX8" fmla="*/ 2275692 w 2275692"/>
                <a:gd name="connsiteY8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10434 w 2275692"/>
                <a:gd name="connsiteY6" fmla="*/ 1259268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700921 w 2275692"/>
                <a:gd name="connsiteY6" fmla="*/ 1321180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700921 w 2275692"/>
                <a:gd name="connsiteY6" fmla="*/ 1321180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700921 w 2275692"/>
                <a:gd name="connsiteY6" fmla="*/ 1321180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81871 w 2275692"/>
                <a:gd name="connsiteY6" fmla="*/ 1268793 h 1549993"/>
                <a:gd name="connsiteX7" fmla="*/ 2275692 w 2275692"/>
                <a:gd name="connsiteY7" fmla="*/ 1549993 h 1549993"/>
                <a:gd name="connsiteX0" fmla="*/ 0 w 2261404"/>
                <a:gd name="connsiteY0" fmla="*/ 1510330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667583 w 2261404"/>
                <a:gd name="connsiteY6" fmla="*/ 1268793 h 1549993"/>
                <a:gd name="connsiteX7" fmla="*/ 2261404 w 2261404"/>
                <a:gd name="connsiteY7" fmla="*/ 1549993 h 1549993"/>
                <a:gd name="connsiteX0" fmla="*/ 0 w 2261404"/>
                <a:gd name="connsiteY0" fmla="*/ 1510330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667583 w 2261404"/>
                <a:gd name="connsiteY6" fmla="*/ 1268793 h 1549993"/>
                <a:gd name="connsiteX7" fmla="*/ 2261404 w 2261404"/>
                <a:gd name="connsiteY7" fmla="*/ 1549993 h 1549993"/>
                <a:gd name="connsiteX0" fmla="*/ 0 w 2261404"/>
                <a:gd name="connsiteY0" fmla="*/ 1510330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700921 w 2261404"/>
                <a:gd name="connsiteY6" fmla="*/ 1302131 h 1549993"/>
                <a:gd name="connsiteX7" fmla="*/ 2261404 w 2261404"/>
                <a:gd name="connsiteY7" fmla="*/ 1549993 h 1549993"/>
                <a:gd name="connsiteX0" fmla="*/ 0 w 2261404"/>
                <a:gd name="connsiteY0" fmla="*/ 1500805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700921 w 2261404"/>
                <a:gd name="connsiteY6" fmla="*/ 1302131 h 1549993"/>
                <a:gd name="connsiteX7" fmla="*/ 2261404 w 2261404"/>
                <a:gd name="connsiteY7" fmla="*/ 1549993 h 1549993"/>
                <a:gd name="connsiteX0" fmla="*/ 0 w 2261404"/>
                <a:gd name="connsiteY0" fmla="*/ 1500805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700921 w 2261404"/>
                <a:gd name="connsiteY6" fmla="*/ 1302131 h 1549993"/>
                <a:gd name="connsiteX7" fmla="*/ 2261404 w 2261404"/>
                <a:gd name="connsiteY7" fmla="*/ 1549993 h 1549993"/>
                <a:gd name="connsiteX0" fmla="*/ 0 w 2323317"/>
                <a:gd name="connsiteY0" fmla="*/ 1538905 h 1549993"/>
                <a:gd name="connsiteX1" fmla="*/ 533258 w 2323317"/>
                <a:gd name="connsiteY1" fmla="*/ 1314143 h 1549993"/>
                <a:gd name="connsiteX2" fmla="*/ 798252 w 2323317"/>
                <a:gd name="connsiteY2" fmla="*/ 890778 h 1549993"/>
                <a:gd name="connsiteX3" fmla="*/ 1019175 w 2323317"/>
                <a:gd name="connsiteY3" fmla="*/ 251181 h 1549993"/>
                <a:gd name="connsiteX4" fmla="*/ 1194037 w 2323317"/>
                <a:gd name="connsiteY4" fmla="*/ 30969 h 1549993"/>
                <a:gd name="connsiteX5" fmla="*/ 1475878 w 2323317"/>
                <a:gd name="connsiteY5" fmla="*/ 822539 h 1549993"/>
                <a:gd name="connsiteX6" fmla="*/ 1762834 w 2323317"/>
                <a:gd name="connsiteY6" fmla="*/ 1302131 h 1549993"/>
                <a:gd name="connsiteX7" fmla="*/ 2323317 w 2323317"/>
                <a:gd name="connsiteY7" fmla="*/ 1549993 h 1549993"/>
                <a:gd name="connsiteX0" fmla="*/ 0 w 2351892"/>
                <a:gd name="connsiteY0" fmla="*/ 1553193 h 1553193"/>
                <a:gd name="connsiteX1" fmla="*/ 561833 w 2351892"/>
                <a:gd name="connsiteY1" fmla="*/ 1314143 h 1553193"/>
                <a:gd name="connsiteX2" fmla="*/ 826827 w 2351892"/>
                <a:gd name="connsiteY2" fmla="*/ 890778 h 1553193"/>
                <a:gd name="connsiteX3" fmla="*/ 1047750 w 2351892"/>
                <a:gd name="connsiteY3" fmla="*/ 251181 h 1553193"/>
                <a:gd name="connsiteX4" fmla="*/ 1222612 w 2351892"/>
                <a:gd name="connsiteY4" fmla="*/ 30969 h 1553193"/>
                <a:gd name="connsiteX5" fmla="*/ 1504453 w 2351892"/>
                <a:gd name="connsiteY5" fmla="*/ 822539 h 1553193"/>
                <a:gd name="connsiteX6" fmla="*/ 1791409 w 2351892"/>
                <a:gd name="connsiteY6" fmla="*/ 1302131 h 1553193"/>
                <a:gd name="connsiteX7" fmla="*/ 2351892 w 2351892"/>
                <a:gd name="connsiteY7" fmla="*/ 1549993 h 1553193"/>
                <a:gd name="connsiteX0" fmla="*/ 0 w 2328080"/>
                <a:gd name="connsiteY0" fmla="*/ 1548431 h 1549993"/>
                <a:gd name="connsiteX1" fmla="*/ 538021 w 2328080"/>
                <a:gd name="connsiteY1" fmla="*/ 1314143 h 1549993"/>
                <a:gd name="connsiteX2" fmla="*/ 803015 w 2328080"/>
                <a:gd name="connsiteY2" fmla="*/ 890778 h 1549993"/>
                <a:gd name="connsiteX3" fmla="*/ 1023938 w 2328080"/>
                <a:gd name="connsiteY3" fmla="*/ 251181 h 1549993"/>
                <a:gd name="connsiteX4" fmla="*/ 1198800 w 2328080"/>
                <a:gd name="connsiteY4" fmla="*/ 30969 h 1549993"/>
                <a:gd name="connsiteX5" fmla="*/ 1480641 w 2328080"/>
                <a:gd name="connsiteY5" fmla="*/ 822539 h 1549993"/>
                <a:gd name="connsiteX6" fmla="*/ 1767597 w 2328080"/>
                <a:gd name="connsiteY6" fmla="*/ 1302131 h 1549993"/>
                <a:gd name="connsiteX7" fmla="*/ 2328080 w 2328080"/>
                <a:gd name="connsiteY7" fmla="*/ 1549993 h 1549993"/>
                <a:gd name="connsiteX0" fmla="*/ 0 w 2001509"/>
                <a:gd name="connsiteY0" fmla="*/ 1548431 h 1561869"/>
                <a:gd name="connsiteX1" fmla="*/ 538021 w 2001509"/>
                <a:gd name="connsiteY1" fmla="*/ 1314143 h 1561869"/>
                <a:gd name="connsiteX2" fmla="*/ 803015 w 2001509"/>
                <a:gd name="connsiteY2" fmla="*/ 890778 h 1561869"/>
                <a:gd name="connsiteX3" fmla="*/ 1023938 w 2001509"/>
                <a:gd name="connsiteY3" fmla="*/ 251181 h 1561869"/>
                <a:gd name="connsiteX4" fmla="*/ 1198800 w 2001509"/>
                <a:gd name="connsiteY4" fmla="*/ 30969 h 1561869"/>
                <a:gd name="connsiteX5" fmla="*/ 1480641 w 2001509"/>
                <a:gd name="connsiteY5" fmla="*/ 822539 h 1561869"/>
                <a:gd name="connsiteX6" fmla="*/ 1767597 w 2001509"/>
                <a:gd name="connsiteY6" fmla="*/ 1302131 h 1561869"/>
                <a:gd name="connsiteX7" fmla="*/ 2001509 w 2001509"/>
                <a:gd name="connsiteY7" fmla="*/ 1561869 h 1561869"/>
                <a:gd name="connsiteX0" fmla="*/ 0 w 2001509"/>
                <a:gd name="connsiteY0" fmla="*/ 1548431 h 1561869"/>
                <a:gd name="connsiteX1" fmla="*/ 538021 w 2001509"/>
                <a:gd name="connsiteY1" fmla="*/ 1314143 h 1561869"/>
                <a:gd name="connsiteX2" fmla="*/ 803015 w 2001509"/>
                <a:gd name="connsiteY2" fmla="*/ 890778 h 1561869"/>
                <a:gd name="connsiteX3" fmla="*/ 1023938 w 2001509"/>
                <a:gd name="connsiteY3" fmla="*/ 251181 h 1561869"/>
                <a:gd name="connsiteX4" fmla="*/ 1198800 w 2001509"/>
                <a:gd name="connsiteY4" fmla="*/ 30969 h 1561869"/>
                <a:gd name="connsiteX5" fmla="*/ 1480641 w 2001509"/>
                <a:gd name="connsiteY5" fmla="*/ 822539 h 1561869"/>
                <a:gd name="connsiteX6" fmla="*/ 1767597 w 2001509"/>
                <a:gd name="connsiteY6" fmla="*/ 1302131 h 1561869"/>
                <a:gd name="connsiteX7" fmla="*/ 2001509 w 2001509"/>
                <a:gd name="connsiteY7" fmla="*/ 1561869 h 1561869"/>
                <a:gd name="connsiteX0" fmla="*/ 0 w 2001509"/>
                <a:gd name="connsiteY0" fmla="*/ 1548431 h 1561869"/>
                <a:gd name="connsiteX1" fmla="*/ 538021 w 2001509"/>
                <a:gd name="connsiteY1" fmla="*/ 1314143 h 1561869"/>
                <a:gd name="connsiteX2" fmla="*/ 803015 w 2001509"/>
                <a:gd name="connsiteY2" fmla="*/ 890778 h 1561869"/>
                <a:gd name="connsiteX3" fmla="*/ 1023938 w 2001509"/>
                <a:gd name="connsiteY3" fmla="*/ 251181 h 1561869"/>
                <a:gd name="connsiteX4" fmla="*/ 1198800 w 2001509"/>
                <a:gd name="connsiteY4" fmla="*/ 30969 h 1561869"/>
                <a:gd name="connsiteX5" fmla="*/ 1480641 w 2001509"/>
                <a:gd name="connsiteY5" fmla="*/ 822539 h 1561869"/>
                <a:gd name="connsiteX6" fmla="*/ 1767597 w 2001509"/>
                <a:gd name="connsiteY6" fmla="*/ 1308069 h 1561869"/>
                <a:gd name="connsiteX7" fmla="*/ 2001509 w 2001509"/>
                <a:gd name="connsiteY7" fmla="*/ 1561869 h 1561869"/>
                <a:gd name="connsiteX0" fmla="*/ 0 w 1841192"/>
                <a:gd name="connsiteY0" fmla="*/ 1548431 h 1567807"/>
                <a:gd name="connsiteX1" fmla="*/ 538021 w 1841192"/>
                <a:gd name="connsiteY1" fmla="*/ 1314143 h 1567807"/>
                <a:gd name="connsiteX2" fmla="*/ 803015 w 1841192"/>
                <a:gd name="connsiteY2" fmla="*/ 890778 h 1567807"/>
                <a:gd name="connsiteX3" fmla="*/ 1023938 w 1841192"/>
                <a:gd name="connsiteY3" fmla="*/ 251181 h 1567807"/>
                <a:gd name="connsiteX4" fmla="*/ 1198800 w 1841192"/>
                <a:gd name="connsiteY4" fmla="*/ 30969 h 1567807"/>
                <a:gd name="connsiteX5" fmla="*/ 1480641 w 1841192"/>
                <a:gd name="connsiteY5" fmla="*/ 822539 h 1567807"/>
                <a:gd name="connsiteX6" fmla="*/ 1767597 w 1841192"/>
                <a:gd name="connsiteY6" fmla="*/ 1308069 h 1567807"/>
                <a:gd name="connsiteX7" fmla="*/ 1841192 w 1841192"/>
                <a:gd name="connsiteY7" fmla="*/ 1567807 h 1567807"/>
                <a:gd name="connsiteX0" fmla="*/ 0 w 1841192"/>
                <a:gd name="connsiteY0" fmla="*/ 1548431 h 1568354"/>
                <a:gd name="connsiteX1" fmla="*/ 538021 w 1841192"/>
                <a:gd name="connsiteY1" fmla="*/ 1314143 h 1568354"/>
                <a:gd name="connsiteX2" fmla="*/ 803015 w 1841192"/>
                <a:gd name="connsiteY2" fmla="*/ 890778 h 1568354"/>
                <a:gd name="connsiteX3" fmla="*/ 1023938 w 1841192"/>
                <a:gd name="connsiteY3" fmla="*/ 251181 h 1568354"/>
                <a:gd name="connsiteX4" fmla="*/ 1198800 w 1841192"/>
                <a:gd name="connsiteY4" fmla="*/ 30969 h 1568354"/>
                <a:gd name="connsiteX5" fmla="*/ 1480641 w 1841192"/>
                <a:gd name="connsiteY5" fmla="*/ 822539 h 1568354"/>
                <a:gd name="connsiteX6" fmla="*/ 1767597 w 1841192"/>
                <a:gd name="connsiteY6" fmla="*/ 1308069 h 1568354"/>
                <a:gd name="connsiteX7" fmla="*/ 1841192 w 1841192"/>
                <a:gd name="connsiteY7" fmla="*/ 1567807 h 1568354"/>
                <a:gd name="connsiteX0" fmla="*/ 0 w 1372117"/>
                <a:gd name="connsiteY0" fmla="*/ 1560307 h 1568354"/>
                <a:gd name="connsiteX1" fmla="*/ 68946 w 1372117"/>
                <a:gd name="connsiteY1" fmla="*/ 1314143 h 1568354"/>
                <a:gd name="connsiteX2" fmla="*/ 333940 w 1372117"/>
                <a:gd name="connsiteY2" fmla="*/ 890778 h 1568354"/>
                <a:gd name="connsiteX3" fmla="*/ 554863 w 1372117"/>
                <a:gd name="connsiteY3" fmla="*/ 251181 h 1568354"/>
                <a:gd name="connsiteX4" fmla="*/ 729725 w 1372117"/>
                <a:gd name="connsiteY4" fmla="*/ 30969 h 1568354"/>
                <a:gd name="connsiteX5" fmla="*/ 1011566 w 1372117"/>
                <a:gd name="connsiteY5" fmla="*/ 822539 h 1568354"/>
                <a:gd name="connsiteX6" fmla="*/ 1298522 w 1372117"/>
                <a:gd name="connsiteY6" fmla="*/ 1308069 h 1568354"/>
                <a:gd name="connsiteX7" fmla="*/ 1372117 w 1372117"/>
                <a:gd name="connsiteY7" fmla="*/ 1567807 h 1568354"/>
                <a:gd name="connsiteX0" fmla="*/ 0 w 1372117"/>
                <a:gd name="connsiteY0" fmla="*/ 1560307 h 1568354"/>
                <a:gd name="connsiteX1" fmla="*/ 68946 w 1372117"/>
                <a:gd name="connsiteY1" fmla="*/ 1314143 h 1568354"/>
                <a:gd name="connsiteX2" fmla="*/ 333940 w 1372117"/>
                <a:gd name="connsiteY2" fmla="*/ 890778 h 1568354"/>
                <a:gd name="connsiteX3" fmla="*/ 554863 w 1372117"/>
                <a:gd name="connsiteY3" fmla="*/ 251181 h 1568354"/>
                <a:gd name="connsiteX4" fmla="*/ 729725 w 1372117"/>
                <a:gd name="connsiteY4" fmla="*/ 30969 h 1568354"/>
                <a:gd name="connsiteX5" fmla="*/ 1011566 w 1372117"/>
                <a:gd name="connsiteY5" fmla="*/ 822539 h 1568354"/>
                <a:gd name="connsiteX6" fmla="*/ 1298522 w 1372117"/>
                <a:gd name="connsiteY6" fmla="*/ 1308069 h 1568354"/>
                <a:gd name="connsiteX7" fmla="*/ 1372117 w 1372117"/>
                <a:gd name="connsiteY7" fmla="*/ 1567807 h 1568354"/>
                <a:gd name="connsiteX0" fmla="*/ 0 w 1372117"/>
                <a:gd name="connsiteY0" fmla="*/ 1560307 h 1567807"/>
                <a:gd name="connsiteX1" fmla="*/ 68946 w 1372117"/>
                <a:gd name="connsiteY1" fmla="*/ 1314143 h 1567807"/>
                <a:gd name="connsiteX2" fmla="*/ 333940 w 1372117"/>
                <a:gd name="connsiteY2" fmla="*/ 890778 h 1567807"/>
                <a:gd name="connsiteX3" fmla="*/ 554863 w 1372117"/>
                <a:gd name="connsiteY3" fmla="*/ 251181 h 1567807"/>
                <a:gd name="connsiteX4" fmla="*/ 729725 w 1372117"/>
                <a:gd name="connsiteY4" fmla="*/ 30969 h 1567807"/>
                <a:gd name="connsiteX5" fmla="*/ 1011566 w 1372117"/>
                <a:gd name="connsiteY5" fmla="*/ 822539 h 1567807"/>
                <a:gd name="connsiteX6" fmla="*/ 1298522 w 1372117"/>
                <a:gd name="connsiteY6" fmla="*/ 1308069 h 1567807"/>
                <a:gd name="connsiteX7" fmla="*/ 1372117 w 1372117"/>
                <a:gd name="connsiteY7" fmla="*/ 1567807 h 1567807"/>
                <a:gd name="connsiteX0" fmla="*/ 0 w 1372117"/>
                <a:gd name="connsiteY0" fmla="*/ 1560307 h 1567807"/>
                <a:gd name="connsiteX1" fmla="*/ 68946 w 1372117"/>
                <a:gd name="connsiteY1" fmla="*/ 1314143 h 1567807"/>
                <a:gd name="connsiteX2" fmla="*/ 333940 w 1372117"/>
                <a:gd name="connsiteY2" fmla="*/ 890778 h 1567807"/>
                <a:gd name="connsiteX3" fmla="*/ 554863 w 1372117"/>
                <a:gd name="connsiteY3" fmla="*/ 251181 h 1567807"/>
                <a:gd name="connsiteX4" fmla="*/ 729725 w 1372117"/>
                <a:gd name="connsiteY4" fmla="*/ 30969 h 1567807"/>
                <a:gd name="connsiteX5" fmla="*/ 1011566 w 1372117"/>
                <a:gd name="connsiteY5" fmla="*/ 822539 h 1567807"/>
                <a:gd name="connsiteX6" fmla="*/ 1251021 w 1372117"/>
                <a:gd name="connsiteY6" fmla="*/ 1242755 h 1567807"/>
                <a:gd name="connsiteX7" fmla="*/ 1372117 w 1372117"/>
                <a:gd name="connsiteY7" fmla="*/ 1567807 h 156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2117" h="1567807">
                  <a:moveTo>
                    <a:pt x="0" y="1560307"/>
                  </a:moveTo>
                  <a:cubicBezTo>
                    <a:pt x="47470" y="1375751"/>
                    <a:pt x="13289" y="1425731"/>
                    <a:pt x="68946" y="1314143"/>
                  </a:cubicBezTo>
                  <a:cubicBezTo>
                    <a:pt x="124603" y="1202555"/>
                    <a:pt x="252954" y="1067938"/>
                    <a:pt x="333940" y="890778"/>
                  </a:cubicBezTo>
                  <a:cubicBezTo>
                    <a:pt x="414926" y="713618"/>
                    <a:pt x="493661" y="427820"/>
                    <a:pt x="554863" y="251181"/>
                  </a:cubicBezTo>
                  <a:cubicBezTo>
                    <a:pt x="616065" y="74542"/>
                    <a:pt x="653608" y="-64257"/>
                    <a:pt x="729725" y="30969"/>
                  </a:cubicBezTo>
                  <a:cubicBezTo>
                    <a:pt x="805842" y="126195"/>
                    <a:pt x="924683" y="620575"/>
                    <a:pt x="1011566" y="822539"/>
                  </a:cubicBezTo>
                  <a:cubicBezTo>
                    <a:pt x="1098449" y="1024503"/>
                    <a:pt x="1190929" y="1118544"/>
                    <a:pt x="1251021" y="1242755"/>
                  </a:cubicBezTo>
                  <a:cubicBezTo>
                    <a:pt x="1311113" y="1366966"/>
                    <a:pt x="1350543" y="1364675"/>
                    <a:pt x="1372117" y="1567807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7145447" y="4964602"/>
              <a:ext cx="576078" cy="39197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054100" y="4312315"/>
            <a:ext cx="2711450" cy="1728787"/>
            <a:chOff x="1053365" y="4465935"/>
            <a:chExt cx="2712130" cy="1728254"/>
          </a:xfrm>
        </p:grpSpPr>
        <p:sp>
          <p:nvSpPr>
            <p:cNvPr id="7" name="Rectangle 6"/>
            <p:cNvSpPr/>
            <p:nvPr/>
          </p:nvSpPr>
          <p:spPr bwMode="auto">
            <a:xfrm>
              <a:off x="3381224" y="4465935"/>
              <a:ext cx="384271" cy="17282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053365" y="4643680"/>
              <a:ext cx="2327859" cy="1550509"/>
            </a:xfrm>
            <a:custGeom>
              <a:avLst/>
              <a:gdLst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569492 w 2284462"/>
                <a:gd name="connsiteY6" fmla="*/ 1298567 h 1571522"/>
                <a:gd name="connsiteX7" fmla="*/ 1869743 w 2284462"/>
                <a:gd name="connsiteY7" fmla="*/ 1475988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637730 w 2284462"/>
                <a:gd name="connsiteY6" fmla="*/ 1298567 h 1571522"/>
                <a:gd name="connsiteX7" fmla="*/ 1869743 w 2284462"/>
                <a:gd name="connsiteY7" fmla="*/ 1475988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637730 w 2284462"/>
                <a:gd name="connsiteY6" fmla="*/ 1298567 h 1571522"/>
                <a:gd name="connsiteX7" fmla="*/ 1869743 w 2284462"/>
                <a:gd name="connsiteY7" fmla="*/ 1435045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75988 h 1571522"/>
                <a:gd name="connsiteX1" fmla="*/ 409433 w 2284462"/>
                <a:gd name="connsiteY1" fmla="*/ 1394101 h 1571522"/>
                <a:gd name="connsiteX2" fmla="*/ 750627 w 2284462"/>
                <a:gd name="connsiteY2" fmla="*/ 875486 h 1571522"/>
                <a:gd name="connsiteX3" fmla="*/ 968991 w 2284462"/>
                <a:gd name="connsiteY3" fmla="*/ 179450 h 1571522"/>
                <a:gd name="connsiteX4" fmla="*/ 1214651 w 2284462"/>
                <a:gd name="connsiteY4" fmla="*/ 42973 h 1571522"/>
                <a:gd name="connsiteX5" fmla="*/ 1433015 w 2284462"/>
                <a:gd name="connsiteY5" fmla="*/ 807247 h 1571522"/>
                <a:gd name="connsiteX6" fmla="*/ 1610434 w 2284462"/>
                <a:gd name="connsiteY6" fmla="*/ 1243976 h 1571522"/>
                <a:gd name="connsiteX7" fmla="*/ 1869743 w 2284462"/>
                <a:gd name="connsiteY7" fmla="*/ 1435045 h 1571522"/>
                <a:gd name="connsiteX8" fmla="*/ 2251880 w 2284462"/>
                <a:gd name="connsiteY8" fmla="*/ 1544226 h 1571522"/>
                <a:gd name="connsiteX9" fmla="*/ 2238233 w 2284462"/>
                <a:gd name="connsiteY9" fmla="*/ 1571522 h 1571522"/>
                <a:gd name="connsiteX0" fmla="*/ 0 w 2284462"/>
                <a:gd name="connsiteY0" fmla="*/ 1499053 h 1594587"/>
                <a:gd name="connsiteX1" fmla="*/ 409433 w 2284462"/>
                <a:gd name="connsiteY1" fmla="*/ 1417166 h 1594587"/>
                <a:gd name="connsiteX2" fmla="*/ 750627 w 2284462"/>
                <a:gd name="connsiteY2" fmla="*/ 898551 h 1594587"/>
                <a:gd name="connsiteX3" fmla="*/ 968991 w 2284462"/>
                <a:gd name="connsiteY3" fmla="*/ 202515 h 1594587"/>
                <a:gd name="connsiteX4" fmla="*/ 1146412 w 2284462"/>
                <a:gd name="connsiteY4" fmla="*/ 38742 h 1594587"/>
                <a:gd name="connsiteX5" fmla="*/ 1433015 w 2284462"/>
                <a:gd name="connsiteY5" fmla="*/ 830312 h 1594587"/>
                <a:gd name="connsiteX6" fmla="*/ 1610434 w 2284462"/>
                <a:gd name="connsiteY6" fmla="*/ 1267041 h 1594587"/>
                <a:gd name="connsiteX7" fmla="*/ 1869743 w 2284462"/>
                <a:gd name="connsiteY7" fmla="*/ 1458110 h 1594587"/>
                <a:gd name="connsiteX8" fmla="*/ 2251880 w 2284462"/>
                <a:gd name="connsiteY8" fmla="*/ 1567291 h 1594587"/>
                <a:gd name="connsiteX9" fmla="*/ 2238233 w 2284462"/>
                <a:gd name="connsiteY9" fmla="*/ 1594587 h 1594587"/>
                <a:gd name="connsiteX0" fmla="*/ 0 w 2284462"/>
                <a:gd name="connsiteY0" fmla="*/ 1461812 h 1557346"/>
                <a:gd name="connsiteX1" fmla="*/ 409433 w 2284462"/>
                <a:gd name="connsiteY1" fmla="*/ 1379925 h 1557346"/>
                <a:gd name="connsiteX2" fmla="*/ 750627 w 2284462"/>
                <a:gd name="connsiteY2" fmla="*/ 861310 h 1557346"/>
                <a:gd name="connsiteX3" fmla="*/ 968991 w 2284462"/>
                <a:gd name="connsiteY3" fmla="*/ 165274 h 1557346"/>
                <a:gd name="connsiteX4" fmla="*/ 1146412 w 2284462"/>
                <a:gd name="connsiteY4" fmla="*/ 1501 h 1557346"/>
                <a:gd name="connsiteX5" fmla="*/ 1433015 w 2284462"/>
                <a:gd name="connsiteY5" fmla="*/ 793071 h 1557346"/>
                <a:gd name="connsiteX6" fmla="*/ 1610434 w 2284462"/>
                <a:gd name="connsiteY6" fmla="*/ 1229800 h 1557346"/>
                <a:gd name="connsiteX7" fmla="*/ 1869743 w 2284462"/>
                <a:gd name="connsiteY7" fmla="*/ 1420869 h 1557346"/>
                <a:gd name="connsiteX8" fmla="*/ 2251880 w 2284462"/>
                <a:gd name="connsiteY8" fmla="*/ 1530050 h 1557346"/>
                <a:gd name="connsiteX9" fmla="*/ 2238233 w 2284462"/>
                <a:gd name="connsiteY9" fmla="*/ 1557346 h 1557346"/>
                <a:gd name="connsiteX0" fmla="*/ 0 w 2284462"/>
                <a:gd name="connsiteY0" fmla="*/ 1470067 h 1565601"/>
                <a:gd name="connsiteX1" fmla="*/ 409433 w 2284462"/>
                <a:gd name="connsiteY1" fmla="*/ 1388180 h 1565601"/>
                <a:gd name="connsiteX2" fmla="*/ 750627 w 2284462"/>
                <a:gd name="connsiteY2" fmla="*/ 869565 h 1565601"/>
                <a:gd name="connsiteX3" fmla="*/ 914400 w 2284462"/>
                <a:gd name="connsiteY3" fmla="*/ 391893 h 1565601"/>
                <a:gd name="connsiteX4" fmla="*/ 1146412 w 2284462"/>
                <a:gd name="connsiteY4" fmla="*/ 9756 h 1565601"/>
                <a:gd name="connsiteX5" fmla="*/ 1433015 w 2284462"/>
                <a:gd name="connsiteY5" fmla="*/ 801326 h 1565601"/>
                <a:gd name="connsiteX6" fmla="*/ 1610434 w 2284462"/>
                <a:gd name="connsiteY6" fmla="*/ 1238055 h 1565601"/>
                <a:gd name="connsiteX7" fmla="*/ 1869743 w 2284462"/>
                <a:gd name="connsiteY7" fmla="*/ 1429124 h 1565601"/>
                <a:gd name="connsiteX8" fmla="*/ 2251880 w 2284462"/>
                <a:gd name="connsiteY8" fmla="*/ 1538305 h 1565601"/>
                <a:gd name="connsiteX9" fmla="*/ 2238233 w 2284462"/>
                <a:gd name="connsiteY9" fmla="*/ 1565601 h 1565601"/>
                <a:gd name="connsiteX0" fmla="*/ 0 w 2284462"/>
                <a:gd name="connsiteY0" fmla="*/ 1487732 h 1583266"/>
                <a:gd name="connsiteX1" fmla="*/ 409433 w 2284462"/>
                <a:gd name="connsiteY1" fmla="*/ 1405845 h 1583266"/>
                <a:gd name="connsiteX2" fmla="*/ 750627 w 2284462"/>
                <a:gd name="connsiteY2" fmla="*/ 887230 h 1583266"/>
                <a:gd name="connsiteX3" fmla="*/ 971550 w 2284462"/>
                <a:gd name="connsiteY3" fmla="*/ 247633 h 1583266"/>
                <a:gd name="connsiteX4" fmla="*/ 1146412 w 2284462"/>
                <a:gd name="connsiteY4" fmla="*/ 27421 h 1583266"/>
                <a:gd name="connsiteX5" fmla="*/ 1433015 w 2284462"/>
                <a:gd name="connsiteY5" fmla="*/ 818991 h 1583266"/>
                <a:gd name="connsiteX6" fmla="*/ 1610434 w 2284462"/>
                <a:gd name="connsiteY6" fmla="*/ 1255720 h 1583266"/>
                <a:gd name="connsiteX7" fmla="*/ 1869743 w 2284462"/>
                <a:gd name="connsiteY7" fmla="*/ 1446789 h 1583266"/>
                <a:gd name="connsiteX8" fmla="*/ 2251880 w 2284462"/>
                <a:gd name="connsiteY8" fmla="*/ 1555970 h 1583266"/>
                <a:gd name="connsiteX9" fmla="*/ 2238233 w 2284462"/>
                <a:gd name="connsiteY9" fmla="*/ 1583266 h 1583266"/>
                <a:gd name="connsiteX0" fmla="*/ 0 w 2284462"/>
                <a:gd name="connsiteY0" fmla="*/ 1491280 h 1586814"/>
                <a:gd name="connsiteX1" fmla="*/ 409433 w 2284462"/>
                <a:gd name="connsiteY1" fmla="*/ 140939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33015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84462"/>
                <a:gd name="connsiteY0" fmla="*/ 1491280 h 1586814"/>
                <a:gd name="connsiteX1" fmla="*/ 409433 w 2284462"/>
                <a:gd name="connsiteY1" fmla="*/ 140939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28253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84462"/>
                <a:gd name="connsiteY0" fmla="*/ 1491280 h 1586814"/>
                <a:gd name="connsiteX1" fmla="*/ 485633 w 2284462"/>
                <a:gd name="connsiteY1" fmla="*/ 131414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28253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84462"/>
                <a:gd name="connsiteY0" fmla="*/ 1491280 h 1586814"/>
                <a:gd name="connsiteX1" fmla="*/ 485633 w 2284462"/>
                <a:gd name="connsiteY1" fmla="*/ 1314143 h 1586814"/>
                <a:gd name="connsiteX2" fmla="*/ 750627 w 2284462"/>
                <a:gd name="connsiteY2" fmla="*/ 890778 h 1586814"/>
                <a:gd name="connsiteX3" fmla="*/ 971550 w 2284462"/>
                <a:gd name="connsiteY3" fmla="*/ 251181 h 1586814"/>
                <a:gd name="connsiteX4" fmla="*/ 1146412 w 2284462"/>
                <a:gd name="connsiteY4" fmla="*/ 30969 h 1586814"/>
                <a:gd name="connsiteX5" fmla="*/ 1428253 w 2284462"/>
                <a:gd name="connsiteY5" fmla="*/ 822539 h 1586814"/>
                <a:gd name="connsiteX6" fmla="*/ 1610434 w 2284462"/>
                <a:gd name="connsiteY6" fmla="*/ 1259268 h 1586814"/>
                <a:gd name="connsiteX7" fmla="*/ 1869743 w 2284462"/>
                <a:gd name="connsiteY7" fmla="*/ 1450337 h 1586814"/>
                <a:gd name="connsiteX8" fmla="*/ 2251880 w 2284462"/>
                <a:gd name="connsiteY8" fmla="*/ 1559518 h 1586814"/>
                <a:gd name="connsiteX9" fmla="*/ 2238233 w 2284462"/>
                <a:gd name="connsiteY9" fmla="*/ 1586814 h 1586814"/>
                <a:gd name="connsiteX0" fmla="*/ 0 w 2251880"/>
                <a:gd name="connsiteY0" fmla="*/ 1491280 h 1559518"/>
                <a:gd name="connsiteX1" fmla="*/ 485633 w 2251880"/>
                <a:gd name="connsiteY1" fmla="*/ 1314143 h 1559518"/>
                <a:gd name="connsiteX2" fmla="*/ 750627 w 2251880"/>
                <a:gd name="connsiteY2" fmla="*/ 890778 h 1559518"/>
                <a:gd name="connsiteX3" fmla="*/ 971550 w 2251880"/>
                <a:gd name="connsiteY3" fmla="*/ 251181 h 1559518"/>
                <a:gd name="connsiteX4" fmla="*/ 1146412 w 2251880"/>
                <a:gd name="connsiteY4" fmla="*/ 30969 h 1559518"/>
                <a:gd name="connsiteX5" fmla="*/ 1428253 w 2251880"/>
                <a:gd name="connsiteY5" fmla="*/ 822539 h 1559518"/>
                <a:gd name="connsiteX6" fmla="*/ 1610434 w 2251880"/>
                <a:gd name="connsiteY6" fmla="*/ 1259268 h 1559518"/>
                <a:gd name="connsiteX7" fmla="*/ 1869743 w 2251880"/>
                <a:gd name="connsiteY7" fmla="*/ 1450337 h 1559518"/>
                <a:gd name="connsiteX8" fmla="*/ 2251880 w 2251880"/>
                <a:gd name="connsiteY8" fmla="*/ 1559518 h 1559518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10434 w 2275692"/>
                <a:gd name="connsiteY6" fmla="*/ 1259268 h 1549993"/>
                <a:gd name="connsiteX7" fmla="*/ 1869743 w 2275692"/>
                <a:gd name="connsiteY7" fmla="*/ 1450337 h 1549993"/>
                <a:gd name="connsiteX8" fmla="*/ 2275692 w 2275692"/>
                <a:gd name="connsiteY8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10434 w 2275692"/>
                <a:gd name="connsiteY6" fmla="*/ 1259268 h 1549993"/>
                <a:gd name="connsiteX7" fmla="*/ 1812593 w 2275692"/>
                <a:gd name="connsiteY7" fmla="*/ 1431287 h 1549993"/>
                <a:gd name="connsiteX8" fmla="*/ 2275692 w 2275692"/>
                <a:gd name="connsiteY8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10434 w 2275692"/>
                <a:gd name="connsiteY6" fmla="*/ 1259268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700921 w 2275692"/>
                <a:gd name="connsiteY6" fmla="*/ 1321180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700921 w 2275692"/>
                <a:gd name="connsiteY6" fmla="*/ 1321180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700921 w 2275692"/>
                <a:gd name="connsiteY6" fmla="*/ 1321180 h 1549993"/>
                <a:gd name="connsiteX7" fmla="*/ 2275692 w 2275692"/>
                <a:gd name="connsiteY7" fmla="*/ 1549993 h 1549993"/>
                <a:gd name="connsiteX0" fmla="*/ 0 w 2275692"/>
                <a:gd name="connsiteY0" fmla="*/ 1491280 h 1549993"/>
                <a:gd name="connsiteX1" fmla="*/ 485633 w 2275692"/>
                <a:gd name="connsiteY1" fmla="*/ 1314143 h 1549993"/>
                <a:gd name="connsiteX2" fmla="*/ 750627 w 2275692"/>
                <a:gd name="connsiteY2" fmla="*/ 890778 h 1549993"/>
                <a:gd name="connsiteX3" fmla="*/ 971550 w 2275692"/>
                <a:gd name="connsiteY3" fmla="*/ 251181 h 1549993"/>
                <a:gd name="connsiteX4" fmla="*/ 1146412 w 2275692"/>
                <a:gd name="connsiteY4" fmla="*/ 30969 h 1549993"/>
                <a:gd name="connsiteX5" fmla="*/ 1428253 w 2275692"/>
                <a:gd name="connsiteY5" fmla="*/ 822539 h 1549993"/>
                <a:gd name="connsiteX6" fmla="*/ 1681871 w 2275692"/>
                <a:gd name="connsiteY6" fmla="*/ 1268793 h 1549993"/>
                <a:gd name="connsiteX7" fmla="*/ 2275692 w 2275692"/>
                <a:gd name="connsiteY7" fmla="*/ 1549993 h 1549993"/>
                <a:gd name="connsiteX0" fmla="*/ 0 w 2261404"/>
                <a:gd name="connsiteY0" fmla="*/ 1510330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667583 w 2261404"/>
                <a:gd name="connsiteY6" fmla="*/ 1268793 h 1549993"/>
                <a:gd name="connsiteX7" fmla="*/ 2261404 w 2261404"/>
                <a:gd name="connsiteY7" fmla="*/ 1549993 h 1549993"/>
                <a:gd name="connsiteX0" fmla="*/ 0 w 2261404"/>
                <a:gd name="connsiteY0" fmla="*/ 1510330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667583 w 2261404"/>
                <a:gd name="connsiteY6" fmla="*/ 1268793 h 1549993"/>
                <a:gd name="connsiteX7" fmla="*/ 2261404 w 2261404"/>
                <a:gd name="connsiteY7" fmla="*/ 1549993 h 1549993"/>
                <a:gd name="connsiteX0" fmla="*/ 0 w 2261404"/>
                <a:gd name="connsiteY0" fmla="*/ 1510330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700921 w 2261404"/>
                <a:gd name="connsiteY6" fmla="*/ 1302131 h 1549993"/>
                <a:gd name="connsiteX7" fmla="*/ 2261404 w 2261404"/>
                <a:gd name="connsiteY7" fmla="*/ 1549993 h 1549993"/>
                <a:gd name="connsiteX0" fmla="*/ 0 w 2261404"/>
                <a:gd name="connsiteY0" fmla="*/ 1500805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700921 w 2261404"/>
                <a:gd name="connsiteY6" fmla="*/ 1302131 h 1549993"/>
                <a:gd name="connsiteX7" fmla="*/ 2261404 w 2261404"/>
                <a:gd name="connsiteY7" fmla="*/ 1549993 h 1549993"/>
                <a:gd name="connsiteX0" fmla="*/ 0 w 2261404"/>
                <a:gd name="connsiteY0" fmla="*/ 1500805 h 1549993"/>
                <a:gd name="connsiteX1" fmla="*/ 471345 w 2261404"/>
                <a:gd name="connsiteY1" fmla="*/ 1314143 h 1549993"/>
                <a:gd name="connsiteX2" fmla="*/ 736339 w 2261404"/>
                <a:gd name="connsiteY2" fmla="*/ 890778 h 1549993"/>
                <a:gd name="connsiteX3" fmla="*/ 957262 w 2261404"/>
                <a:gd name="connsiteY3" fmla="*/ 251181 h 1549993"/>
                <a:gd name="connsiteX4" fmla="*/ 1132124 w 2261404"/>
                <a:gd name="connsiteY4" fmla="*/ 30969 h 1549993"/>
                <a:gd name="connsiteX5" fmla="*/ 1413965 w 2261404"/>
                <a:gd name="connsiteY5" fmla="*/ 822539 h 1549993"/>
                <a:gd name="connsiteX6" fmla="*/ 1700921 w 2261404"/>
                <a:gd name="connsiteY6" fmla="*/ 1302131 h 1549993"/>
                <a:gd name="connsiteX7" fmla="*/ 2261404 w 2261404"/>
                <a:gd name="connsiteY7" fmla="*/ 1549993 h 1549993"/>
                <a:gd name="connsiteX0" fmla="*/ 0 w 2323317"/>
                <a:gd name="connsiteY0" fmla="*/ 1538905 h 1549993"/>
                <a:gd name="connsiteX1" fmla="*/ 533258 w 2323317"/>
                <a:gd name="connsiteY1" fmla="*/ 1314143 h 1549993"/>
                <a:gd name="connsiteX2" fmla="*/ 798252 w 2323317"/>
                <a:gd name="connsiteY2" fmla="*/ 890778 h 1549993"/>
                <a:gd name="connsiteX3" fmla="*/ 1019175 w 2323317"/>
                <a:gd name="connsiteY3" fmla="*/ 251181 h 1549993"/>
                <a:gd name="connsiteX4" fmla="*/ 1194037 w 2323317"/>
                <a:gd name="connsiteY4" fmla="*/ 30969 h 1549993"/>
                <a:gd name="connsiteX5" fmla="*/ 1475878 w 2323317"/>
                <a:gd name="connsiteY5" fmla="*/ 822539 h 1549993"/>
                <a:gd name="connsiteX6" fmla="*/ 1762834 w 2323317"/>
                <a:gd name="connsiteY6" fmla="*/ 1302131 h 1549993"/>
                <a:gd name="connsiteX7" fmla="*/ 2323317 w 2323317"/>
                <a:gd name="connsiteY7" fmla="*/ 1549993 h 1549993"/>
                <a:gd name="connsiteX0" fmla="*/ 0 w 2351892"/>
                <a:gd name="connsiteY0" fmla="*/ 1553193 h 1553193"/>
                <a:gd name="connsiteX1" fmla="*/ 561833 w 2351892"/>
                <a:gd name="connsiteY1" fmla="*/ 1314143 h 1553193"/>
                <a:gd name="connsiteX2" fmla="*/ 826827 w 2351892"/>
                <a:gd name="connsiteY2" fmla="*/ 890778 h 1553193"/>
                <a:gd name="connsiteX3" fmla="*/ 1047750 w 2351892"/>
                <a:gd name="connsiteY3" fmla="*/ 251181 h 1553193"/>
                <a:gd name="connsiteX4" fmla="*/ 1222612 w 2351892"/>
                <a:gd name="connsiteY4" fmla="*/ 30969 h 1553193"/>
                <a:gd name="connsiteX5" fmla="*/ 1504453 w 2351892"/>
                <a:gd name="connsiteY5" fmla="*/ 822539 h 1553193"/>
                <a:gd name="connsiteX6" fmla="*/ 1791409 w 2351892"/>
                <a:gd name="connsiteY6" fmla="*/ 1302131 h 1553193"/>
                <a:gd name="connsiteX7" fmla="*/ 2351892 w 2351892"/>
                <a:gd name="connsiteY7" fmla="*/ 1549993 h 1553193"/>
                <a:gd name="connsiteX0" fmla="*/ 0 w 2328080"/>
                <a:gd name="connsiteY0" fmla="*/ 1548431 h 1549993"/>
                <a:gd name="connsiteX1" fmla="*/ 538021 w 2328080"/>
                <a:gd name="connsiteY1" fmla="*/ 1314143 h 1549993"/>
                <a:gd name="connsiteX2" fmla="*/ 803015 w 2328080"/>
                <a:gd name="connsiteY2" fmla="*/ 890778 h 1549993"/>
                <a:gd name="connsiteX3" fmla="*/ 1023938 w 2328080"/>
                <a:gd name="connsiteY3" fmla="*/ 251181 h 1549993"/>
                <a:gd name="connsiteX4" fmla="*/ 1198800 w 2328080"/>
                <a:gd name="connsiteY4" fmla="*/ 30969 h 1549993"/>
                <a:gd name="connsiteX5" fmla="*/ 1480641 w 2328080"/>
                <a:gd name="connsiteY5" fmla="*/ 822539 h 1549993"/>
                <a:gd name="connsiteX6" fmla="*/ 1767597 w 2328080"/>
                <a:gd name="connsiteY6" fmla="*/ 1302131 h 1549993"/>
                <a:gd name="connsiteX7" fmla="*/ 2328080 w 2328080"/>
                <a:gd name="connsiteY7" fmla="*/ 1549993 h 154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8080" h="1549993">
                  <a:moveTo>
                    <a:pt x="0" y="1548431"/>
                  </a:moveTo>
                  <a:cubicBezTo>
                    <a:pt x="261226" y="1524192"/>
                    <a:pt x="404185" y="1423752"/>
                    <a:pt x="538021" y="1314143"/>
                  </a:cubicBezTo>
                  <a:cubicBezTo>
                    <a:pt x="671857" y="1204534"/>
                    <a:pt x="722029" y="1067938"/>
                    <a:pt x="803015" y="890778"/>
                  </a:cubicBezTo>
                  <a:cubicBezTo>
                    <a:pt x="884001" y="713618"/>
                    <a:pt x="962736" y="427820"/>
                    <a:pt x="1023938" y="251181"/>
                  </a:cubicBezTo>
                  <a:cubicBezTo>
                    <a:pt x="1085140" y="74542"/>
                    <a:pt x="1122683" y="-64257"/>
                    <a:pt x="1198800" y="30969"/>
                  </a:cubicBezTo>
                  <a:cubicBezTo>
                    <a:pt x="1274917" y="126195"/>
                    <a:pt x="1385842" y="610679"/>
                    <a:pt x="1480641" y="822539"/>
                  </a:cubicBezTo>
                  <a:cubicBezTo>
                    <a:pt x="1575440" y="1034399"/>
                    <a:pt x="1678744" y="1214227"/>
                    <a:pt x="1767597" y="1302131"/>
                  </a:cubicBezTo>
                  <a:cubicBezTo>
                    <a:pt x="1856450" y="1390035"/>
                    <a:pt x="1979935" y="1465613"/>
                    <a:pt x="2328080" y="1549993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2652379" y="4881732"/>
              <a:ext cx="574819" cy="390405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1963" y="4312315"/>
            <a:ext cx="159861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b="1" kern="0" dirty="0">
                <a:latin typeface="+mn-lt"/>
              </a:rPr>
              <a:t>Smooth onset of losses</a:t>
            </a:r>
            <a:endParaRPr lang="en-GB" sz="1600" b="1" kern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2473" y="4312315"/>
            <a:ext cx="159861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b="1" kern="0" dirty="0">
                <a:latin typeface="+mn-lt"/>
              </a:rPr>
              <a:t>Sharp onset of losses</a:t>
            </a:r>
            <a:endParaRPr lang="en-GB" sz="1600" b="1" kern="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4529" y="1971488"/>
            <a:ext cx="257254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i="1" dirty="0" smtClean="0">
                <a:latin typeface="+mj-lt"/>
              </a:rPr>
              <a:t>J. </a:t>
            </a:r>
            <a:r>
              <a:rPr lang="en-GB" sz="1400" i="1" dirty="0" err="1" smtClean="0">
                <a:latin typeface="+mj-lt"/>
              </a:rPr>
              <a:t>Marroncle</a:t>
            </a:r>
            <a:r>
              <a:rPr lang="en-GB" sz="1400" i="1" dirty="0" smtClean="0">
                <a:latin typeface="+mj-lt"/>
              </a:rPr>
              <a:t> et al, IBIC 2012</a:t>
            </a:r>
            <a:endParaRPr lang="en-GB" sz="1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8956" y="1585560"/>
            <a:ext cx="1113239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TUPRO003</a:t>
            </a:r>
            <a:endParaRPr lang="en-GB" sz="1400" b="1" i="1" kern="0" dirty="0" smtClean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1210" y="2046420"/>
            <a:ext cx="1160895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MOPRO117</a:t>
            </a:r>
            <a:endParaRPr lang="en-GB" sz="1400" b="1" i="1" kern="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7520" y="5042010"/>
            <a:ext cx="1944095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n-lt"/>
              </a:rPr>
              <a:t>Keep some bunches with tails !</a:t>
            </a:r>
            <a:endParaRPr lang="en-GB" sz="1600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7"/>
          <p:cNvGrpSpPr>
            <a:grpSpLocks/>
          </p:cNvGrpSpPr>
          <p:nvPr/>
        </p:nvGrpSpPr>
        <p:grpSpPr bwMode="auto">
          <a:xfrm>
            <a:off x="4495800" y="806450"/>
            <a:ext cx="4673600" cy="2565400"/>
            <a:chOff x="13" y="0"/>
            <a:chExt cx="3653" cy="2177"/>
          </a:xfrm>
        </p:grpSpPr>
        <p:pic>
          <p:nvPicPr>
            <p:cNvPr id="481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" r="8821"/>
            <a:stretch>
              <a:fillRect/>
            </a:stretch>
          </p:blipFill>
          <p:spPr bwMode="auto">
            <a:xfrm>
              <a:off x="1718" y="0"/>
              <a:ext cx="1948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8" r="9378"/>
            <a:stretch>
              <a:fillRect/>
            </a:stretch>
          </p:blipFill>
          <p:spPr bwMode="auto">
            <a:xfrm>
              <a:off x="13" y="22"/>
              <a:ext cx="1919" cy="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9" name="Rectangle 5"/>
            <p:cNvSpPr>
              <a:spLocks/>
            </p:cNvSpPr>
            <p:nvPr/>
          </p:nvSpPr>
          <p:spPr bwMode="auto">
            <a:xfrm>
              <a:off x="562" y="424"/>
              <a:ext cx="811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1C1D5E"/>
                  </a:solidFill>
                  <a:latin typeface="Helvetica" pitchFamily="34" charset="0"/>
                  <a:ea typeface="ＭＳ Ｐゴシック" pitchFamily="34" charset="-128"/>
                  <a:sym typeface="Helvetica" pitchFamily="34" charset="0"/>
                </a:rPr>
                <a:t>Beam population</a:t>
              </a:r>
            </a:p>
          </p:txBody>
        </p:sp>
        <p:sp>
          <p:nvSpPr>
            <p:cNvPr id="48150" name="Rectangle 6"/>
            <p:cNvSpPr>
              <a:spLocks/>
            </p:cNvSpPr>
            <p:nvPr/>
          </p:nvSpPr>
          <p:spPr bwMode="auto">
            <a:xfrm>
              <a:off x="823" y="965"/>
              <a:ext cx="69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1">
                  <a:solidFill>
                    <a:srgbClr val="29882C"/>
                  </a:solidFill>
                  <a:latin typeface="Helvetica" pitchFamily="34" charset="0"/>
                  <a:ea typeface="ＭＳ Ｐゴシック" pitchFamily="34" charset="-128"/>
                  <a:sym typeface="Helvetica" pitchFamily="34" charset="0"/>
                </a:rPr>
                <a:t>Diffusion speed</a:t>
              </a:r>
            </a:p>
          </p:txBody>
        </p:sp>
      </p:grp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Hollow lens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713959-FAAB-4261-B4F8-91C1A9B9955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963" y="925513"/>
            <a:ext cx="4224337" cy="202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Halo cleaning by electron lens demonstrated at </a:t>
            </a:r>
            <a:r>
              <a:rPr lang="en-US" sz="2000" kern="0" dirty="0" err="1">
                <a:latin typeface="+mn-lt"/>
              </a:rPr>
              <a:t>Tevatron</a:t>
            </a:r>
            <a:r>
              <a:rPr lang="en-US" sz="2000" kern="0" dirty="0">
                <a:latin typeface="+mn-lt"/>
              </a:rPr>
              <a:t>.</a:t>
            </a:r>
          </a:p>
          <a:p>
            <a:pPr marL="742950" lvl="1" indent="-285750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Arial"/>
              </a:rPr>
              <a:t>Soft scrapper,</a:t>
            </a:r>
          </a:p>
          <a:p>
            <a:pPr marL="742950" lvl="1" indent="-285750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Arial"/>
              </a:rPr>
              <a:t>No material damage,</a:t>
            </a:r>
          </a:p>
          <a:p>
            <a:pPr marL="742950" lvl="1" indent="-285750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Arial"/>
              </a:rPr>
              <a:t>Tunable strength – 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i="1" kern="0" dirty="0">
                <a:solidFill>
                  <a:srgbClr val="0000FF"/>
                </a:solidFill>
                <a:latin typeface="Arial"/>
              </a:rPr>
              <a:t>	diffusion speed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4338" y="3914775"/>
            <a:ext cx="3725862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Such a lens is considered as an option for HL-LHC (CERN-LARP collaboration).</a:t>
            </a:r>
          </a:p>
        </p:txBody>
      </p:sp>
      <p:grpSp>
        <p:nvGrpSpPr>
          <p:cNvPr id="48137" name="Group 19"/>
          <p:cNvGrpSpPr>
            <a:grpSpLocks/>
          </p:cNvGrpSpPr>
          <p:nvPr/>
        </p:nvGrpSpPr>
        <p:grpSpPr bwMode="auto">
          <a:xfrm>
            <a:off x="769938" y="3059113"/>
            <a:ext cx="4548187" cy="2265362"/>
            <a:chOff x="4595312" y="1777585"/>
            <a:chExt cx="4548688" cy="2265326"/>
          </a:xfrm>
        </p:grpSpPr>
        <p:pic>
          <p:nvPicPr>
            <p:cNvPr id="4814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312" y="2237876"/>
              <a:ext cx="4548688" cy="180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141" name="Straight Arrow Connector 6"/>
            <p:cNvCxnSpPr>
              <a:cxnSpLocks noChangeShapeType="1"/>
            </p:cNvCxnSpPr>
            <p:nvPr/>
          </p:nvCxnSpPr>
          <p:spPr bwMode="auto">
            <a:xfrm>
              <a:off x="4648810" y="2200040"/>
              <a:ext cx="1036935" cy="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2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7935327" y="2238445"/>
              <a:ext cx="976438" cy="0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4917609" y="1777585"/>
              <a:ext cx="327061" cy="400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2000" kern="0" dirty="0">
                  <a:solidFill>
                    <a:srgbClr val="00B050"/>
                  </a:solidFill>
                  <a:latin typeface="+mn-lt"/>
                </a:rPr>
                <a:t>p</a:t>
              </a:r>
              <a:endParaRPr lang="en-GB" sz="2000" kern="0" dirty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59666" y="1799810"/>
              <a:ext cx="327061" cy="400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2000" kern="0" dirty="0">
                  <a:solidFill>
                    <a:srgbClr val="00B050"/>
                  </a:solidFill>
                  <a:latin typeface="+mn-lt"/>
                </a:rPr>
                <a:t>p</a:t>
              </a:r>
              <a:endParaRPr lang="en-GB" sz="2000" kern="0" dirty="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48145" name="Straight Connector 11"/>
            <p:cNvCxnSpPr>
              <a:cxnSpLocks noChangeShapeType="1"/>
            </p:cNvCxnSpPr>
            <p:nvPr/>
          </p:nvCxnSpPr>
          <p:spPr bwMode="auto">
            <a:xfrm>
              <a:off x="8325643" y="1892800"/>
              <a:ext cx="163667" cy="0"/>
            </a:xfrm>
            <a:prstGeom prst="line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6" name="Straight Connector 18"/>
            <p:cNvCxnSpPr>
              <a:cxnSpLocks noChangeShapeType="1"/>
            </p:cNvCxnSpPr>
            <p:nvPr/>
          </p:nvCxnSpPr>
          <p:spPr bwMode="auto">
            <a:xfrm flipH="1">
              <a:off x="6399640" y="3083354"/>
              <a:ext cx="694183" cy="86751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81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232400"/>
            <a:ext cx="1604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413125" y="6002338"/>
            <a:ext cx="3810000" cy="3063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i="1" dirty="0" err="1">
                <a:latin typeface="+mj-lt"/>
              </a:rPr>
              <a:t>Stancari</a:t>
            </a:r>
            <a:r>
              <a:rPr lang="en-GB" sz="1400" i="1" dirty="0">
                <a:latin typeface="+mj-lt"/>
              </a:rPr>
              <a:t> et al., Phys. Rev. Let. 107, 084802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3845" y="5062927"/>
            <a:ext cx="2351926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G. </a:t>
            </a:r>
            <a:r>
              <a:rPr lang="en-US" sz="1600" b="1" i="1" kern="0" dirty="0" err="1" smtClean="0">
                <a:latin typeface="+mn-lt"/>
              </a:rPr>
              <a:t>Stancari</a:t>
            </a:r>
            <a:r>
              <a:rPr lang="en-US" sz="1600" b="1" i="1" kern="0" dirty="0" smtClean="0">
                <a:latin typeface="+mn-lt"/>
              </a:rPr>
              <a:t> -TUOBA01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A6BF38-DA07-41D0-B0B4-A306D396C5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750" y="1085850"/>
            <a:ext cx="7581900" cy="449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Introduction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Material robustness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Instrumentation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Arial"/>
              </a:rPr>
              <a:t>Collimation and halo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/>
              </a:rPr>
              <a:t>Availability, safety and operation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Conclusion</a:t>
            </a:r>
          </a:p>
          <a:p>
            <a:pPr marL="457200" indent="-457200">
              <a:spcBef>
                <a:spcPts val="1800"/>
              </a:spcBef>
              <a:buFontTx/>
              <a:buBlip>
                <a:blip r:embed="rId2"/>
              </a:buBlip>
              <a:defRPr/>
            </a:pP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MPS is…</a:t>
            </a:r>
            <a:endParaRPr lang="en-GB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1C8863-6E3F-4BD5-B1E4-A0F9ED223AB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838" y="1085850"/>
            <a:ext cx="7950200" cy="2662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An accelerator consist of an ensemble of equipment. The components must be protected when powered – without beam.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Superconducting magnets/cavities can quench with / without beam ! 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CC3399"/>
                </a:solidFill>
                <a:latin typeface="+mn-lt"/>
                <a:sym typeface="Symbol"/>
              </a:rPr>
              <a:t> </a:t>
            </a:r>
            <a:r>
              <a:rPr lang="en-US" sz="2000" kern="0" dirty="0">
                <a:solidFill>
                  <a:srgbClr val="CC3399"/>
                </a:solidFill>
                <a:latin typeface="+mn-lt"/>
              </a:rPr>
              <a:t>Equipment protection</a:t>
            </a:r>
            <a:endParaRPr lang="en-US" sz="2000" kern="0" dirty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The beam adds an extra damage potential for a subset of the accelerator components – those exposed to beam.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CC3399"/>
                </a:solidFill>
                <a:sym typeface="Symbol"/>
              </a:rPr>
              <a:t> </a:t>
            </a:r>
            <a:r>
              <a:rPr lang="en-US" sz="2000" kern="0" dirty="0">
                <a:solidFill>
                  <a:srgbClr val="CC3399"/>
                </a:solidFill>
                <a:latin typeface="+mn-lt"/>
              </a:rPr>
              <a:t>Machine protection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025" y="4043363"/>
            <a:ext cx="7488238" cy="83026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Machine protection </a:t>
            </a:r>
            <a:r>
              <a:rPr lang="en-GB" sz="2400" i="1" dirty="0" err="1">
                <a:solidFill>
                  <a:srgbClr val="0000FF"/>
                </a:solidFill>
                <a:latin typeface="+mj-lt"/>
              </a:rPr>
              <a:t>i</a:t>
            </a:r>
            <a:r>
              <a:rPr lang="en-US" sz="2400" i="1" dirty="0">
                <a:solidFill>
                  <a:srgbClr val="0000FF"/>
                </a:solidFill>
                <a:latin typeface="+mj-lt"/>
              </a:rPr>
              <a:t>s the collection of measures that protect an accelerator from beam</a:t>
            </a:r>
            <a:r>
              <a:rPr lang="en-GB" sz="2400" i="1" kern="0" dirty="0">
                <a:solidFill>
                  <a:srgbClr val="0000FF"/>
                </a:solidFill>
                <a:latin typeface="+mj-lt"/>
              </a:rPr>
              <a:t> induced damage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863" y="5295900"/>
            <a:ext cx="7929562" cy="754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+mn-lt"/>
              </a:rPr>
              <a:t>Not a universal definition !</a:t>
            </a:r>
          </a:p>
          <a:p>
            <a:pPr marL="285750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+mn-lt"/>
              </a:rPr>
              <a:t>In this presentation I will discuss Machine Protection in relation with beam</a:t>
            </a:r>
            <a:endParaRPr lang="en-GB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Availability and safety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DE6516-933C-4BA7-A138-599CEFC63CD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515" y="894270"/>
            <a:ext cx="8026400" cy="5406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Peak performance is not everything, a high availability </a:t>
            </a:r>
            <a:r>
              <a:rPr lang="en-US" sz="2000" kern="0" dirty="0" smtClean="0">
                <a:latin typeface="+mn-lt"/>
              </a:rPr>
              <a:t>and safety are </a:t>
            </a:r>
            <a:r>
              <a:rPr lang="en-US" sz="2000" kern="0" dirty="0">
                <a:latin typeface="+mn-lt"/>
              </a:rPr>
              <a:t>a key factor for modern machines.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+mn-lt"/>
              </a:rPr>
              <a:t>In many projects availability </a:t>
            </a:r>
            <a:r>
              <a:rPr lang="en-US" sz="2000" kern="0" dirty="0">
                <a:latin typeface="+mn-lt"/>
              </a:rPr>
              <a:t>considerations are included from the </a:t>
            </a:r>
            <a:r>
              <a:rPr lang="en-US" sz="2000" kern="0" dirty="0" smtClean="0">
                <a:latin typeface="+mn-lt"/>
              </a:rPr>
              <a:t>design phase.</a:t>
            </a:r>
            <a:endParaRPr lang="en-US" sz="2000" kern="0" dirty="0">
              <a:latin typeface="+mn-lt"/>
            </a:endParaRPr>
          </a:p>
          <a:p>
            <a:pPr marL="625475" lvl="1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100’s 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to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1000’s of 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inputs into the MPS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625475" lvl="1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Right level between too safe and too relaxed.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+mn-lt"/>
              </a:rPr>
              <a:t>Different approaches can be used</a:t>
            </a:r>
            <a:r>
              <a:rPr lang="en-US" sz="2000" kern="0" dirty="0">
                <a:latin typeface="+mn-lt"/>
              </a:rPr>
              <a:t>:</a:t>
            </a:r>
          </a:p>
          <a:p>
            <a:pPr marL="625475" lvl="1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b="1" i="1" kern="0" dirty="0">
                <a:solidFill>
                  <a:srgbClr val="0000FF"/>
                </a:solidFill>
                <a:latin typeface="+mn-lt"/>
              </a:rPr>
              <a:t>Failure mode, effects and criticality analysis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 (FMECA) to asses safety and availability of the main systems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,</a:t>
            </a:r>
          </a:p>
          <a:p>
            <a:pPr marL="1101725" lvl="2" indent="-285750">
              <a:spcBef>
                <a:spcPct val="2000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i="1" kern="0" dirty="0" smtClean="0">
                <a:latin typeface="+mn-lt"/>
              </a:rPr>
              <a:t>Defines needs for redundancy, testing </a:t>
            </a:r>
            <a:r>
              <a:rPr lang="en-US" sz="1600" i="1" kern="0" dirty="0" err="1" smtClean="0">
                <a:latin typeface="+mn-lt"/>
              </a:rPr>
              <a:t>etc</a:t>
            </a:r>
            <a:endParaRPr lang="en-US" sz="1600" i="1" kern="0" dirty="0">
              <a:latin typeface="+mn-lt"/>
            </a:endParaRPr>
          </a:p>
          <a:p>
            <a:pPr marL="625475" lvl="1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Failure analysis based on IEC 61508 standard.</a:t>
            </a:r>
          </a:p>
          <a:p>
            <a:pPr marL="625475" lvl="1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Reviews by colleagues in the field of MPS.</a:t>
            </a:r>
          </a:p>
          <a:p>
            <a:pPr marL="625475" lvl="1" indent="-2667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Input 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and review by </a:t>
            </a:r>
            <a:r>
              <a:rPr lang="en-US" b="1" i="1" kern="0" dirty="0">
                <a:solidFill>
                  <a:srgbClr val="0000FF"/>
                </a:solidFill>
                <a:latin typeface="+mn-lt"/>
              </a:rPr>
              <a:t>external consultants in the field of safety 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(car industry, air traffic…). </a:t>
            </a:r>
            <a:r>
              <a:rPr lang="en-US" i="1" kern="0" dirty="0" smtClean="0">
                <a:solidFill>
                  <a:srgbClr val="0000FF"/>
                </a:solidFill>
                <a:latin typeface="+mn-lt"/>
              </a:rPr>
              <a:t>Fruitful exchange !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1200150" lvl="2" indent="-285750">
              <a:spcBef>
                <a:spcPct val="2000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i="1" kern="0" dirty="0" smtClean="0">
                <a:latin typeface="+mn-lt"/>
              </a:rPr>
              <a:t>Approach to safety system analysis and design.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7160" y="2062728"/>
            <a:ext cx="1680268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ESS - MOPME047</a:t>
            </a:r>
            <a:endParaRPr lang="en-GB" sz="1400" b="1" i="1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9920" y="2485183"/>
            <a:ext cx="1858201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SIS100 - THPME058</a:t>
            </a:r>
            <a:endParaRPr lang="en-GB" sz="1400" b="1" i="1" kern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7895" y="2890793"/>
            <a:ext cx="1827744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LINAC4 - THPRI020</a:t>
            </a:r>
            <a:endParaRPr lang="en-GB" sz="14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Failure analysis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E02815-D0D6-4829-9953-39E20F4A924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0" y="911225"/>
            <a:ext cx="8142288" cy="21687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+mn-lt"/>
              </a:rPr>
              <a:t>For LHC the </a:t>
            </a:r>
            <a:r>
              <a:rPr lang="en-US" sz="2000" kern="0" dirty="0">
                <a:latin typeface="+mn-lt"/>
              </a:rPr>
              <a:t>detailed failure analysis (FMECA) </a:t>
            </a:r>
            <a:r>
              <a:rPr lang="en-US" sz="2000" kern="0" dirty="0" smtClean="0">
                <a:latin typeface="+mn-lt"/>
              </a:rPr>
              <a:t>provided </a:t>
            </a:r>
            <a:r>
              <a:rPr lang="en-US" sz="2000" kern="0" dirty="0">
                <a:latin typeface="+mn-lt"/>
              </a:rPr>
              <a:t>reasonable estimates for </a:t>
            </a:r>
            <a:r>
              <a:rPr lang="en-US" sz="2000" kern="0" dirty="0" smtClean="0">
                <a:latin typeface="+mn-lt"/>
              </a:rPr>
              <a:t>safety and false triggers </a:t>
            </a:r>
            <a:r>
              <a:rPr lang="en-US" sz="2000" kern="0" dirty="0">
                <a:latin typeface="+mn-lt"/>
              </a:rPr>
              <a:t>(</a:t>
            </a:r>
            <a:r>
              <a:rPr lang="en-US" sz="2000" kern="0" dirty="0" smtClean="0">
                <a:latin typeface="+mn-lt"/>
              </a:rPr>
              <a:t>within factor 2 or better).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But it requires significant efforts and a systematic approach !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A key benefit of a failure analysis:</a:t>
            </a:r>
          </a:p>
          <a:p>
            <a:pPr marL="800100" lvl="1" indent="-342900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In depth analysis of the system,</a:t>
            </a:r>
          </a:p>
          <a:p>
            <a:pPr marL="800100" lvl="1" indent="-342900">
              <a:spcBef>
                <a:spcPts val="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Dangerous common mode failures may be revealed !</a:t>
            </a:r>
            <a:endParaRPr lang="en-GB" i="1" kern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0423" name="Picture 7" descr="\\cern.ch\dfs\Users\j\jwenning\Documents\Talks\IPAC14\Hudson-landing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505200"/>
            <a:ext cx="5376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050" y="3505200"/>
            <a:ext cx="962025" cy="306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>
                <a:latin typeface="+mn-lt"/>
              </a:rPr>
              <a:t>Wikipedia</a:t>
            </a:r>
            <a:endParaRPr lang="en-GB" sz="1400" i="1" kern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9350" y="3659188"/>
            <a:ext cx="3927475" cy="101441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Whether such an analysis is worth the effort depends evidently on the </a:t>
            </a:r>
            <a:r>
              <a:rPr lang="en-US" sz="2000" kern="0" dirty="0" smtClean="0">
                <a:latin typeface="+mn-lt"/>
              </a:rPr>
              <a:t>consequences !</a:t>
            </a:r>
            <a:endParaRPr lang="en-GB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Masking and commissioning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F6CBAC-9CF4-4176-89C2-8C788A31C81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675" y="893763"/>
            <a:ext cx="8372475" cy="2127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When designing an MPS one should consider commissioning, machine experiments, operation phases where flexibility is required.</a:t>
            </a: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>
                <a:solidFill>
                  <a:srgbClr val="0000FF"/>
                </a:solidFill>
                <a:latin typeface="+mn-lt"/>
              </a:rPr>
              <a:t>Need some way of relaxing or masking interlocks.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kern="0" dirty="0">
                <a:latin typeface="+mn-lt"/>
              </a:rPr>
              <a:t>The concept of accelerator mode or a combination of beam intensity and energy in the interlock logic </a:t>
            </a:r>
            <a:r>
              <a:rPr lang="en-US" sz="2000" kern="0" dirty="0" smtClean="0">
                <a:latin typeface="+mn-lt"/>
              </a:rPr>
              <a:t>are </a:t>
            </a:r>
            <a:r>
              <a:rPr lang="en-US" sz="2000" kern="0" dirty="0">
                <a:latin typeface="+mn-lt"/>
              </a:rPr>
              <a:t>typically used to mask out interlock channels. </a:t>
            </a:r>
          </a:p>
        </p:txBody>
      </p:sp>
      <p:pic>
        <p:nvPicPr>
          <p:cNvPr id="52231" name="Picture 2" descr="C:\Users\vchetver\Documents\7-SMP\Normal+Restric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044950"/>
            <a:ext cx="380523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914775"/>
            <a:ext cx="46291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525" y="3659188"/>
            <a:ext cx="3222625" cy="33813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b="1" i="1" kern="0" dirty="0">
                <a:latin typeface="+mn-lt"/>
              </a:rPr>
              <a:t>LHC limit for interlock masking</a:t>
            </a:r>
            <a:endParaRPr lang="en-GB" sz="1600" b="1" i="1" kern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488" y="4165600"/>
            <a:ext cx="3101975" cy="33813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b="1" i="1" kern="0" dirty="0">
                <a:latin typeface="+mn-lt"/>
              </a:rPr>
              <a:t>Accelerator modes for FLASH</a:t>
            </a:r>
            <a:endParaRPr lang="en-GB" sz="1600" b="1" i="1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488" y="3121025"/>
            <a:ext cx="6210300" cy="401638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i="1" kern="0" dirty="0">
                <a:latin typeface="+mn-lt"/>
              </a:rPr>
              <a:t>Beware of failure modes introduced by this flexibility !</a:t>
            </a:r>
            <a:endParaRPr lang="en-GB" sz="20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Diagnostics – post-mortem</a:t>
            </a:r>
            <a:endParaRPr lang="en-GB" alt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1F7488-C9FB-4358-AB6E-7179B6F14D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38" y="817460"/>
            <a:ext cx="8218487" cy="1307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When the MPS fires post-mortem </a:t>
            </a:r>
            <a:r>
              <a:rPr lang="en-US" kern="0" dirty="0" smtClean="0">
                <a:latin typeface="+mn-lt"/>
              </a:rPr>
              <a:t>(PM) diagnostics must be </a:t>
            </a:r>
            <a:r>
              <a:rPr lang="en-US" kern="0" dirty="0">
                <a:latin typeface="+mn-lt"/>
              </a:rPr>
              <a:t>provided to identify the root </a:t>
            </a:r>
            <a:r>
              <a:rPr lang="en-US" kern="0" dirty="0" smtClean="0">
                <a:latin typeface="+mn-lt"/>
              </a:rPr>
              <a:t>cause(s</a:t>
            </a:r>
            <a:r>
              <a:rPr lang="en-US" kern="0" dirty="0" smtClean="0">
                <a:latin typeface="+mn-lt"/>
              </a:rPr>
              <a:t>) – </a:t>
            </a:r>
            <a:r>
              <a:rPr lang="en-US" b="1" kern="0" dirty="0" smtClean="0">
                <a:latin typeface="+mn-lt"/>
              </a:rPr>
              <a:t>all systems !</a:t>
            </a:r>
            <a:r>
              <a:rPr lang="en-US" kern="0" dirty="0" smtClean="0">
                <a:latin typeface="+mn-lt"/>
              </a:rPr>
              <a:t> </a:t>
            </a:r>
            <a:r>
              <a:rPr lang="en-US" b="1" kern="0" dirty="0">
                <a:latin typeface="+mn-lt"/>
              </a:rPr>
              <a:t>t</a:t>
            </a:r>
            <a:r>
              <a:rPr lang="en-US" b="1" kern="0" dirty="0" smtClean="0">
                <a:latin typeface="+mn-lt"/>
              </a:rPr>
              <a:t>rigger and time reference !</a:t>
            </a:r>
            <a:endParaRPr lang="en-US" b="1" kern="0" dirty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For large MPS the analysis can be tedious, automatic analysis tools are developed to help the operator (and the MPS expert</a:t>
            </a:r>
            <a:r>
              <a:rPr lang="en-US" kern="0" dirty="0" smtClean="0">
                <a:latin typeface="+mn-lt"/>
              </a:rPr>
              <a:t>).</a:t>
            </a:r>
            <a:endParaRPr lang="en-US" kern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290" y="2686693"/>
            <a:ext cx="2752725" cy="922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4625" lvl="1"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kern="0" dirty="0">
                <a:latin typeface="+mn-lt"/>
              </a:rPr>
              <a:t>Rule based automated analysis of PM data at PETRA III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70" y="2278372"/>
            <a:ext cx="3766263" cy="226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0458" y="3850720"/>
            <a:ext cx="2338388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>
                <a:latin typeface="+mn-lt"/>
              </a:rPr>
              <a:t>M. </a:t>
            </a:r>
            <a:r>
              <a:rPr lang="en-US" sz="1400" i="1" kern="0" dirty="0" err="1">
                <a:latin typeface="+mn-lt"/>
              </a:rPr>
              <a:t>Bieler</a:t>
            </a:r>
            <a:r>
              <a:rPr lang="en-US" sz="1400" i="1" kern="0" dirty="0">
                <a:latin typeface="+mn-lt"/>
              </a:rPr>
              <a:t> et al, ARW 2013</a:t>
            </a:r>
            <a:endParaRPr lang="en-GB" sz="1400" i="1" kern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285" y="4619555"/>
            <a:ext cx="7987965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b="1" kern="0" dirty="0">
                <a:solidFill>
                  <a:srgbClr val="CC3399"/>
                </a:solidFill>
                <a:latin typeface="+mn-lt"/>
              </a:rPr>
              <a:t>Post-operation checks </a:t>
            </a:r>
            <a:r>
              <a:rPr lang="en-US" kern="0" dirty="0" smtClean="0">
                <a:latin typeface="+mn-lt"/>
              </a:rPr>
              <a:t>based on PM data can ensure </a:t>
            </a:r>
            <a:r>
              <a:rPr lang="en-US" kern="0" dirty="0">
                <a:latin typeface="+mn-lt"/>
              </a:rPr>
              <a:t>that the MPS </a:t>
            </a:r>
            <a:r>
              <a:rPr lang="en-US" kern="0" dirty="0" smtClean="0">
                <a:latin typeface="+mn-lt"/>
              </a:rPr>
              <a:t>reacted as expected, </a:t>
            </a:r>
            <a:r>
              <a:rPr lang="en-US" kern="0" dirty="0">
                <a:latin typeface="+mn-lt"/>
              </a:rPr>
              <a:t>that no redundancy was lost, etc.</a:t>
            </a:r>
          </a:p>
          <a:p>
            <a:pPr marL="450850" lvl="1" indent="-1778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>
                <a:solidFill>
                  <a:srgbClr val="0000FF"/>
                </a:solidFill>
                <a:latin typeface="+mn-lt"/>
              </a:rPr>
              <a:t>At the LHC automatic post operation checks (POC) are performed 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for the beam dumping system (equipment &amp; beam data) – </a:t>
            </a:r>
            <a:r>
              <a:rPr lang="en-US" sz="1600" i="1" kern="0" dirty="0" smtClean="0">
                <a:solidFill>
                  <a:srgbClr val="FF0000"/>
                </a:solidFill>
                <a:latin typeface="+mn-lt"/>
              </a:rPr>
              <a:t>block operation is POC fails</a:t>
            </a: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450850" lvl="1" indent="-1778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1600" i="1" kern="0" dirty="0" smtClean="0">
                <a:solidFill>
                  <a:srgbClr val="0000FF"/>
                </a:solidFill>
                <a:latin typeface="+mn-lt"/>
              </a:rPr>
              <a:t>System ‘as good as new’.</a:t>
            </a:r>
            <a:endParaRPr lang="en-US" sz="1600" i="1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6730" y="1970595"/>
            <a:ext cx="1819729" cy="307777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 smtClean="0">
                <a:latin typeface="+mn-lt"/>
              </a:rPr>
              <a:t>BEPCII</a:t>
            </a:r>
            <a:r>
              <a:rPr lang="en-US" sz="1400" b="1" i="1" kern="0" dirty="0" smtClean="0">
                <a:latin typeface="+mn-lt"/>
              </a:rPr>
              <a:t> – THOAA01</a:t>
            </a:r>
            <a:endParaRPr lang="en-GB" sz="14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5725CB-9F6C-4FC8-B543-F738FA9424D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5302" name="Picture 6" descr="\\cern.ch\dfs\Users\j\jwenning\Documents\Talks\IPAC14\figs\mur-son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93" y="3775075"/>
            <a:ext cx="52625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5625" y="855663"/>
            <a:ext cx="8243888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</a:rPr>
              <a:t>Requirements for high powers and large stored energy provides a steady flow of challenges for MPS. </a:t>
            </a:r>
          </a:p>
          <a:p>
            <a:pPr marL="339725" indent="-339725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</a:rPr>
              <a:t>We </a:t>
            </a:r>
            <a:r>
              <a:rPr lang="en-US" sz="2000" dirty="0" smtClean="0">
                <a:latin typeface="+mn-lt"/>
              </a:rPr>
              <a:t>will soon </a:t>
            </a:r>
            <a:r>
              <a:rPr lang="en-US" sz="2000" dirty="0">
                <a:latin typeface="+mn-lt"/>
              </a:rPr>
              <a:t>reach limits of materials, new concepts may be required – sacrificial devices.</a:t>
            </a:r>
          </a:p>
          <a:p>
            <a:pPr marL="339725" indent="-339725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</a:rPr>
              <a:t>Monitoring of beam properties and equipment pushes to ever tighter tolerances with large dynamic </a:t>
            </a:r>
            <a:r>
              <a:rPr lang="en-US" sz="2000" dirty="0" smtClean="0">
                <a:latin typeface="+mn-lt"/>
              </a:rPr>
              <a:t>ranges – instrumentation !!!</a:t>
            </a:r>
            <a:endParaRPr lang="en-US" sz="2000" dirty="0">
              <a:latin typeface="+mn-lt"/>
            </a:endParaRPr>
          </a:p>
          <a:p>
            <a:pPr marL="339725" indent="-339725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</a:rPr>
              <a:t>Availability is a key aspect of a modern MPS – from the design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8850" y="3949700"/>
            <a:ext cx="3149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+mn-lt"/>
              </a:rPr>
              <a:t>Accelerators and their MPS’s are </a:t>
            </a:r>
            <a:r>
              <a:rPr lang="en-US" sz="2000" kern="0" dirty="0">
                <a:solidFill>
                  <a:srgbClr val="FFFF00"/>
                </a:solidFill>
                <a:latin typeface="+mn-lt"/>
              </a:rPr>
              <a:t>preparing to pass the few 100 MJ and multi MW barrier ! </a:t>
            </a:r>
            <a:endParaRPr lang="en-GB" sz="2000" kern="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D3E085-9B93-4E5D-A0D3-C3DD082F8A4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525"/>
            <a:ext cx="91424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990600" y="1239915"/>
            <a:ext cx="7575550" cy="92172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Comic Sans MS" pitchFamily="66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Risks and protection</a:t>
            </a:r>
          </a:p>
        </p:txBody>
      </p:sp>
      <p:sp>
        <p:nvSpPr>
          <p:cNvPr id="24580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20 June 2014</a:t>
            </a:r>
          </a:p>
        </p:txBody>
      </p:sp>
      <p:sp>
        <p:nvSpPr>
          <p:cNvPr id="24581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FRXCA01 - IPAC14 - J. </a:t>
            </a:r>
            <a:r>
              <a:rPr lang="en-US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Wenninger</a:t>
            </a:r>
            <a:endParaRPr lang="en-US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225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016F3F-5D1B-4D13-8817-A2F737C7AD40}" type="slidenum">
              <a:rPr lang="en-US" altLang="en-US" smtClean="0">
                <a:latin typeface="Comic Sans MS" pitchFamily="66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423863" y="817563"/>
            <a:ext cx="8296275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+mn-lt"/>
              </a:rPr>
              <a:t>Protection is required when there is some risk.</a:t>
            </a:r>
          </a:p>
          <a:p>
            <a:pPr marL="228600" indent="-228600">
              <a:spcBef>
                <a:spcPts val="1200"/>
              </a:spcBef>
              <a:buClr>
                <a:srgbClr val="0000FF"/>
              </a:buClr>
              <a:buSzPct val="80000"/>
              <a:defRPr/>
            </a:pPr>
            <a:r>
              <a:rPr lang="en-US" dirty="0">
                <a:latin typeface="+mn-lt"/>
              </a:rPr>
              <a:t>		</a:t>
            </a:r>
            <a:r>
              <a:rPr lang="en-US" sz="2000" dirty="0">
                <a:latin typeface="+mn-lt"/>
              </a:rPr>
              <a:t>Risk = </a:t>
            </a:r>
            <a:r>
              <a:rPr lang="en-US" sz="2000" dirty="0">
                <a:solidFill>
                  <a:srgbClr val="CC3399"/>
                </a:solidFill>
                <a:latin typeface="+mn-lt"/>
              </a:rPr>
              <a:t>probability</a:t>
            </a:r>
            <a:r>
              <a:rPr lang="en-US" sz="2000" dirty="0">
                <a:latin typeface="+mn-lt"/>
              </a:rPr>
              <a:t> of an incident</a:t>
            </a:r>
          </a:p>
          <a:p>
            <a:pPr marL="228600" indent="-228600">
              <a:spcBef>
                <a:spcPts val="1200"/>
              </a:spcBef>
              <a:buClr>
                <a:srgbClr val="0000FF"/>
              </a:buClr>
              <a:buSzPct val="80000"/>
              <a:defRPr/>
            </a:pPr>
            <a:r>
              <a:rPr lang="en-US" sz="2000" dirty="0">
                <a:latin typeface="+mn-lt"/>
              </a:rPr>
              <a:t>			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x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CC3399"/>
                </a:solidFill>
                <a:latin typeface="+mn-lt"/>
              </a:rPr>
              <a:t>consequences</a:t>
            </a:r>
            <a:r>
              <a:rPr lang="en-US" sz="2000" dirty="0">
                <a:latin typeface="+mn-lt"/>
              </a:rPr>
              <a:t> (money, downtime, radiation doses).</a:t>
            </a:r>
            <a:endParaRPr lang="en-US" sz="2000" dirty="0">
              <a:solidFill>
                <a:srgbClr val="CC3399"/>
              </a:solidFill>
              <a:latin typeface="+mn-lt"/>
            </a:endParaRPr>
          </a:p>
          <a:p>
            <a:pPr marL="228600" indent="-2286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C3399"/>
                </a:solidFill>
                <a:latin typeface="+mn-lt"/>
              </a:rPr>
              <a:t>Probability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of an uncontrolled beam loss:</a:t>
            </a:r>
          </a:p>
          <a:p>
            <a:pPr marL="685800" lvl="2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What are the failures that lead to beam loss into equipment?</a:t>
            </a:r>
          </a:p>
          <a:p>
            <a:pPr marL="685800" lvl="2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What is the probability for the failure modes?</a:t>
            </a:r>
          </a:p>
          <a:p>
            <a:pPr marL="228600" indent="-2286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C3399"/>
                </a:solidFill>
                <a:latin typeface="+mn-lt"/>
              </a:rPr>
              <a:t>Consequences</a:t>
            </a:r>
            <a:r>
              <a:rPr lang="en-US" sz="2000" dirty="0">
                <a:latin typeface="+mn-lt"/>
              </a:rPr>
              <a:t>:</a:t>
            </a:r>
          </a:p>
          <a:p>
            <a:pPr marL="685800" lvl="2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Damage to equipment.</a:t>
            </a:r>
          </a:p>
          <a:p>
            <a:pPr marL="685800" lvl="2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Downtime of the accelerator for repair.</a:t>
            </a:r>
          </a:p>
          <a:p>
            <a:pPr marL="685800" lvl="2" indent="-22860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dirty="0">
                <a:latin typeface="+mn-lt"/>
              </a:rPr>
              <a:t>Activation of material, dose to personnel.</a:t>
            </a: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468875"/>
            <a:ext cx="10906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3" y="3851455"/>
            <a:ext cx="1620837" cy="216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038" y="4926795"/>
            <a:ext cx="5149850" cy="7524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kern="0" dirty="0">
                <a:latin typeface="+mn-lt"/>
              </a:rPr>
              <a:t>Define matrix of occurrence frequency and cost </a:t>
            </a:r>
          </a:p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kern="0" dirty="0">
                <a:latin typeface="+mn-lt"/>
                <a:sym typeface="Symbol"/>
              </a:rPr>
              <a:t> protection requirements</a:t>
            </a:r>
            <a:endParaRPr lang="en-GB" kern="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3147" y="3489214"/>
            <a:ext cx="3587023" cy="707886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MP designers mitigate </a:t>
            </a:r>
            <a:r>
              <a:rPr lang="en-US" sz="2000" kern="0" dirty="0" smtClean="0">
                <a:latin typeface="+mn-lt"/>
              </a:rPr>
              <a:t>probability </a:t>
            </a:r>
            <a:r>
              <a:rPr lang="en-US" sz="2000" i="1" kern="0" dirty="0">
                <a:latin typeface="+mn-lt"/>
              </a:rPr>
              <a:t>and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consequences</a:t>
            </a:r>
            <a:endParaRPr lang="en-GB" sz="20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088" y="5810110"/>
            <a:ext cx="29979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  <a:sym typeface="Symbol"/>
              </a:rPr>
              <a:t> </a:t>
            </a:r>
            <a:r>
              <a:rPr lang="en-US" sz="2000" kern="0" dirty="0" smtClean="0">
                <a:latin typeface="+mn-lt"/>
              </a:rPr>
              <a:t>SIL concept for safety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857" y="6362620"/>
            <a:ext cx="2182008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n-lt"/>
              </a:rPr>
              <a:t>*Safety Integrity Level</a:t>
            </a:r>
            <a:endParaRPr lang="en-GB" sz="1600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Damage potential of beams</a:t>
            </a:r>
            <a:endParaRPr lang="en-GB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AF71BC-19D8-4BF4-8C27-8AE0EA2E016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" name="Picture 5" descr="t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8989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5763" y="952500"/>
            <a:ext cx="47625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0000FF"/>
                </a:solidFill>
                <a:latin typeface="+mn-lt"/>
              </a:rPr>
              <a:t>Beam momentum 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pPr marL="228600" indent="-228600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Particle type</a:t>
            </a:r>
          </a:p>
          <a:p>
            <a:pPr lvl="1" indent="-60325">
              <a:spcBef>
                <a:spcPts val="600"/>
              </a:spcBef>
              <a:defRPr/>
            </a:pPr>
            <a:r>
              <a:rPr lang="en-US" sz="1600" dirty="0">
                <a:latin typeface="+mn-lt"/>
              </a:rPr>
              <a:t>Protons – ions – electrons </a:t>
            </a:r>
            <a:r>
              <a:rPr lang="en-US" sz="1600" dirty="0"/>
              <a:t>–</a:t>
            </a:r>
            <a:r>
              <a:rPr lang="en-US" sz="1600" dirty="0">
                <a:latin typeface="+mn-lt"/>
              </a:rPr>
              <a:t> photons.</a:t>
            </a:r>
          </a:p>
          <a:p>
            <a:pPr marL="228600" indent="-228600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Energy stored in the beam</a:t>
            </a:r>
          </a:p>
          <a:p>
            <a:pPr lvl="1" indent="-60325">
              <a:spcBef>
                <a:spcPts val="600"/>
              </a:spcBef>
              <a:defRPr/>
            </a:pPr>
            <a:r>
              <a:rPr lang="en-US" sz="1600" dirty="0">
                <a:latin typeface="+mn-lt"/>
              </a:rPr>
              <a:t>1 MJ can heat and melt 1.5 kg of copper.</a:t>
            </a:r>
          </a:p>
          <a:p>
            <a:pPr lvl="1" indent="-60325">
              <a:spcBef>
                <a:spcPts val="600"/>
              </a:spcBef>
              <a:defRPr/>
            </a:pPr>
            <a:r>
              <a:rPr lang="en-US" sz="1600" dirty="0">
                <a:latin typeface="+mn-lt"/>
              </a:rPr>
              <a:t>1 MJ = energy stored in 0.25 kg of TNT.</a:t>
            </a:r>
          </a:p>
          <a:p>
            <a:pPr marL="228600" indent="-228600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Beam power</a:t>
            </a:r>
          </a:p>
          <a:p>
            <a:pPr marL="228600" indent="-228600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Beam size</a:t>
            </a:r>
          </a:p>
          <a:p>
            <a:pPr marL="228600" indent="-228600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Time structure of beam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952500"/>
            <a:ext cx="4000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64200" y="3511550"/>
            <a:ext cx="33528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The kinetic energy of a 200 m long train at 155 km/hour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95800" y="4289425"/>
            <a:ext cx="1757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rgbClr val="C00000"/>
                </a:solidFill>
              </a:rPr>
              <a:t>90 kg of TNT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27538" y="950913"/>
            <a:ext cx="3846512" cy="400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+mj-lt"/>
              </a:rPr>
              <a:t>One LHC beam = 360 MJ 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4385" y="4888390"/>
            <a:ext cx="645204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i="1" kern="0" dirty="0">
                <a:latin typeface="+mn-lt"/>
              </a:rPr>
              <a:t>Different accelerators (colliders, </a:t>
            </a:r>
            <a:r>
              <a:rPr lang="en-US" sz="2000" i="1" kern="0" dirty="0" err="1">
                <a:latin typeface="+mn-lt"/>
              </a:rPr>
              <a:t>linacs</a:t>
            </a:r>
            <a:r>
              <a:rPr lang="en-US" sz="2000" i="1" kern="0" dirty="0">
                <a:latin typeface="+mn-lt"/>
              </a:rPr>
              <a:t>, hadron - lepton) cannot </a:t>
            </a:r>
            <a:r>
              <a:rPr lang="en-US" sz="2000" i="1" kern="0" dirty="0" smtClean="0">
                <a:latin typeface="+mn-lt"/>
              </a:rPr>
              <a:t>always be </a:t>
            </a:r>
            <a:r>
              <a:rPr lang="en-US" sz="2000" i="1" kern="0" dirty="0">
                <a:latin typeface="+mn-lt"/>
              </a:rPr>
              <a:t>compared directly!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872" y="5848515"/>
            <a:ext cx="4642618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MPS challenges can be quite different !</a:t>
            </a:r>
            <a:endParaRPr lang="en-GB" sz="20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 animBg="1"/>
      <p:bldP spid="1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Stored energy – colliders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15275" y="6334125"/>
            <a:ext cx="914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23FA85-0A96-41A4-9FB5-565BB8BDB03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33450"/>
            <a:ext cx="9205913" cy="5608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6700" y="909638"/>
            <a:ext cx="4418013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kern="0" dirty="0">
                <a:solidFill>
                  <a:srgbClr val="FF0000"/>
                </a:solidFill>
                <a:latin typeface="Arial"/>
              </a:rPr>
              <a:t>World record @ LHC: 140 MJ @ 4 TeV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1210" y="2699305"/>
            <a:ext cx="1242648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TUPRO016</a:t>
            </a:r>
            <a:endParaRPr lang="en-GB" sz="1600" b="1" i="1" kern="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3549" y="939384"/>
            <a:ext cx="1175322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MOXAA01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High power hadrons sources</a:t>
            </a:r>
            <a:endParaRPr lang="en-GB" altLang="en-US" sz="28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8A4A62-4923-4E98-9B0F-1D2AA8BB0E7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390036" y="5665497"/>
            <a:ext cx="1885950" cy="307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>
                <a:latin typeface="+mn-lt"/>
              </a:rPr>
              <a:t>Courtesy M. </a:t>
            </a:r>
            <a:r>
              <a:rPr lang="en-US" sz="1400" i="1" kern="0" dirty="0" err="1">
                <a:latin typeface="+mn-lt"/>
              </a:rPr>
              <a:t>Lindroos</a:t>
            </a:r>
            <a:endParaRPr lang="en-GB" sz="1400" i="1" kern="0" dirty="0">
              <a:latin typeface="+mn-lt"/>
            </a:endParaRPr>
          </a:p>
        </p:txBody>
      </p:sp>
      <p:grpSp>
        <p:nvGrpSpPr>
          <p:cNvPr id="27655" name="Group 1"/>
          <p:cNvGrpSpPr>
            <a:grpSpLocks/>
          </p:cNvGrpSpPr>
          <p:nvPr/>
        </p:nvGrpSpPr>
        <p:grpSpPr bwMode="auto">
          <a:xfrm>
            <a:off x="1525588" y="1393535"/>
            <a:ext cx="6491287" cy="4425950"/>
            <a:chOff x="1525588" y="1592263"/>
            <a:chExt cx="6491287" cy="4425950"/>
          </a:xfrm>
          <a:solidFill>
            <a:schemeClr val="bg1"/>
          </a:solidFill>
        </p:grpSpPr>
        <p:grpSp>
          <p:nvGrpSpPr>
            <p:cNvPr id="27657" name="Group 7"/>
            <p:cNvGrpSpPr>
              <a:grpSpLocks/>
            </p:cNvGrpSpPr>
            <p:nvPr/>
          </p:nvGrpSpPr>
          <p:grpSpPr bwMode="auto">
            <a:xfrm>
              <a:off x="1525588" y="1592263"/>
              <a:ext cx="6491287" cy="4425950"/>
              <a:chOff x="1307575" y="1953819"/>
              <a:chExt cx="6490445" cy="4426174"/>
            </a:xfrm>
            <a:grpFill/>
          </p:grpSpPr>
          <p:pic>
            <p:nvPicPr>
              <p:cNvPr id="27664" name="Picture 8" descr="HI-frontier-psi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74"/>
              <a:stretch>
                <a:fillRect/>
              </a:stretch>
            </p:blipFill>
            <p:spPr bwMode="auto">
              <a:xfrm>
                <a:off x="1307575" y="2005483"/>
                <a:ext cx="6490445" cy="43745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5" name="Oval 4"/>
              <p:cNvSpPr>
                <a:spLocks noChangeArrowheads="1"/>
              </p:cNvSpPr>
              <p:nvPr/>
            </p:nvSpPr>
            <p:spPr bwMode="auto">
              <a:xfrm>
                <a:off x="3035800" y="2105653"/>
                <a:ext cx="140825" cy="132792"/>
              </a:xfrm>
              <a:prstGeom prst="ellipse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GB" altLang="en-US" smtClean="0">
                  <a:latin typeface="Comic Sans MS" pitchFamily="66" charset="0"/>
                </a:endParaRPr>
              </a:p>
            </p:txBody>
          </p:sp>
          <p:sp>
            <p:nvSpPr>
              <p:cNvPr id="27666" name="Oval 10"/>
              <p:cNvSpPr>
                <a:spLocks noChangeArrowheads="1"/>
              </p:cNvSpPr>
              <p:nvPr/>
            </p:nvSpPr>
            <p:spPr bwMode="auto">
              <a:xfrm>
                <a:off x="1883650" y="2336083"/>
                <a:ext cx="140825" cy="132792"/>
              </a:xfrm>
              <a:prstGeom prst="ellipse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00FF"/>
                  </a:buClr>
                  <a:buSzPct val="80000"/>
                  <a:buFont typeface="Wingdings" pitchFamily="2" charset="2"/>
                  <a:buChar char="q"/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GB" altLang="en-US" smtClean="0">
                  <a:latin typeface="Comic Sans MS" pitchFamily="66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12328" y="1953819"/>
                <a:ext cx="569839" cy="246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defRPr/>
                </a:pPr>
                <a:r>
                  <a:rPr lang="en-US" sz="1000" kern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IFMIF</a:t>
                </a:r>
                <a:endParaRPr lang="en-GB" sz="1000" kern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99635" y="2222120"/>
                <a:ext cx="568251" cy="246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  <a:defRPr/>
                </a:pPr>
                <a:r>
                  <a:rPr lang="en-US" sz="1000" kern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LIPAc</a:t>
                </a:r>
                <a:endParaRPr lang="en-GB" sz="1000" kern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27658" name="Straight Connector 4"/>
            <p:cNvCxnSpPr>
              <a:cxnSpLocks noChangeShapeType="1"/>
            </p:cNvCxnSpPr>
            <p:nvPr/>
          </p:nvCxnSpPr>
          <p:spPr bwMode="auto">
            <a:xfrm flipH="1" flipV="1">
              <a:off x="3394075" y="1824038"/>
              <a:ext cx="4340225" cy="2941638"/>
            </a:xfrm>
            <a:prstGeom prst="line">
              <a:avLst/>
            </a:prstGeom>
            <a:grpFill/>
            <a:ln w="28575" algn="ctr">
              <a:solidFill>
                <a:srgbClr val="CC3399"/>
              </a:solidFill>
              <a:prstDash val="sysDash"/>
              <a:round/>
              <a:headEnd/>
              <a:tailEnd/>
            </a:ln>
            <a:extLst/>
          </p:spPr>
        </p:cxnSp>
        <p:sp>
          <p:nvSpPr>
            <p:cNvPr id="6" name="TextBox 5"/>
            <p:cNvSpPr txBox="1"/>
            <p:nvPr/>
          </p:nvSpPr>
          <p:spPr bwMode="auto">
            <a:xfrm>
              <a:off x="6914705" y="3827463"/>
              <a:ext cx="836613" cy="3381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1600" kern="0" dirty="0">
                  <a:solidFill>
                    <a:srgbClr val="CC3399"/>
                  </a:solidFill>
                  <a:latin typeface="+mn-lt"/>
                </a:rPr>
                <a:t>10 MW</a:t>
              </a:r>
              <a:endParaRPr lang="en-GB" sz="1600" kern="0" dirty="0">
                <a:solidFill>
                  <a:srgbClr val="CC3399"/>
                </a:solidFill>
                <a:latin typeface="+mn-lt"/>
              </a:endParaRPr>
            </a:p>
          </p:txBody>
        </p:sp>
        <p:cxnSp>
          <p:nvCxnSpPr>
            <p:cNvPr id="27660" name="Straight Connector 15"/>
            <p:cNvCxnSpPr>
              <a:cxnSpLocks noChangeShapeType="1"/>
            </p:cNvCxnSpPr>
            <p:nvPr/>
          </p:nvCxnSpPr>
          <p:spPr bwMode="auto">
            <a:xfrm flipH="1" flipV="1">
              <a:off x="2217738" y="2168526"/>
              <a:ext cx="5030787" cy="3379787"/>
            </a:xfrm>
            <a:prstGeom prst="line">
              <a:avLst/>
            </a:prstGeom>
            <a:grpFill/>
            <a:ln w="28575" algn="ctr">
              <a:solidFill>
                <a:srgbClr val="0000FF"/>
              </a:solidFill>
              <a:prstDash val="sysDash"/>
              <a:round/>
              <a:headEnd/>
              <a:tailEnd/>
            </a:ln>
            <a:extLst/>
          </p:spPr>
        </p:cxnSp>
        <p:sp>
          <p:nvSpPr>
            <p:cNvPr id="18" name="TextBox 17"/>
            <p:cNvSpPr txBox="1"/>
            <p:nvPr/>
          </p:nvSpPr>
          <p:spPr bwMode="auto">
            <a:xfrm>
              <a:off x="6219825" y="4395788"/>
              <a:ext cx="720725" cy="3381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1600" kern="0" dirty="0">
                  <a:solidFill>
                    <a:srgbClr val="0000FF"/>
                  </a:solidFill>
                  <a:latin typeface="+mn-lt"/>
                </a:rPr>
                <a:t>1 MW</a:t>
              </a:r>
              <a:endParaRPr lang="en-GB" sz="1600" kern="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27662" name="Straight Connector 18"/>
            <p:cNvCxnSpPr>
              <a:cxnSpLocks noChangeShapeType="1"/>
            </p:cNvCxnSpPr>
            <p:nvPr/>
          </p:nvCxnSpPr>
          <p:spPr bwMode="auto">
            <a:xfrm flipH="1" flipV="1">
              <a:off x="2171700" y="3294063"/>
              <a:ext cx="3392488" cy="2254250"/>
            </a:xfrm>
            <a:prstGeom prst="line">
              <a:avLst/>
            </a:prstGeom>
            <a:grpFill/>
            <a:ln w="28575" algn="ctr">
              <a:solidFill>
                <a:srgbClr val="663300"/>
              </a:solidFill>
              <a:prstDash val="sysDash"/>
              <a:round/>
              <a:headEnd/>
              <a:tailEnd/>
            </a:ln>
            <a:extLst/>
          </p:spPr>
        </p:cxnSp>
        <p:sp>
          <p:nvSpPr>
            <p:cNvPr id="22" name="TextBox 21"/>
            <p:cNvSpPr txBox="1"/>
            <p:nvPr/>
          </p:nvSpPr>
          <p:spPr bwMode="auto">
            <a:xfrm>
              <a:off x="2339975" y="4057650"/>
              <a:ext cx="892175" cy="3381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  <a:defRPr/>
              </a:pPr>
              <a:r>
                <a:rPr lang="en-US" sz="1600" kern="0" dirty="0">
                  <a:solidFill>
                    <a:srgbClr val="663300"/>
                  </a:solidFill>
                  <a:latin typeface="+mn-lt"/>
                </a:rPr>
                <a:t>0.1 MW</a:t>
              </a:r>
              <a:endParaRPr lang="en-GB" sz="1600" kern="0" dirty="0">
                <a:solidFill>
                  <a:srgbClr val="663300"/>
                </a:solidFill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9938" y="933450"/>
            <a:ext cx="40020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Planned projects: 1-10 MW range</a:t>
            </a:r>
            <a:endParaRPr lang="en-GB" sz="2000" kern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00" y="5956300"/>
            <a:ext cx="1754188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ILC  ~ 20 MW</a:t>
            </a:r>
            <a:endParaRPr lang="en-GB" sz="2000" kern="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9825" y="1054981"/>
            <a:ext cx="1954381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J. Wei  -MOYBA01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Release of 600 MJ at LHC  </a:t>
            </a:r>
            <a:endParaRPr lang="en-GB" altLang="en-US" smtClean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5763" y="2366963"/>
            <a:ext cx="4997450" cy="3252787"/>
            <a:chOff x="59873" y="2220694"/>
            <a:chExt cx="4997998" cy="3252148"/>
          </a:xfrm>
        </p:grpSpPr>
        <p:pic>
          <p:nvPicPr>
            <p:cNvPr id="26640" name="Picture 2" descr="http://inapcache.boston.com/universal/site_graphics/blogs/bigpicture/lhc_11_20/l03_008110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" y="2234642"/>
              <a:ext cx="4993486" cy="32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TextBox 7"/>
            <p:cNvSpPr txBox="1">
              <a:spLocks noChangeArrowheads="1"/>
            </p:cNvSpPr>
            <p:nvPr/>
          </p:nvSpPr>
          <p:spPr bwMode="auto">
            <a:xfrm>
              <a:off x="59873" y="2220694"/>
              <a:ext cx="3419526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</a:rPr>
                <a:t>Arcing in the interconnection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3863" y="779463"/>
            <a:ext cx="9001125" cy="992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GB" sz="2000" b="1" kern="0" dirty="0">
                <a:solidFill>
                  <a:srgbClr val="000000"/>
                </a:solidFill>
                <a:latin typeface="Arial"/>
              </a:rPr>
              <a:t>The 2008 LHC accident happened during test runs </a:t>
            </a:r>
            <a:r>
              <a:rPr lang="en-GB" sz="2000" b="1" u="sng" kern="0" dirty="0">
                <a:solidFill>
                  <a:srgbClr val="0000FF"/>
                </a:solidFill>
                <a:latin typeface="Arial"/>
              </a:rPr>
              <a:t>without beam</a:t>
            </a:r>
            <a:r>
              <a:rPr lang="en-GB" sz="2000" b="1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 magnet interconnect was defect and the circuit opened. An electrical arc provoked a He pressure wave </a:t>
            </a:r>
            <a:r>
              <a:rPr lang="en-US" sz="1600" kern="0" dirty="0">
                <a:solidFill>
                  <a:srgbClr val="FF0000"/>
                </a:solidFill>
                <a:latin typeface="Arial"/>
              </a:rPr>
              <a:t>damaging ~600 m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of LHC, </a:t>
            </a:r>
            <a:r>
              <a:rPr lang="en-US" sz="1600" kern="0" dirty="0">
                <a:solidFill>
                  <a:srgbClr val="FF0000"/>
                </a:solidFill>
                <a:latin typeface="Arial"/>
              </a:rPr>
              <a:t>polluting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 the beam vacuum over </a:t>
            </a:r>
            <a:r>
              <a:rPr lang="en-US" sz="1600" kern="0" dirty="0">
                <a:solidFill>
                  <a:srgbClr val="FF0000"/>
                </a:solidFill>
                <a:latin typeface="Arial"/>
              </a:rPr>
              <a:t>more than 2 km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. </a:t>
            </a:r>
            <a:endParaRPr lang="en-GB" sz="1600" b="1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3275" y="2960688"/>
            <a:ext cx="2663825" cy="3540125"/>
            <a:chOff x="3018318" y="2814129"/>
            <a:chExt cx="2662691" cy="3539883"/>
          </a:xfrm>
        </p:grpSpPr>
        <p:pic>
          <p:nvPicPr>
            <p:cNvPr id="2663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007" y="2814129"/>
              <a:ext cx="2645002" cy="35336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9" name="Rectangle 16"/>
            <p:cNvSpPr>
              <a:spLocks noChangeArrowheads="1"/>
            </p:cNvSpPr>
            <p:nvPr/>
          </p:nvSpPr>
          <p:spPr bwMode="auto">
            <a:xfrm>
              <a:off x="3018318" y="5953902"/>
              <a:ext cx="1821332" cy="40011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</a:rPr>
                <a:t>Over-pressure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314950" y="2779713"/>
            <a:ext cx="4075113" cy="3067050"/>
            <a:chOff x="4961384" y="3026246"/>
            <a:chExt cx="4075112" cy="3067050"/>
          </a:xfrm>
        </p:grpSpPr>
        <p:pic>
          <p:nvPicPr>
            <p:cNvPr id="2663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384" y="3026246"/>
              <a:ext cx="4075112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Box 9"/>
            <p:cNvSpPr txBox="1">
              <a:spLocks noChangeArrowheads="1"/>
            </p:cNvSpPr>
            <p:nvPr/>
          </p:nvSpPr>
          <p:spPr bwMode="auto">
            <a:xfrm>
              <a:off x="6215401" y="3026246"/>
              <a:ext cx="2621230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FF"/>
                </a:buClr>
                <a:buSzPct val="80000"/>
                <a:buFont typeface="Wingdings" pitchFamily="2" charset="2"/>
                <a:buChar char="q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C00000"/>
                  </a:solidFill>
                </a:rPr>
                <a:t>Magnet displacement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/>
          </a:p>
        </p:txBody>
      </p:sp>
      <p:sp>
        <p:nvSpPr>
          <p:cNvPr id="26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179F5-ED4A-42FD-A198-B0270C08F41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25" y="1816100"/>
            <a:ext cx="7412038" cy="40005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latin typeface="+mn-lt"/>
              </a:rPr>
              <a:t>Collateral damage from the helium pressure wave dominates ! </a:t>
            </a:r>
            <a:endParaRPr lang="en-GB" sz="2000" kern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6605" y="5924788"/>
            <a:ext cx="257474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 smtClean="0">
                <a:latin typeface="+mn-lt"/>
              </a:rPr>
              <a:t>J. </a:t>
            </a:r>
            <a:r>
              <a:rPr lang="en-US" sz="1400" i="1" kern="0" dirty="0" err="1" smtClean="0">
                <a:latin typeface="+mn-lt"/>
              </a:rPr>
              <a:t>Wenninger</a:t>
            </a:r>
            <a:r>
              <a:rPr lang="en-US" sz="1400" i="1" kern="0" dirty="0" smtClean="0">
                <a:latin typeface="+mn-lt"/>
              </a:rPr>
              <a:t> for LHC, PAC09</a:t>
            </a:r>
            <a:endParaRPr lang="en-GB" sz="1400" i="1" kern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279" y="4983016"/>
            <a:ext cx="3259861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400" kern="0" dirty="0">
                <a:solidFill>
                  <a:srgbClr val="FF0000"/>
                </a:solidFill>
                <a:latin typeface="Arial"/>
              </a:rPr>
              <a:t>53 magnets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to repair, 14 months downtime</a:t>
            </a:r>
            <a:endParaRPr lang="en-US" sz="2400" kern="0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Example from the other end of the scale…</a:t>
            </a:r>
            <a:endParaRPr lang="en-GB" alt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FRXCA01 - IPAC14 - J. Wenninger</a:t>
            </a:r>
            <a:endParaRPr lang="en-US" dirty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476E92-527C-4DAE-B9D2-987F41D9153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950" y="933450"/>
            <a:ext cx="8180388" cy="4120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b="1" i="1" kern="0" dirty="0" smtClean="0">
                <a:latin typeface="+mn-lt"/>
              </a:rPr>
              <a:t>SNS short errant beams </a:t>
            </a:r>
            <a:r>
              <a:rPr lang="en-US" sz="2000" kern="0" dirty="0" smtClean="0">
                <a:latin typeface="+mn-lt"/>
              </a:rPr>
              <a:t>(~10 </a:t>
            </a:r>
            <a:r>
              <a:rPr lang="en-US" sz="2000" kern="0" dirty="0" err="1" smtClean="0">
                <a:latin typeface="Symbol" panose="05050102010706020507" pitchFamily="18" charset="2"/>
              </a:rPr>
              <a:t>m</a:t>
            </a:r>
            <a:r>
              <a:rPr lang="en-US" sz="2000" kern="0" dirty="0" err="1" smtClean="0">
                <a:latin typeface="+mn-lt"/>
              </a:rPr>
              <a:t>s</a:t>
            </a:r>
            <a:r>
              <a:rPr lang="en-US" sz="2000" kern="0" dirty="0" smtClean="0">
                <a:latin typeface="+mn-lt"/>
              </a:rPr>
              <a:t>) : beam </a:t>
            </a:r>
            <a:r>
              <a:rPr lang="en-US" sz="2000" kern="0" dirty="0">
                <a:latin typeface="+mn-lt"/>
              </a:rPr>
              <a:t>outside the normal operation </a:t>
            </a:r>
            <a:r>
              <a:rPr lang="en-US" sz="2000" kern="0" dirty="0" smtClean="0">
                <a:latin typeface="+mn-lt"/>
              </a:rPr>
              <a:t>envelope. Issues with </a:t>
            </a:r>
            <a:r>
              <a:rPr lang="en-US" sz="2000" kern="0" dirty="0">
                <a:latin typeface="+mn-lt"/>
              </a:rPr>
              <a:t>beam intensity loss well below ‘classical damage’ level:</a:t>
            </a:r>
          </a:p>
          <a:p>
            <a:pPr marL="620713" lvl="1" indent="-2571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dirty="0">
                <a:solidFill>
                  <a:srgbClr val="0000FF"/>
                </a:solidFill>
                <a:latin typeface="ArialNarrow"/>
              </a:rPr>
              <a:t>Errant beam loss in SC </a:t>
            </a:r>
            <a:r>
              <a:rPr lang="en-US" i="1" dirty="0" err="1">
                <a:solidFill>
                  <a:srgbClr val="0000FF"/>
                </a:solidFill>
                <a:latin typeface="ArialNarrow"/>
              </a:rPr>
              <a:t>Linac</a:t>
            </a:r>
            <a:r>
              <a:rPr lang="en-US" i="1" dirty="0">
                <a:solidFill>
                  <a:srgbClr val="0000FF"/>
                </a:solidFill>
                <a:latin typeface="ArialNarrow"/>
              </a:rPr>
              <a:t> leads to accumulating damage,</a:t>
            </a:r>
          </a:p>
          <a:p>
            <a:pPr marL="620713" lvl="1" indent="-257175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dirty="0">
                <a:solidFill>
                  <a:srgbClr val="0000FF"/>
                </a:solidFill>
                <a:latin typeface="ArialNarrow"/>
              </a:rPr>
              <a:t>Degradation of SC </a:t>
            </a:r>
            <a:r>
              <a:rPr lang="en-US" i="1" dirty="0" err="1">
                <a:solidFill>
                  <a:srgbClr val="0000FF"/>
                </a:solidFill>
                <a:latin typeface="ArialNarrow"/>
              </a:rPr>
              <a:t>Linac</a:t>
            </a:r>
            <a:r>
              <a:rPr lang="en-US" i="1" dirty="0">
                <a:solidFill>
                  <a:srgbClr val="0000FF"/>
                </a:solidFill>
                <a:latin typeface="ArialNarrow"/>
              </a:rPr>
              <a:t> cavity performance over </a:t>
            </a:r>
            <a:r>
              <a:rPr lang="en-US" i="1" dirty="0" smtClean="0">
                <a:solidFill>
                  <a:srgbClr val="0000FF"/>
                </a:solidFill>
                <a:latin typeface="ArialNarrow"/>
              </a:rPr>
              <a:t>time.</a:t>
            </a:r>
          </a:p>
          <a:p>
            <a:pPr marL="363538" lvl="1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i="1" dirty="0" smtClean="0">
                <a:solidFill>
                  <a:srgbClr val="0000FF"/>
                </a:solidFill>
                <a:latin typeface="ArialNarrow"/>
                <a:sym typeface="Symbol"/>
              </a:rPr>
              <a:t></a:t>
            </a:r>
            <a:r>
              <a:rPr lang="en-US" sz="2000" i="1" dirty="0" smtClean="0">
                <a:solidFill>
                  <a:srgbClr val="0000FF"/>
                </a:solidFill>
                <a:latin typeface="ArialNarrow"/>
                <a:sym typeface="Wingdings" panose="05000000000000000000" pitchFamily="2" charset="2"/>
              </a:rPr>
              <a:t> Detailed investigations to improve the situation. Majority of trips located in room temperature </a:t>
            </a:r>
            <a:r>
              <a:rPr lang="en-US" sz="2000" i="1" dirty="0" err="1" smtClean="0">
                <a:solidFill>
                  <a:srgbClr val="0000FF"/>
                </a:solidFill>
                <a:latin typeface="ArialNarrow"/>
                <a:sym typeface="Wingdings" panose="05000000000000000000" pitchFamily="2" charset="2"/>
              </a:rPr>
              <a:t>linac</a:t>
            </a:r>
            <a:r>
              <a:rPr lang="en-US" sz="2000" i="1" dirty="0" smtClean="0">
                <a:solidFill>
                  <a:srgbClr val="0000FF"/>
                </a:solidFill>
                <a:latin typeface="ArialNarrow"/>
                <a:sym typeface="Wingdings" panose="05000000000000000000" pitchFamily="2" charset="2"/>
              </a:rPr>
              <a:t>.</a:t>
            </a:r>
            <a:endParaRPr lang="en-US" sz="2000" i="1" dirty="0">
              <a:solidFill>
                <a:srgbClr val="0000FF"/>
              </a:solidFill>
              <a:latin typeface="ArialNarrow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endParaRPr lang="en-US" sz="2000" kern="0" dirty="0" smtClean="0"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b="1" i="1" kern="0" dirty="0" smtClean="0">
                <a:latin typeface="+mn-lt"/>
              </a:rPr>
              <a:t>Damage to </a:t>
            </a:r>
            <a:r>
              <a:rPr lang="en-US" sz="2000" b="1" i="1" kern="0" dirty="0" err="1" smtClean="0">
                <a:latin typeface="+mn-lt"/>
              </a:rPr>
              <a:t>undulator</a:t>
            </a:r>
            <a:r>
              <a:rPr lang="en-US" sz="2000" b="1" i="1" kern="0" dirty="0" smtClean="0">
                <a:latin typeface="+mn-lt"/>
              </a:rPr>
              <a:t> magnets </a:t>
            </a:r>
            <a:r>
              <a:rPr lang="en-US" sz="2000" kern="0" dirty="0" smtClean="0">
                <a:latin typeface="+mn-lt"/>
              </a:rPr>
              <a:t>at FELs / light sources.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Degradation with low loss /radiation levels.</a:t>
            </a:r>
            <a:endParaRPr lang="en-US" i="1" kern="0" dirty="0">
              <a:solidFill>
                <a:srgbClr val="0000FF"/>
              </a:solidFill>
              <a:latin typeface="+mn-lt"/>
            </a:endParaRP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endParaRPr lang="en-US" kern="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225" y="1661635"/>
            <a:ext cx="275588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>
                <a:latin typeface="+mn-lt"/>
              </a:rPr>
              <a:t>W. </a:t>
            </a:r>
            <a:r>
              <a:rPr lang="en-US" sz="1400" i="1" kern="0" dirty="0" err="1" smtClean="0">
                <a:latin typeface="+mn-lt"/>
              </a:rPr>
              <a:t>Blokland</a:t>
            </a:r>
            <a:r>
              <a:rPr lang="en-US" sz="1400" i="1" kern="0" dirty="0" smtClean="0">
                <a:latin typeface="+mn-lt"/>
              </a:rPr>
              <a:t> &amp; C</a:t>
            </a:r>
            <a:r>
              <a:rPr lang="en-US" sz="1400" i="1" kern="0" dirty="0">
                <a:latin typeface="+mn-lt"/>
              </a:rPr>
              <a:t>. Peters, IBIC13</a:t>
            </a:r>
            <a:endParaRPr lang="en-GB" sz="1400" i="1" kern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691" y="4156445"/>
            <a:ext cx="194476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1400" i="1" kern="0" dirty="0" smtClean="0">
                <a:latin typeface="+mn-lt"/>
              </a:rPr>
              <a:t>L. Froehlich, FEL2012</a:t>
            </a:r>
            <a:endParaRPr lang="en-GB" sz="1400" i="1" kern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0834" y="4711353"/>
            <a:ext cx="2204450" cy="338554"/>
          </a:xfrm>
          <a:prstGeom prst="rect">
            <a:avLst/>
          </a:prstGeom>
          <a:solidFill>
            <a:srgbClr val="FFCC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b="1" i="1" kern="0" dirty="0" smtClean="0">
                <a:latin typeface="+mn-lt"/>
              </a:rPr>
              <a:t>Petra III - WEPRE035</a:t>
            </a:r>
            <a:endParaRPr lang="en-GB" sz="1600" b="1" i="1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7317</TotalTime>
  <Words>3069</Words>
  <Application>Microsoft Office PowerPoint</Application>
  <PresentationFormat>On-screen Show (4:3)</PresentationFormat>
  <Paragraphs>448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Theme1</vt:lpstr>
      <vt:lpstr>State-of-the-art and  Future Challenges for  Machine Protection Systems</vt:lpstr>
      <vt:lpstr>PowerPoint Presentation</vt:lpstr>
      <vt:lpstr>MPS is…</vt:lpstr>
      <vt:lpstr>Risks and protection</vt:lpstr>
      <vt:lpstr>Damage potential of beams</vt:lpstr>
      <vt:lpstr>Stored energy – colliders</vt:lpstr>
      <vt:lpstr>High power hadrons sources</vt:lpstr>
      <vt:lpstr>Release of 600 MJ at LHC  </vt:lpstr>
      <vt:lpstr>Example from the other end of the scale…</vt:lpstr>
      <vt:lpstr>Modern Machine Protection System : P3</vt:lpstr>
      <vt:lpstr>Circular - linear</vt:lpstr>
      <vt:lpstr>LHC beam: stored - transfer</vt:lpstr>
      <vt:lpstr>PowerPoint Presentation</vt:lpstr>
      <vt:lpstr>Material limits – passive protection</vt:lpstr>
      <vt:lpstr>Materials test facility</vt:lpstr>
      <vt:lpstr>Hydrodynamic tunneling</vt:lpstr>
      <vt:lpstr>Quenches</vt:lpstr>
      <vt:lpstr>PowerPoint Presentation</vt:lpstr>
      <vt:lpstr>Instrumentation</vt:lpstr>
      <vt:lpstr>‘Cryogenic’ BLMs</vt:lpstr>
      <vt:lpstr>Beyond just protection</vt:lpstr>
      <vt:lpstr>Beam as witness</vt:lpstr>
      <vt:lpstr>PowerPoint Presentation</vt:lpstr>
      <vt:lpstr>Collimating the halo</vt:lpstr>
      <vt:lpstr>Merging instrumentation and collimation</vt:lpstr>
      <vt:lpstr>Other trends in collimation</vt:lpstr>
      <vt:lpstr>Beam halo</vt:lpstr>
      <vt:lpstr>Hollow lens</vt:lpstr>
      <vt:lpstr>PowerPoint Presentation</vt:lpstr>
      <vt:lpstr>Availability and safety</vt:lpstr>
      <vt:lpstr>Failure analysis</vt:lpstr>
      <vt:lpstr>Masking and commissioning</vt:lpstr>
      <vt:lpstr>Diagnostics – post-mortem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Jorg Wenninger</cp:lastModifiedBy>
  <cp:revision>2065</cp:revision>
  <cp:lastPrinted>2014-05-14T08:14:30Z</cp:lastPrinted>
  <dcterms:created xsi:type="dcterms:W3CDTF">1601-01-01T00:00:00Z</dcterms:created>
  <dcterms:modified xsi:type="dcterms:W3CDTF">2014-06-19T07:51:00Z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