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1" r:id="rId3"/>
    <p:sldId id="268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5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88CA2-ECB3-470F-87C5-17BA29F4D787}" type="datetimeFigureOut">
              <a:rPr lang="en-US" smtClean="0"/>
              <a:t>9/18/2008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4EF0E-01B0-41B5-9D09-4A61BA2CA1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138-FD0C-489E-9849-3FCB05569FEE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4038-52CC-4BC6-AD46-CEF262F69E5B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537-CD21-4762-A7AF-195373E4B638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35D51-0C68-4077-9551-A8F4BE3CA179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354A-F379-4462-8E42-00FC2F008C17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CB81-E2BD-4BDE-B59D-19F2BBBF7F78}" type="datetime1">
              <a:rPr lang="en-US" smtClean="0"/>
              <a:t>9/18/2008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7FAB-D82B-4F29-A4BE-48E50D9DAA2E}" type="datetime1">
              <a:rPr lang="en-US" smtClean="0"/>
              <a:t>9/18/2008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28EC-D063-4AE8-AECF-EB34E45EA2B8}" type="datetime1">
              <a:rPr lang="en-US" smtClean="0"/>
              <a:t>9/18/2008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E00F-CB4D-429A-90E4-C9F24034A0D2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D390-13AA-474A-B670-680650118BFD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D153-703B-4F16-8C91-BF2847FBDEB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Lars K.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3A92-C929-4B2A-B824-27B1AD7D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Global System Overview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pic>
        <p:nvPicPr>
          <p:cNvPr id="6" name="Picture 5" descr="lhcOrbit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914400"/>
            <a:ext cx="5562600" cy="517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04800" y="1371600"/>
            <a:ext cx="1828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BPM+FIP</a:t>
            </a:r>
          </a:p>
          <a:p>
            <a:pPr algn="ctr"/>
            <a:r>
              <a:rPr lang="en-GB" sz="1600" dirty="0" smtClean="0"/>
              <a:t>Concentrator</a:t>
            </a:r>
          </a:p>
          <a:p>
            <a:pPr algn="ctr"/>
            <a:r>
              <a:rPr lang="en-GB" sz="1600" dirty="0" smtClean="0"/>
              <a:t>“S.B.P.-ware”</a:t>
            </a:r>
            <a:endParaRPr lang="en-GB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2438400"/>
            <a:ext cx="1295400" cy="381000"/>
          </a:xfrm>
          <a:prstGeom prst="straightConnector1">
            <a:avLst/>
          </a:prstGeom>
          <a:ln w="381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33600" y="1905000"/>
            <a:ext cx="2819400" cy="685800"/>
          </a:xfrm>
          <a:prstGeom prst="straightConnector1">
            <a:avLst/>
          </a:prstGeom>
          <a:ln w="38100"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Calibration factors</a:t>
            </a:r>
            <a:br>
              <a:rPr lang="en-GB" dirty="0" smtClean="0"/>
            </a:br>
            <a:r>
              <a:rPr lang="en-GB" dirty="0" smtClean="0"/>
              <a:t>LSA Settings Viewer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pic>
        <p:nvPicPr>
          <p:cNvPr id="5122" name="Picture 2" descr="\\cern.ch\dfs\Users\l\ljensen\Desktop\lsaTrim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98" y="1371601"/>
            <a:ext cx="6942854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over one week (SX4)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990600"/>
          <a:ext cx="8839204" cy="4730138"/>
        </p:xfrm>
        <a:graphic>
          <a:graphicData uri="http://schemas.openxmlformats.org/drawingml/2006/table">
            <a:tbl>
              <a:tblPr/>
              <a:tblGrid>
                <a:gridCol w="847489"/>
                <a:gridCol w="550350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  <a:gridCol w="496091"/>
              </a:tblGrid>
              <a:tr h="138316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Calibration performed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17.09.2008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(now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active)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31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VME Slot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horCalHighHs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horCalHighLs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horCalLowHs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horCalLowLs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horCalMidHs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horCalMidLs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verCalHighHs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verCalHighLs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verCalLowHs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verCalLowLs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verCalMidHs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verCalMidLs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23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3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Difference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over 1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horCalHighHs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horCalHighLs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horCalLowHs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horCalLowLs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horCalMidHs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horCalMidLs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verCalHighHs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verCalHighLs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verCalLowHs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verCalLowLs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-6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-19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-17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-22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verCalMidHs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61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 err="1">
                          <a:solidFill>
                            <a:srgbClr val="00B050"/>
                          </a:solidFill>
                          <a:latin typeface="Calibri"/>
                        </a:rPr>
                        <a:t>verCalMidLs</a:t>
                      </a:r>
                      <a:endParaRPr lang="en-US" sz="8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-4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B05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194" marR="4194" marT="41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A8EE-3DFD-4575-906D-0D4F24EDFFEF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Work on-going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Capture mode:</a:t>
            </a:r>
          </a:p>
          <a:p>
            <a:pPr lvl="1"/>
            <a:r>
              <a:rPr lang="en-GB" dirty="0" smtClean="0"/>
              <a:t>Phasing-in (TDC) and alignment of bunches with abort-gap (Stephane expert-application)</a:t>
            </a:r>
          </a:p>
          <a:p>
            <a:pPr lvl="1"/>
            <a:r>
              <a:rPr lang="en-GB" dirty="0" smtClean="0"/>
              <a:t>Reliability of front-ends with several clients and many bunches .. </a:t>
            </a:r>
            <a:endParaRPr lang="en-GB" dirty="0" smtClean="0"/>
          </a:p>
          <a:p>
            <a:r>
              <a:rPr lang="en-GB" dirty="0" smtClean="0"/>
              <a:t>Closed-orbit:</a:t>
            </a:r>
          </a:p>
          <a:p>
            <a:pPr lvl="1"/>
            <a:r>
              <a:rPr lang="en-GB" dirty="0" smtClean="0"/>
              <a:t>When all BPMs are correctly phased-in, compare synchronous with IIR orbit (presently used).</a:t>
            </a:r>
          </a:p>
          <a:p>
            <a:r>
              <a:rPr lang="en-GB" dirty="0" smtClean="0"/>
              <a:t>Post-mortem and XPOC modes:</a:t>
            </a:r>
          </a:p>
          <a:p>
            <a:pPr lvl="1"/>
            <a:r>
              <a:rPr lang="en-GB" dirty="0" smtClean="0"/>
              <a:t>To be checked with circulating beam</a:t>
            </a:r>
          </a:p>
          <a:p>
            <a:r>
              <a:rPr lang="en-GB" dirty="0" smtClean="0"/>
              <a:t>Intensity modules:</a:t>
            </a:r>
          </a:p>
          <a:p>
            <a:pPr lvl="1"/>
            <a:r>
              <a:rPr lang="en-GB" dirty="0" smtClean="0"/>
              <a:t>Further studies to be made, question-mark conc. absolute calibration with respect to lab-results.</a:t>
            </a:r>
          </a:p>
          <a:p>
            <a:pPr lvl="1"/>
            <a:r>
              <a:rPr lang="en-GB" dirty="0" smtClean="0"/>
              <a:t>Tests with higher intensity</a:t>
            </a:r>
          </a:p>
          <a:p>
            <a:r>
              <a:rPr lang="en-GB" dirty="0" smtClean="0"/>
              <a:t>Handling of sensitivity setting (WorldFIP) for position and intensity</a:t>
            </a:r>
          </a:p>
          <a:p>
            <a:pPr lvl="1"/>
            <a:r>
              <a:rPr lang="en-GB" dirty="0" smtClean="0"/>
              <a:t>Sequencer (average intensity above ~4E10 charges)</a:t>
            </a:r>
          </a:p>
          <a:p>
            <a:pPr lvl="1"/>
            <a:r>
              <a:rPr lang="en-GB" dirty="0" smtClean="0"/>
              <a:t>Low-level software (</a:t>
            </a:r>
            <a:r>
              <a:rPr lang="en-GB" dirty="0" err="1" smtClean="0"/>
              <a:t>position+intensity</a:t>
            </a:r>
            <a:r>
              <a:rPr lang="en-GB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Lars K. Jensen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BPM FEC Overview (66 in total)</a:t>
            </a:r>
            <a:endParaRPr lang="en-GB" dirty="0"/>
          </a:p>
        </p:txBody>
      </p:sp>
      <p:pic>
        <p:nvPicPr>
          <p:cNvPr id="1027" name="Picture 3" descr="\\cern.ch\dfs\Users\l\ljensen\Desktop\bpmOver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305800" cy="5410200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7AFA-A002-4D97-A29B-C4D4F518630E}" type="datetime1">
              <a:rPr lang="en-US" smtClean="0"/>
              <a:t>9/18/2008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BPM FIP Overview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pic>
        <p:nvPicPr>
          <p:cNvPr id="6147" name="Picture 3" descr="\\cern.ch\dfs\Users\l\ljensen\Desktop\fipOverview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8033215" cy="5473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 Position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Parameters #1:</a:t>
            </a:r>
          </a:p>
          <a:p>
            <a:pPr marL="971550" lvl="1" indent="-514350">
              <a:buNone/>
            </a:pPr>
            <a:r>
              <a:rPr lang="en-US" dirty="0" smtClean="0"/>
              <a:t>BPM geometrical scale factors</a:t>
            </a:r>
          </a:p>
          <a:p>
            <a:pPr marL="1371600" lvl="2" indent="-514350"/>
            <a:r>
              <a:rPr lang="en-US" dirty="0" smtClean="0"/>
              <a:t>BPM </a:t>
            </a:r>
            <a:r>
              <a:rPr lang="en-US" dirty="0" err="1" smtClean="0"/>
              <a:t>Kf</a:t>
            </a:r>
            <a:r>
              <a:rPr lang="en-US" dirty="0" smtClean="0"/>
              <a:t> </a:t>
            </a:r>
            <a:r>
              <a:rPr lang="en-US" dirty="0" smtClean="0"/>
              <a:t>(~¼ </a:t>
            </a:r>
            <a:r>
              <a:rPr lang="en-US" dirty="0" smtClean="0"/>
              <a:t>of </a:t>
            </a:r>
            <a:r>
              <a:rPr lang="en-US" dirty="0" smtClean="0"/>
              <a:t>diameter</a:t>
            </a:r>
            <a:r>
              <a:rPr lang="en-US" dirty="0" smtClean="0"/>
              <a:t>)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X5, X3, X1 for non-linear part (only certain types)</a:t>
            </a:r>
          </a:p>
          <a:p>
            <a:pPr marL="1371600" lvl="2" indent="-514350"/>
            <a:r>
              <a:rPr lang="en-US" dirty="0" smtClean="0"/>
              <a:t>Tilts (only for BPMS so far)</a:t>
            </a:r>
          </a:p>
          <a:p>
            <a:pPr marL="1371600" lvl="2" indent="-514350"/>
            <a:r>
              <a:rPr lang="en-US" dirty="0" smtClean="0"/>
              <a:t>Offsets (only horizontal for BPMSW and </a:t>
            </a:r>
            <a:r>
              <a:rPr lang="en-US" dirty="0" smtClean="0"/>
              <a:t>BPMSE) </a:t>
            </a:r>
            <a:r>
              <a:rPr lang="en-US" dirty="0" smtClean="0"/>
              <a:t>so far but could be </a:t>
            </a:r>
            <a:r>
              <a:rPr lang="en-US" dirty="0" smtClean="0"/>
              <a:t>handled for </a:t>
            </a:r>
            <a:r>
              <a:rPr lang="en-US" dirty="0" smtClean="0"/>
              <a:t>all channels)</a:t>
            </a:r>
          </a:p>
          <a:p>
            <a:pPr marL="971550" lvl="1" indent="-51435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6F0E-E0C3-4480-8B97-CBAA2FA111A5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Lars K. Jensen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Geometrical </a:t>
            </a:r>
            <a:r>
              <a:rPr lang="en-US" dirty="0" smtClean="0"/>
              <a:t>factors (per BPM TYPE)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914400"/>
          <a:ext cx="7696200" cy="5506521"/>
        </p:xfrm>
        <a:graphic>
          <a:graphicData uri="http://schemas.openxmlformats.org/drawingml/2006/table">
            <a:tbl>
              <a:tblPr/>
              <a:tblGrid>
                <a:gridCol w="1175808"/>
                <a:gridCol w="1110192"/>
                <a:gridCol w="1905000"/>
                <a:gridCol w="1763301"/>
                <a:gridCol w="1048787"/>
                <a:gridCol w="693112"/>
              </a:tblGrid>
              <a:tr h="487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Equipment Code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latin typeface="Arial"/>
                        </a:rPr>
                        <a:t>BPM Diameter (mm)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Geometric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Linearization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Factor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X^5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Geometric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Linearization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Factor X^3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Geometric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Linearization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Factor X</a:t>
                      </a: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Scale Factor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89" marR="4689" marT="46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BPM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BPM_A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BPMR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BPMRA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BPMC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BPMCA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49.0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2.300E-05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3.700E-05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1.035E+00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12.58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BPMYA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BPMYB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BPMW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BPMWA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BPMWB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BPMWC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BPMWE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7030A0"/>
                          </a:solidFill>
                          <a:latin typeface="Arial"/>
                        </a:rPr>
                        <a:t>8.000E-06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1.022E+00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16.00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BPMS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15.25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BPMSW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61.0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15.25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BPMSX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1.014E+00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21.98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BPMSY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1.014E+00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21.98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BPMSA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1.014E+00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21.98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BPMSB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131.0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3.000E-07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9.000E-05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1.010E+00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32.75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BPMSE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131.0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3.000E-07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9.000E-05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1.010E+00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35.75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BPMD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131.0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3.000E-07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9.000E-05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1.010E+00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</a:rPr>
                        <a:t>35.75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BPMWI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2.000E-06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4.000E-04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1.006E+00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20.49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BPMWT</a:t>
                      </a:r>
                    </a:p>
                  </a:txBody>
                  <a:tcPr marL="4689" marR="4689" marT="46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80.0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2.000E-06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4.000E-04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1.006E+00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20.49</a:t>
                      </a:r>
                    </a:p>
                  </a:txBody>
                  <a:tcPr marL="4689" marR="4689" marT="46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129D-31BD-47C6-9C4C-5D257FE26DDD}" type="datetime1">
              <a:rPr lang="en-US" smtClean="0"/>
              <a:t>9/18/2008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Lars K. Jensen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05800" y="4191000"/>
            <a:ext cx="55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TILT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BPM Position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pPr marL="571500" indent="-514350">
              <a:buNone/>
            </a:pPr>
            <a:r>
              <a:rPr lang="en-US" dirty="0" smtClean="0"/>
              <a:t>Parameters #</a:t>
            </a:r>
            <a:r>
              <a:rPr lang="en-US" dirty="0" smtClean="0"/>
              <a:t>2: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Electrical on-line calibration</a:t>
            </a:r>
          </a:p>
          <a:p>
            <a:pPr marL="1371600" lvl="2" indent="-514350"/>
            <a:r>
              <a:rPr lang="en-US" dirty="0" smtClean="0"/>
              <a:t>Low (negative), </a:t>
            </a:r>
            <a:r>
              <a:rPr lang="en-US" dirty="0" smtClean="0"/>
              <a:t>Middle (centre) &amp; </a:t>
            </a:r>
            <a:r>
              <a:rPr lang="en-US" dirty="0" smtClean="0"/>
              <a:t>High (positive</a:t>
            </a:r>
            <a:r>
              <a:rPr lang="en-US" dirty="0" smtClean="0"/>
              <a:t>)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Low and high sensitivity ranges</a:t>
            </a:r>
          </a:p>
          <a:p>
            <a:pPr marL="1371600" lvl="2" indent="-514350"/>
            <a:r>
              <a:rPr lang="en-US" dirty="0" smtClean="0"/>
              <a:t>Acquired with (IIR) </a:t>
            </a:r>
            <a:r>
              <a:rPr lang="en-US" dirty="0" smtClean="0"/>
              <a:t>closed-orbit </a:t>
            </a:r>
            <a:r>
              <a:rPr lang="en-US" dirty="0" smtClean="0"/>
              <a:t>mode </a:t>
            </a:r>
            <a:r>
              <a:rPr lang="en-US" dirty="0" smtClean="0"/>
              <a:t>every second from </a:t>
            </a:r>
            <a:r>
              <a:rPr lang="en-US" dirty="0" smtClean="0"/>
              <a:t>Java expert application </a:t>
            </a:r>
            <a:r>
              <a:rPr lang="en-US" dirty="0" smtClean="0"/>
              <a:t>(next slide)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6D7A-EE40-47F6-923E-D590DA26B792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Lars K. Jensen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BPM Calibration #1</a:t>
            </a:r>
            <a:endParaRPr lang="en-GB" dirty="0"/>
          </a:p>
        </p:txBody>
      </p:sp>
      <p:pic>
        <p:nvPicPr>
          <p:cNvPr id="2050" name="Picture 2" descr="\\cern.ch\dfs\Users\l\ljensen\Desktop\bpmCalib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8505826" cy="4648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A5FA-C3E3-4474-B15E-A6E8F253C738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BPM Calibration -&gt; FE + LSA</a:t>
            </a:r>
            <a:endParaRPr lang="en-GB" dirty="0"/>
          </a:p>
        </p:txBody>
      </p:sp>
      <p:pic>
        <p:nvPicPr>
          <p:cNvPr id="3074" name="Picture 2" descr="\\cern.ch\dfs\Users\l\ljensen\Desktop\bpmCalL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466138" cy="4617893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01055-FA3D-4E06-B8E9-3F477B769821}" type="datetime1">
              <a:rPr lang="en-US" smtClean="0"/>
              <a:t>9/18/2008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Calibration factors in front-end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BBFF-3FE7-4BFC-8BD8-2019D9FE1323}" type="datetime1">
              <a:rPr lang="en-US" smtClean="0"/>
              <a:t>9/18/2008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Lars K. Jensen</a:t>
            </a:r>
            <a:endParaRPr lang="en-US"/>
          </a:p>
        </p:txBody>
      </p:sp>
      <p:pic>
        <p:nvPicPr>
          <p:cNvPr id="4099" name="Picture 3" descr="\\cern.ch\dfs\Users\l\ljensen\Desktop\pickupNa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2835370" cy="2971800"/>
          </a:xfrm>
          <a:prstGeom prst="rect">
            <a:avLst/>
          </a:prstGeom>
          <a:noFill/>
        </p:spPr>
      </p:pic>
      <p:pic>
        <p:nvPicPr>
          <p:cNvPr id="4100" name="Picture 4" descr="\\cern.ch\dfs\Users\l\ljensen\Desktop\pickupSet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600200"/>
            <a:ext cx="2819400" cy="3124200"/>
          </a:xfrm>
          <a:prstGeom prst="rect">
            <a:avLst/>
          </a:prstGeom>
          <a:noFill/>
        </p:spPr>
      </p:pic>
      <p:pic>
        <p:nvPicPr>
          <p:cNvPr id="4102" name="Picture 6" descr="\\cern.ch\dfs\Users\l\ljensen\Desktop\calSet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600200"/>
            <a:ext cx="2589212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1035</Words>
  <Application>Microsoft Office PowerPoint</Application>
  <PresentationFormat>On-screen Show (4:3)</PresentationFormat>
  <Paragraphs>637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Global System Overview</vt:lpstr>
      <vt:lpstr>BPM FEC Overview (66 in total)</vt:lpstr>
      <vt:lpstr>BPM FIP Overview</vt:lpstr>
      <vt:lpstr>BPM Position Calibration</vt:lpstr>
      <vt:lpstr>Geometrical factors (per BPM TYPE)</vt:lpstr>
      <vt:lpstr>BPM Position Calibration</vt:lpstr>
      <vt:lpstr>BPM Calibration #1</vt:lpstr>
      <vt:lpstr>BPM Calibration -&gt; FE + LSA</vt:lpstr>
      <vt:lpstr>Calibration factors in front-end</vt:lpstr>
      <vt:lpstr>Calibration factors LSA Settings Viewer</vt:lpstr>
      <vt:lpstr>Changes over one week (SX4)</vt:lpstr>
      <vt:lpstr>Work on-going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 Position Calibration</dc:title>
  <dc:creator>NICE</dc:creator>
  <cp:lastModifiedBy>ljensen</cp:lastModifiedBy>
  <cp:revision>20</cp:revision>
  <dcterms:created xsi:type="dcterms:W3CDTF">2008-09-17T15:27:30Z</dcterms:created>
  <dcterms:modified xsi:type="dcterms:W3CDTF">2008-09-18T08:51:16Z</dcterms:modified>
</cp:coreProperties>
</file>