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</p:sldMasterIdLst>
  <p:notesMasterIdLst>
    <p:notesMasterId r:id="rId28"/>
  </p:notesMasterIdLst>
  <p:handoutMasterIdLst>
    <p:handoutMasterId r:id="rId29"/>
  </p:handoutMasterIdLst>
  <p:sldIdLst>
    <p:sldId id="421" r:id="rId2"/>
    <p:sldId id="847" r:id="rId3"/>
    <p:sldId id="946" r:id="rId4"/>
    <p:sldId id="947" r:id="rId5"/>
    <p:sldId id="950" r:id="rId6"/>
    <p:sldId id="948" r:id="rId7"/>
    <p:sldId id="942" r:id="rId8"/>
    <p:sldId id="949" r:id="rId9"/>
    <p:sldId id="988" r:id="rId10"/>
    <p:sldId id="951" r:id="rId11"/>
    <p:sldId id="981" r:id="rId12"/>
    <p:sldId id="982" r:id="rId13"/>
    <p:sldId id="985" r:id="rId14"/>
    <p:sldId id="983" r:id="rId15"/>
    <p:sldId id="986" r:id="rId16"/>
    <p:sldId id="953" r:id="rId17"/>
    <p:sldId id="954" r:id="rId18"/>
    <p:sldId id="964" r:id="rId19"/>
    <p:sldId id="969" r:id="rId20"/>
    <p:sldId id="970" r:id="rId21"/>
    <p:sldId id="971" r:id="rId22"/>
    <p:sldId id="978" r:id="rId23"/>
    <p:sldId id="973" r:id="rId24"/>
    <p:sldId id="976" r:id="rId25"/>
    <p:sldId id="987" r:id="rId26"/>
    <p:sldId id="963" r:id="rId27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008E40"/>
    <a:srgbClr val="FFFF99"/>
    <a:srgbClr val="D60093"/>
    <a:srgbClr val="CCFFCC"/>
    <a:srgbClr val="FFCCCC"/>
    <a:srgbClr val="FFCC99"/>
    <a:srgbClr val="00CC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194" autoAdjust="0"/>
  </p:normalViewPr>
  <p:slideViewPr>
    <p:cSldViewPr>
      <p:cViewPr varScale="1">
        <p:scale>
          <a:sx n="88" d="100"/>
          <a:sy n="88" d="100"/>
        </p:scale>
        <p:origin x="708" y="84"/>
      </p:cViewPr>
      <p:guideLst>
        <p:guide orient="horz" pos="18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237" y="-96"/>
      </p:cViewPr>
      <p:guideLst>
        <p:guide orient="horz" pos="3127"/>
        <p:guide pos="2141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r">
              <a:defRPr sz="1200"/>
            </a:lvl1pPr>
          </a:lstStyle>
          <a:p>
            <a:pPr>
              <a:defRPr/>
            </a:pPr>
            <a:fld id="{ABECBBEE-CC39-4EB5-A334-46298068CD79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r">
              <a:defRPr sz="1200"/>
            </a:lvl1pPr>
          </a:lstStyle>
          <a:p>
            <a:pPr>
              <a:defRPr/>
            </a:pPr>
            <a:fld id="{F3C50950-8DCE-4BA3-8E21-65C741DFA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55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2" tIns="46136" rIns="92272" bIns="4613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4494633-67A9-4E43-ACD1-7A0FAA47A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01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D86675-37C9-44EC-93F7-B2D4FA765693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316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4EDE4B-EFBB-456D-AE77-FCD3E25C6516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694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4EDE4B-EFBB-456D-AE77-FCD3E25C6516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176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4EDE4B-EFBB-456D-AE77-FCD3E25C6516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375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17.05.2016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LHC Beam Energy / Top WS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05586-E4B0-4B6F-B4B6-5D7B6C5E91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17.05.2016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LHC Beam Energy / Top WS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FAF25-BF74-4972-B942-BFED45AA9C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17.05.2016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LHC Beam Energy / Top WS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CDAFE-FB4B-4D61-9057-6D8FF3E9CC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17.05.2016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LHC Beam Energy / Top WS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37E95-4F2D-4A84-B9A4-10565D1B41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153400" cy="715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17.05.2016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LHC Beam Energy / Top WS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AD134-3581-4776-8AD8-FDC3823BF4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pmlogo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31188" y="0"/>
            <a:ext cx="912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lhclogo.prev.eps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6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7159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17.05.2016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LHC Beam Energy / Top WS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242F16B-63E4-4D15-90A6-73E0C1B4E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1"/>
            <a:ext cx="2133600" cy="26064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</a:lstStyle>
          <a:p>
            <a:fld id="{80312B61-8FBB-43B8-A6DD-B3B75C3780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496" y="6505599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Constantia" pitchFamily="18" charset="0"/>
              </a:rPr>
              <a:t>H. Damerau, A. Findlay,</a:t>
            </a:r>
            <a:r>
              <a:rPr lang="en-US" sz="1400" baseline="0" dirty="0" smtClean="0">
                <a:latin typeface="Constantia" pitchFamily="18" charset="0"/>
              </a:rPr>
              <a:t> S. Hancock, </a:t>
            </a:r>
            <a:r>
              <a:rPr lang="en-US" sz="1400" dirty="0" smtClean="0">
                <a:latin typeface="Constantia" pitchFamily="18" charset="0"/>
              </a:rPr>
              <a:t>CMAC 16/08/2012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03200" y="1255059"/>
            <a:ext cx="8763034" cy="47456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0" name="Picture 9" descr="logo-presentation-small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738" y="6167827"/>
            <a:ext cx="539496" cy="533400"/>
          </a:xfrm>
          <a:prstGeom prst="rect">
            <a:avLst/>
          </a:prstGeom>
        </p:spPr>
      </p:pic>
      <p:pic>
        <p:nvPicPr>
          <p:cNvPr id="11" name="Picture 10" descr="liu_ppt-03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67" y="274638"/>
            <a:ext cx="552909" cy="66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032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1"/>
            <a:ext cx="2133600" cy="26064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</a:lstStyle>
          <a:p>
            <a:fld id="{80312B61-8FBB-43B8-A6DD-B3B75C3780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496" y="6505599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Constantia" pitchFamily="18" charset="0"/>
              </a:rPr>
              <a:t>H. Damerau, A. Findlay,</a:t>
            </a:r>
            <a:r>
              <a:rPr lang="en-US" sz="1400" baseline="0" dirty="0" smtClean="0">
                <a:latin typeface="Constantia" pitchFamily="18" charset="0"/>
              </a:rPr>
              <a:t> S. Hancock, </a:t>
            </a:r>
            <a:r>
              <a:rPr lang="en-US" sz="1400" dirty="0" smtClean="0">
                <a:latin typeface="Constantia" pitchFamily="18" charset="0"/>
              </a:rPr>
              <a:t>CMAC 16/08/2012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03200" y="1255059"/>
            <a:ext cx="8763034" cy="47456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0" name="Picture 9" descr="logo-presentation-small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738" y="6167827"/>
            <a:ext cx="539496" cy="533400"/>
          </a:xfrm>
          <a:prstGeom prst="rect">
            <a:avLst/>
          </a:prstGeom>
        </p:spPr>
      </p:pic>
      <p:pic>
        <p:nvPicPr>
          <p:cNvPr id="11" name="Picture 10" descr="liu_ppt-03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67" y="274638"/>
            <a:ext cx="552909" cy="66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65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877824"/>
            <a:ext cx="9144000" cy="14826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4" name="Title 13"/>
          <p:cNvSpPr>
            <a:spLocks noGrp="1"/>
          </p:cNvSpPr>
          <p:nvPr>
            <p:ph type="title" hasCustomPrompt="1"/>
          </p:nvPr>
        </p:nvSpPr>
        <p:spPr>
          <a:xfrm>
            <a:off x="1010093" y="93476"/>
            <a:ext cx="7123814" cy="68048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bg1"/>
              </a:gs>
              <a:gs pos="72000">
                <a:schemeClr val="bg1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/>
          <a:lstStyle>
            <a:lvl1pPr>
              <a:defRPr sz="3200" b="1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7160" y="1051560"/>
            <a:ext cx="8869680" cy="5212080"/>
          </a:xfrm>
          <a:prstGeom prst="rect">
            <a:avLst/>
          </a:prstGeom>
        </p:spPr>
        <p:txBody>
          <a:bodyPr/>
          <a:lstStyle>
            <a:lvl1pPr>
              <a:tabLst>
                <a:tab pos="693738" algn="l"/>
              </a:tabLst>
              <a:defRPr sz="2800"/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412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1"/>
            <a:ext cx="2133600" cy="26064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</a:lstStyle>
          <a:p>
            <a:fld id="{80312B61-8FBB-43B8-A6DD-B3B75C3780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496" y="6505599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Constantia" pitchFamily="18" charset="0"/>
              </a:rPr>
              <a:t>H. Damerau, A. Findlay,</a:t>
            </a:r>
            <a:r>
              <a:rPr lang="en-US" sz="1400" baseline="0" dirty="0" smtClean="0">
                <a:latin typeface="Constantia" pitchFamily="18" charset="0"/>
              </a:rPr>
              <a:t> S. Hancock, </a:t>
            </a:r>
            <a:r>
              <a:rPr lang="en-US" sz="1400" dirty="0" smtClean="0">
                <a:latin typeface="Constantia" pitchFamily="18" charset="0"/>
              </a:rPr>
              <a:t>CMAC 16/08/2012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03200" y="1255059"/>
            <a:ext cx="8763034" cy="47456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0" name="Picture 9" descr="logo-presentation-small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738" y="6167827"/>
            <a:ext cx="539496" cy="533400"/>
          </a:xfrm>
          <a:prstGeom prst="rect">
            <a:avLst/>
          </a:prstGeom>
        </p:spPr>
      </p:pic>
      <p:pic>
        <p:nvPicPr>
          <p:cNvPr id="11" name="Picture 10" descr="liu_ppt-03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67" y="274638"/>
            <a:ext cx="552909" cy="66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863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17.05.2016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LHC Beam Energy / Top WS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BCA23-32AC-4B7C-8AE3-3A46E140FA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17.05.2016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LHC Beam Energy / Top WS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94539-D6C4-43A4-B860-F1DFC8E4D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17.05.2016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LHC Beam Energy / Top WS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DC79-7F61-41FF-9316-39EF221566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17.05.2016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LHC Beam Energy / Top WS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54AE3-93E8-4287-A05B-4B0FBAEEFE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6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pPr eaLnBrk="1" hangingPunct="1">
              <a:defRPr/>
            </a:pPr>
            <a:endParaRPr lang="en-US" sz="24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" name="Picture 8" descr="lhclogo.prev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7" descr="Logo CERN width=144,      height=14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0"/>
            <a:ext cx="7429500" cy="8001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 rot="16200000">
            <a:off x="-552450" y="5962650"/>
            <a:ext cx="1447800" cy="342900"/>
          </a:xfrm>
        </p:spPr>
        <p:txBody>
          <a:bodyPr/>
          <a:lstStyle>
            <a:lvl1pPr>
              <a:defRPr sz="1200" b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17.05.2016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 rot="16200000">
            <a:off x="-2133600" y="2933700"/>
            <a:ext cx="4610100" cy="342900"/>
          </a:xfrm>
        </p:spPr>
        <p:txBody>
          <a:bodyPr/>
          <a:lstStyle>
            <a:lvl1pPr>
              <a:defRPr sz="1200" b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LHC Beam Energy / Top WS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4E98C2-E612-405D-9D9D-D2D7EB854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17.05.2016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LHC Beam Energy / Top WS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10275-3A49-46CA-A6EE-68DB2BA804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17.05.2016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LHC Beam Energy / Top WS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EA62-16F5-4832-A462-CC341ED0F6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17.05.2016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LHC Beam Energy / Top WS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C1E19-85E8-4E0E-9136-72C62C7695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534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 rot="16200000">
            <a:off x="-495300" y="5905500"/>
            <a:ext cx="1447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17.05.2016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rot="16200000">
            <a:off x="-1981200" y="2971800"/>
            <a:ext cx="44196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LHC Beam Energy / Top WS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6700" y="6400800"/>
            <a:ext cx="914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93C8C17-11B6-4841-AA6C-480BD23B03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82" r:id="rId1"/>
    <p:sldLayoutId id="2147486883" r:id="rId2"/>
    <p:sldLayoutId id="2147486884" r:id="rId3"/>
    <p:sldLayoutId id="2147486885" r:id="rId4"/>
    <p:sldLayoutId id="2147486886" r:id="rId5"/>
    <p:sldLayoutId id="2147486894" r:id="rId6"/>
    <p:sldLayoutId id="2147486887" r:id="rId7"/>
    <p:sldLayoutId id="2147486888" r:id="rId8"/>
    <p:sldLayoutId id="2147486889" r:id="rId9"/>
    <p:sldLayoutId id="2147486890" r:id="rId10"/>
    <p:sldLayoutId id="2147486891" r:id="rId11"/>
    <p:sldLayoutId id="2147486892" r:id="rId12"/>
    <p:sldLayoutId id="2147486893" r:id="rId13"/>
    <p:sldLayoutId id="2147486895" r:id="rId14"/>
    <p:sldLayoutId id="2147486896" r:id="rId15"/>
    <p:sldLayoutId id="2147486897" r:id="rId16"/>
    <p:sldLayoutId id="2147486898" r:id="rId17"/>
    <p:sldLayoutId id="2147486899" r:id="rId18"/>
    <p:sldLayoutId id="2147486900" r:id="rId19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q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5434" y="-23777"/>
            <a:ext cx="10522970" cy="6922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1DFE27-3BCC-4ED7-B16C-6F287D088AE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85120" y="241300"/>
            <a:ext cx="7872382" cy="9985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rgbClr val="FFFF00"/>
                </a:solidFill>
                <a:latin typeface="+mj-lt"/>
              </a:rPr>
              <a:t>LHC </a:t>
            </a:r>
            <a:r>
              <a:rPr lang="en-US" sz="4000" b="1" dirty="0" smtClean="0">
                <a:solidFill>
                  <a:srgbClr val="FFFF00"/>
                </a:solidFill>
                <a:latin typeface="+mj-lt"/>
              </a:rPr>
              <a:t>Beam Energy</a:t>
            </a:r>
            <a:endParaRPr lang="en-US" sz="4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6113" y="4235505"/>
            <a:ext cx="3418747" cy="19968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600"/>
              </a:spcBef>
              <a:defRPr/>
            </a:pPr>
            <a:r>
              <a:rPr lang="en-US" sz="2400" i="1" kern="0" dirty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J. </a:t>
            </a:r>
            <a:r>
              <a:rPr lang="en-US" sz="2400" i="1" kern="0" dirty="0" err="1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Wenninger</a:t>
            </a:r>
            <a:r>
              <a:rPr lang="en-US" sz="2400" i="1" kern="0" dirty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2400" i="1" kern="0" dirty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CERN 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2400" i="1" kern="0" dirty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Beams Department 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2400" i="1" kern="0" dirty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Operation group / LHC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08768" y="5934045"/>
            <a:ext cx="3704860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GB" sz="2000" kern="0" dirty="0" smtClean="0">
                <a:solidFill>
                  <a:schemeClr val="bg1"/>
                </a:solidFill>
                <a:latin typeface="+mn-lt"/>
              </a:rPr>
              <a:t>Acknowledgments: E. </a:t>
            </a:r>
            <a:r>
              <a:rPr lang="en-GB" sz="2000" kern="0" dirty="0" err="1" smtClean="0">
                <a:solidFill>
                  <a:schemeClr val="bg1"/>
                </a:solidFill>
                <a:latin typeface="+mn-lt"/>
              </a:rPr>
              <a:t>Todesco</a:t>
            </a:r>
            <a:endParaRPr lang="en-GB" sz="2000" kern="0" dirty="0" smtClean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17.05.2016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LHC Beam Energy / Top WS</a:t>
            </a:r>
            <a:endParaRPr lang="en-US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79BE2F-DB50-40EC-BFFE-E0B3089C6DE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885120" y="1470345"/>
            <a:ext cx="7581900" cy="169277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1800"/>
              </a:spcBef>
              <a:defRPr/>
            </a:pPr>
            <a:r>
              <a:rPr lang="en-US" sz="2800" dirty="0" smtClean="0">
                <a:solidFill>
                  <a:srgbClr val="0000FF">
                    <a:alpha val="47000"/>
                  </a:srgbClr>
                </a:solidFill>
                <a:latin typeface="+mn-lt"/>
              </a:rPr>
              <a:t>Beam energy</a:t>
            </a:r>
            <a:endParaRPr lang="en-US" sz="2800" dirty="0">
              <a:solidFill>
                <a:srgbClr val="0000FF">
                  <a:alpha val="47000"/>
                </a:srgbClr>
              </a:solidFill>
              <a:latin typeface="+mn-lt"/>
            </a:endParaRPr>
          </a:p>
          <a:p>
            <a:pPr>
              <a:spcBef>
                <a:spcPts val="1200"/>
              </a:spcBef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+mn-lt"/>
              </a:rPr>
              <a:t>Magnetic model and field calibration</a:t>
            </a:r>
          </a:p>
          <a:p>
            <a:pPr>
              <a:spcBef>
                <a:spcPts val="1200"/>
              </a:spcBef>
              <a:defRPr/>
            </a:pPr>
            <a:r>
              <a:rPr lang="en-US" sz="2800" dirty="0" smtClean="0">
                <a:solidFill>
                  <a:srgbClr val="0000FF">
                    <a:alpha val="55000"/>
                  </a:srgbClr>
                </a:solidFill>
                <a:latin typeface="+mn-lt"/>
              </a:rPr>
              <a:t>Beam energy measurements at LHC</a:t>
            </a:r>
          </a:p>
        </p:txBody>
      </p:sp>
    </p:spTree>
    <p:extLst>
      <p:ext uri="{BB962C8B-B14F-4D97-AF65-F5344CB8AC3E}">
        <p14:creationId xmlns:p14="http://schemas.microsoft.com/office/powerpoint/2010/main" val="718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Magnetic model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17.05.2016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LHC Beam Energy / Top 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2900" y="1009485"/>
            <a:ext cx="8138200" cy="437247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27013" indent="-227013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</a:pPr>
            <a:r>
              <a:rPr lang="en-GB" kern="0" dirty="0" smtClean="0">
                <a:latin typeface="+mn-lt"/>
              </a:rPr>
              <a:t>The energy information on LHC page1, which coincides (rather well) with </a:t>
            </a:r>
            <a:r>
              <a:rPr lang="en-GB" kern="0" dirty="0" smtClean="0">
                <a:latin typeface="+mn-lt"/>
              </a:rPr>
              <a:t>the energy that is set in the LHC magnets by the control system, </a:t>
            </a:r>
            <a:r>
              <a:rPr lang="en-GB" kern="0" dirty="0" smtClean="0">
                <a:latin typeface="+mn-lt"/>
              </a:rPr>
              <a:t>is obtained from the magnetic model of the LHC dipoles.</a:t>
            </a:r>
          </a:p>
          <a:p>
            <a:pPr marL="227013" indent="-227013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</a:pPr>
            <a:endParaRPr lang="en-GB" kern="0" dirty="0" smtClean="0">
              <a:latin typeface="+mn-lt"/>
            </a:endParaRPr>
          </a:p>
          <a:p>
            <a:pPr marL="227013" indent="-227013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</a:pPr>
            <a:endParaRPr lang="en-GB" kern="0" dirty="0" smtClean="0">
              <a:latin typeface="+mn-lt"/>
            </a:endParaRPr>
          </a:p>
          <a:p>
            <a:pPr marL="227013" indent="-227013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</a:pPr>
            <a:endParaRPr lang="en-GB" kern="0" dirty="0" smtClean="0">
              <a:latin typeface="+mn-lt"/>
            </a:endParaRPr>
          </a:p>
          <a:p>
            <a:pPr marL="227013" indent="-227013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</a:pPr>
            <a:r>
              <a:rPr lang="en-GB" kern="0" dirty="0" smtClean="0">
                <a:latin typeface="+mn-lt"/>
              </a:rPr>
              <a:t>The </a:t>
            </a:r>
            <a:r>
              <a:rPr lang="en-GB" b="1" kern="0" dirty="0" smtClean="0">
                <a:solidFill>
                  <a:srgbClr val="0000FF"/>
                </a:solidFill>
                <a:latin typeface="+mn-lt"/>
              </a:rPr>
              <a:t>transfer function </a:t>
            </a:r>
            <a:r>
              <a:rPr lang="en-GB" kern="0" dirty="0" smtClean="0">
                <a:latin typeface="+mn-lt"/>
              </a:rPr>
              <a:t>(TF, or calibration curve) between </a:t>
            </a:r>
            <a:r>
              <a:rPr lang="en-GB" i="1" kern="0" dirty="0" smtClean="0">
                <a:latin typeface="+mn-lt"/>
              </a:rPr>
              <a:t>PC currents</a:t>
            </a:r>
            <a:r>
              <a:rPr lang="en-GB" kern="0" dirty="0" smtClean="0">
                <a:latin typeface="+mn-lt"/>
              </a:rPr>
              <a:t> (at LHC </a:t>
            </a:r>
            <a:r>
              <a:rPr lang="en-GB" b="1" kern="0" dirty="0" smtClean="0">
                <a:latin typeface="+mn-lt"/>
              </a:rPr>
              <a:t>8 independent PCs</a:t>
            </a:r>
            <a:r>
              <a:rPr lang="en-GB" kern="0" dirty="0" smtClean="0">
                <a:latin typeface="+mn-lt"/>
              </a:rPr>
              <a:t>) and </a:t>
            </a:r>
            <a:r>
              <a:rPr lang="en-GB" i="1" kern="0" dirty="0" smtClean="0">
                <a:latin typeface="+mn-lt"/>
              </a:rPr>
              <a:t>magnetic field</a:t>
            </a:r>
            <a:r>
              <a:rPr lang="en-GB" kern="0" dirty="0" smtClean="0">
                <a:latin typeface="+mn-lt"/>
              </a:rPr>
              <a:t> was established during the magnet testing at SM18 and in the firms.</a:t>
            </a:r>
          </a:p>
          <a:p>
            <a:pPr marL="227013" indent="-227013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</a:pPr>
            <a:r>
              <a:rPr lang="en-GB" kern="0" dirty="0" smtClean="0">
                <a:latin typeface="+mn-lt"/>
              </a:rPr>
              <a:t>The TF is established from:</a:t>
            </a:r>
          </a:p>
          <a:p>
            <a:pPr marL="742950" lvl="1" indent="-285750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GB" sz="1600" i="1" kern="0" dirty="0" smtClean="0">
                <a:solidFill>
                  <a:srgbClr val="0000FF"/>
                </a:solidFill>
                <a:latin typeface="+mn-lt"/>
              </a:rPr>
              <a:t>Around 240 dipoles that were measured at </a:t>
            </a:r>
            <a:r>
              <a:rPr lang="en-GB" sz="1600" i="1" u="sng" kern="0" dirty="0" smtClean="0">
                <a:solidFill>
                  <a:srgbClr val="0000FF"/>
                </a:solidFill>
                <a:latin typeface="+mn-lt"/>
              </a:rPr>
              <a:t>1.9 K</a:t>
            </a:r>
            <a:r>
              <a:rPr lang="en-GB" sz="1600" i="1" kern="0" dirty="0" smtClean="0">
                <a:solidFill>
                  <a:srgbClr val="0000FF"/>
                </a:solidFill>
                <a:latin typeface="+mn-lt"/>
              </a:rPr>
              <a:t> across the entire field &amp; current range (</a:t>
            </a:r>
            <a:r>
              <a:rPr lang="en-GB" sz="1600" b="1" i="1" kern="0" dirty="0" smtClean="0">
                <a:solidFill>
                  <a:srgbClr val="0000FF"/>
                </a:solidFill>
                <a:latin typeface="+mn-lt"/>
              </a:rPr>
              <a:t>few 100 A to 12’000 A</a:t>
            </a:r>
            <a:r>
              <a:rPr lang="en-GB" sz="1600" i="1" kern="0" dirty="0" smtClean="0">
                <a:solidFill>
                  <a:srgbClr val="0000FF"/>
                </a:solidFill>
                <a:latin typeface="+mn-lt"/>
              </a:rPr>
              <a:t>),</a:t>
            </a:r>
          </a:p>
          <a:p>
            <a:pPr marL="742950" lvl="1" indent="-285750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GB" sz="1600" i="1" kern="0" dirty="0" smtClean="0">
                <a:solidFill>
                  <a:srgbClr val="0000FF"/>
                </a:solidFill>
                <a:latin typeface="+mn-lt"/>
              </a:rPr>
              <a:t>All </a:t>
            </a:r>
            <a:r>
              <a:rPr lang="en-GB" sz="1600" i="1" kern="0" dirty="0" smtClean="0">
                <a:solidFill>
                  <a:srgbClr val="0000FF"/>
                </a:solidFill>
                <a:latin typeface="+mn-lt"/>
              </a:rPr>
              <a:t>1232 dipoles </a:t>
            </a:r>
            <a:r>
              <a:rPr lang="en-GB" sz="1600" i="1" kern="0" dirty="0" smtClean="0">
                <a:solidFill>
                  <a:srgbClr val="0000FF"/>
                </a:solidFill>
                <a:latin typeface="+mn-lt"/>
              </a:rPr>
              <a:t>measured at </a:t>
            </a:r>
            <a:r>
              <a:rPr lang="en-GB" sz="1600" i="1" u="sng" kern="0" dirty="0" smtClean="0">
                <a:solidFill>
                  <a:srgbClr val="FF0000"/>
                </a:solidFill>
                <a:latin typeface="+mn-lt"/>
              </a:rPr>
              <a:t>room temperature</a:t>
            </a:r>
            <a:r>
              <a:rPr lang="en-GB" sz="1600" i="1" kern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1600" i="1" kern="0" dirty="0" smtClean="0">
                <a:solidFill>
                  <a:srgbClr val="0000FF"/>
                </a:solidFill>
                <a:latin typeface="+mn-lt"/>
              </a:rPr>
              <a:t>at a current of </a:t>
            </a:r>
            <a:r>
              <a:rPr lang="en-GB" sz="1600" b="1" i="1" kern="0" dirty="0" smtClean="0">
                <a:solidFill>
                  <a:srgbClr val="0000FF"/>
                </a:solidFill>
                <a:latin typeface="+mn-lt"/>
              </a:rPr>
              <a:t>8.5 </a:t>
            </a:r>
            <a:r>
              <a:rPr lang="en-GB" sz="1600" i="1" kern="0" dirty="0" smtClean="0">
                <a:solidFill>
                  <a:srgbClr val="0000FF"/>
                </a:solidFill>
                <a:latin typeface="+mn-lt"/>
              </a:rPr>
              <a:t>and/or </a:t>
            </a:r>
            <a:r>
              <a:rPr lang="en-GB" sz="1600" b="1" i="1" kern="0" dirty="0" smtClean="0">
                <a:solidFill>
                  <a:srgbClr val="0000FF"/>
                </a:solidFill>
                <a:latin typeface="+mn-lt"/>
              </a:rPr>
              <a:t>10 A</a:t>
            </a:r>
            <a:r>
              <a:rPr lang="en-GB" kern="0" dirty="0" smtClean="0">
                <a:latin typeface="+mn-lt"/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445" y="1999678"/>
            <a:ext cx="5200650" cy="323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2863" y="2471315"/>
            <a:ext cx="53721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94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Magnetic </a:t>
            </a:r>
            <a:r>
              <a:rPr lang="en-GB" dirty="0" smtClean="0"/>
              <a:t>model – cold-warm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17.05.2016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LHC Beam Energy / Top WS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7227" y="858861"/>
            <a:ext cx="8095245" cy="24150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27013" indent="-227013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</a:pPr>
            <a:r>
              <a:rPr lang="en-GB" kern="0" dirty="0" smtClean="0">
                <a:latin typeface="+mn-lt"/>
              </a:rPr>
              <a:t>The TF is build using data from the 1.9 K data </a:t>
            </a:r>
            <a:r>
              <a:rPr lang="en-GB" kern="0" dirty="0" smtClean="0">
                <a:latin typeface="+mn-lt"/>
              </a:rPr>
              <a:t>to define the full shape along the cycle. This includes </a:t>
            </a:r>
            <a:r>
              <a:rPr lang="en-GB" kern="0" dirty="0" smtClean="0">
                <a:latin typeface="+mn-lt"/>
              </a:rPr>
              <a:t>the geometric TF </a:t>
            </a:r>
            <a:r>
              <a:rPr lang="en-GB" kern="0" dirty="0" smtClean="0">
                <a:latin typeface="+mn-lt"/>
              </a:rPr>
              <a:t>(~ what </a:t>
            </a:r>
            <a:r>
              <a:rPr lang="en-GB" kern="0" dirty="0" smtClean="0">
                <a:latin typeface="+mn-lt"/>
              </a:rPr>
              <a:t>you expected from an ideal magnet) and various ‘error’ components like saturation of the iron, magnetisation of the cable etc.</a:t>
            </a:r>
          </a:p>
          <a:p>
            <a:pPr marL="227013" indent="-227013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</a:pPr>
            <a:r>
              <a:rPr lang="en-GB" kern="0" dirty="0" smtClean="0">
                <a:latin typeface="+mn-lt"/>
              </a:rPr>
              <a:t>The geometric component is based on the 1.9K measurements for the magnets measured in SM18 . For the other magnets it is based on the RT </a:t>
            </a:r>
            <a:r>
              <a:rPr lang="en-GB" kern="0" dirty="0" smtClean="0">
                <a:latin typeface="+mn-lt"/>
              </a:rPr>
              <a:t>measurement </a:t>
            </a:r>
            <a:r>
              <a:rPr lang="en-GB" kern="0" dirty="0" smtClean="0">
                <a:latin typeface="+mn-lt"/>
              </a:rPr>
              <a:t>corrected for the warm-cold correlation of the magnets measured at 1.9K – in the form of an </a:t>
            </a:r>
            <a:r>
              <a:rPr lang="en-GB" u="sng" kern="0" dirty="0" smtClean="0">
                <a:latin typeface="+mn-lt"/>
              </a:rPr>
              <a:t>offset of 8x10</a:t>
            </a:r>
            <a:r>
              <a:rPr lang="en-GB" u="sng" kern="0" baseline="30000" dirty="0" smtClean="0">
                <a:latin typeface="+mn-lt"/>
              </a:rPr>
              <a:t>-6</a:t>
            </a:r>
            <a:r>
              <a:rPr lang="en-GB" u="sng" kern="0" dirty="0" smtClean="0">
                <a:latin typeface="+mn-lt"/>
              </a:rPr>
              <a:t> Tm/A</a:t>
            </a:r>
            <a:r>
              <a:rPr lang="en-GB" kern="0" dirty="0" smtClean="0">
                <a:latin typeface="+mn-lt"/>
              </a:rPr>
              <a:t>.</a:t>
            </a:r>
          </a:p>
        </p:txBody>
      </p:sp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9239" y="3683914"/>
            <a:ext cx="3910260" cy="26889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8" name="TextBox 7"/>
          <p:cNvSpPr txBox="1"/>
          <p:nvPr/>
        </p:nvSpPr>
        <p:spPr>
          <a:xfrm>
            <a:off x="434091" y="4264804"/>
            <a:ext cx="4353957" cy="75302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GB" kern="0" dirty="0">
                <a:latin typeface="+mn-lt"/>
              </a:rPr>
              <a:t>&lt;</a:t>
            </a:r>
            <a:r>
              <a:rPr lang="en-GB" kern="0" dirty="0" smtClean="0">
                <a:latin typeface="+mn-lt"/>
              </a:rPr>
              <a:t>geometric TF&gt; (1.9K) </a:t>
            </a:r>
            <a:r>
              <a:rPr lang="en-GB" kern="0" dirty="0" smtClean="0">
                <a:latin typeface="+mn-lt"/>
              </a:rPr>
              <a:t>= 0.010117 Tm/A</a:t>
            </a:r>
          </a:p>
          <a:p>
            <a:pPr algn="ctr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GB" kern="0" dirty="0" smtClean="0">
                <a:latin typeface="+mn-lt"/>
              </a:rPr>
              <a:t>Magnet-2-magnet spread ~0.06%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81236" y="3366908"/>
            <a:ext cx="2839239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GB" i="1" kern="0" dirty="0" smtClean="0">
                <a:solidFill>
                  <a:srgbClr val="0000FF"/>
                </a:solidFill>
                <a:latin typeface="+mn-lt"/>
              </a:rPr>
              <a:t>Correlation 1.9K – room T</a:t>
            </a:r>
          </a:p>
        </p:txBody>
      </p:sp>
    </p:spTree>
    <p:extLst>
      <p:ext uri="{BB962C8B-B14F-4D97-AF65-F5344CB8AC3E}">
        <p14:creationId xmlns:p14="http://schemas.microsoft.com/office/powerpoint/2010/main" val="346401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Dipole transfer function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17.05.2016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LHC Beam Energy / Top 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612" y="863434"/>
            <a:ext cx="4464573" cy="278727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8" name="TextBox 7"/>
          <p:cNvSpPr txBox="1"/>
          <p:nvPr/>
        </p:nvSpPr>
        <p:spPr>
          <a:xfrm>
            <a:off x="693095" y="1093489"/>
            <a:ext cx="3311039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GB" kern="0" dirty="0" smtClean="0">
                <a:latin typeface="+mn-lt"/>
              </a:rPr>
              <a:t>The energy versus current TF (</a:t>
            </a:r>
            <a:r>
              <a:rPr lang="en-GB" kern="0" dirty="0" smtClean="0">
                <a:latin typeface="+mn-lt"/>
              </a:rPr>
              <a:t>2016 </a:t>
            </a:r>
            <a:r>
              <a:rPr lang="en-GB" kern="0" dirty="0" smtClean="0">
                <a:latin typeface="+mn-lt"/>
              </a:rPr>
              <a:t>ramp settings) for one of the 8 sectors (extracted from the LHC controls DB).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4690" y="3787538"/>
            <a:ext cx="3514513" cy="179331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GB" kern="0" dirty="0" smtClean="0">
                <a:latin typeface="+mn-lt"/>
              </a:rPr>
              <a:t>Deviation from the straight line (slope at 5 kA) of the TF. </a:t>
            </a:r>
            <a:r>
              <a:rPr lang="en-GB" kern="0" dirty="0">
                <a:latin typeface="+mn-lt"/>
              </a:rPr>
              <a:t>T</a:t>
            </a:r>
            <a:r>
              <a:rPr lang="en-GB" kern="0" dirty="0" smtClean="0">
                <a:latin typeface="+mn-lt"/>
              </a:rPr>
              <a:t>he </a:t>
            </a:r>
            <a:r>
              <a:rPr lang="en-GB" kern="0" dirty="0" smtClean="0">
                <a:latin typeface="+mn-lt"/>
              </a:rPr>
              <a:t>saturation at high current is </a:t>
            </a:r>
            <a:r>
              <a:rPr lang="en-GB" kern="0" dirty="0" smtClean="0">
                <a:latin typeface="+mn-lt"/>
              </a:rPr>
              <a:t>significant </a:t>
            </a:r>
            <a:r>
              <a:rPr lang="en-GB" kern="0" dirty="0" smtClean="0">
                <a:latin typeface="+mn-lt"/>
              </a:rPr>
              <a:t>for energy calibration.</a:t>
            </a:r>
          </a:p>
          <a:p>
            <a:pPr marL="265113" lvl="1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GB" sz="1600" i="1" kern="0" dirty="0" smtClean="0">
                <a:solidFill>
                  <a:srgbClr val="0000FF"/>
                </a:solidFill>
                <a:latin typeface="+mn-lt"/>
              </a:rPr>
              <a:t>At 6.5 </a:t>
            </a:r>
            <a:r>
              <a:rPr lang="en-GB" sz="1600" i="1" kern="0" dirty="0" err="1" smtClean="0">
                <a:solidFill>
                  <a:srgbClr val="0000FF"/>
                </a:solidFill>
                <a:latin typeface="+mn-lt"/>
              </a:rPr>
              <a:t>TeV</a:t>
            </a:r>
            <a:r>
              <a:rPr lang="en-GB" sz="1600" i="1" kern="0" dirty="0" smtClean="0">
                <a:solidFill>
                  <a:srgbClr val="0000FF"/>
                </a:solidFill>
                <a:latin typeface="+mn-lt"/>
              </a:rPr>
              <a:t> the deviation is ~0.4% (0.6% at 7 </a:t>
            </a:r>
            <a:r>
              <a:rPr lang="en-GB" sz="1600" i="1" kern="0" dirty="0" err="1" smtClean="0">
                <a:solidFill>
                  <a:srgbClr val="0000FF"/>
                </a:solidFill>
                <a:latin typeface="+mn-lt"/>
              </a:rPr>
              <a:t>TeV</a:t>
            </a:r>
            <a:r>
              <a:rPr lang="en-GB" sz="1600" i="1" kern="0" dirty="0" smtClean="0">
                <a:solidFill>
                  <a:srgbClr val="0000FF"/>
                </a:solidFill>
                <a:latin typeface="+mn-lt"/>
              </a:rPr>
              <a:t>).</a:t>
            </a:r>
            <a:endParaRPr lang="en-GB" i="1" kern="0" dirty="0" smtClean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6079" y="3787538"/>
            <a:ext cx="4473445" cy="263393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2" name="TextBox 11"/>
          <p:cNvSpPr txBox="1"/>
          <p:nvPr/>
        </p:nvSpPr>
        <p:spPr>
          <a:xfrm>
            <a:off x="5877770" y="5104503"/>
            <a:ext cx="1497526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GB" sz="1600" i="1" kern="0" dirty="0" smtClean="0">
                <a:solidFill>
                  <a:srgbClr val="FF0000"/>
                </a:solidFill>
                <a:latin typeface="+mn-lt"/>
              </a:rPr>
              <a:t>Iron saturation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7375565" y="4856477"/>
            <a:ext cx="422455" cy="4159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8929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Dipole transfer function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17.05.2016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LHC Beam Energy / Top 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8952" y="2578812"/>
            <a:ext cx="5471795" cy="36404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8" name="TextBox 7"/>
          <p:cNvSpPr txBox="1"/>
          <p:nvPr/>
        </p:nvSpPr>
        <p:spPr>
          <a:xfrm>
            <a:off x="487133" y="894270"/>
            <a:ext cx="8040582" cy="14137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27013" indent="-227013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</a:pPr>
            <a:r>
              <a:rPr lang="en-GB" kern="0" dirty="0" smtClean="0">
                <a:latin typeface="+mn-lt"/>
              </a:rPr>
              <a:t>The final dipole transfer function deviates from a straight line by -0.6% due to iron saturation at high field (&gt; 5 </a:t>
            </a:r>
            <a:r>
              <a:rPr lang="en-GB" kern="0" dirty="0" err="1" smtClean="0">
                <a:latin typeface="+mn-lt"/>
              </a:rPr>
              <a:t>TeV</a:t>
            </a:r>
            <a:r>
              <a:rPr lang="en-GB" kern="0" dirty="0" smtClean="0">
                <a:latin typeface="+mn-lt"/>
              </a:rPr>
              <a:t>).</a:t>
            </a:r>
          </a:p>
          <a:p>
            <a:pPr marL="227013" indent="-227013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</a:pPr>
            <a:r>
              <a:rPr lang="en-GB" b="1" kern="0" dirty="0" smtClean="0">
                <a:solidFill>
                  <a:srgbClr val="008E40"/>
                </a:solidFill>
                <a:latin typeface="+mn-lt"/>
              </a:rPr>
              <a:t>The </a:t>
            </a:r>
            <a:r>
              <a:rPr lang="en-GB" b="1" kern="0" dirty="0" smtClean="0">
                <a:solidFill>
                  <a:srgbClr val="008E40"/>
                </a:solidFill>
                <a:latin typeface="+mn-lt"/>
              </a:rPr>
              <a:t>systematic error on </a:t>
            </a:r>
            <a:r>
              <a:rPr lang="en-GB" b="1" kern="0" dirty="0" smtClean="0">
                <a:solidFill>
                  <a:srgbClr val="008E40"/>
                </a:solidFill>
                <a:latin typeface="+mn-lt"/>
              </a:rPr>
              <a:t>the TF </a:t>
            </a:r>
            <a:r>
              <a:rPr lang="en-GB" b="1" kern="0" dirty="0" smtClean="0">
                <a:solidFill>
                  <a:srgbClr val="008E40"/>
                </a:solidFill>
                <a:latin typeface="+mn-lt"/>
              </a:rPr>
              <a:t>is estimated to ~ </a:t>
            </a:r>
            <a:r>
              <a:rPr lang="en-GB" b="1" kern="0" dirty="0" smtClean="0">
                <a:solidFill>
                  <a:srgbClr val="008E40"/>
                </a:solidFill>
                <a:latin typeface="+mn-lt"/>
              </a:rPr>
              <a:t>0.1%.</a:t>
            </a:r>
          </a:p>
          <a:p>
            <a:pPr marL="227013" indent="-227013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</a:pPr>
            <a:r>
              <a:rPr lang="en-GB" kern="0" dirty="0" smtClean="0">
                <a:latin typeface="+mn-lt"/>
              </a:rPr>
              <a:t>The energy difference between </a:t>
            </a:r>
            <a:r>
              <a:rPr lang="en-GB" kern="0" dirty="0" smtClean="0">
                <a:latin typeface="+mn-lt"/>
              </a:rPr>
              <a:t>ring1 </a:t>
            </a:r>
            <a:r>
              <a:rPr lang="en-GB" kern="0" dirty="0" smtClean="0">
                <a:latin typeface="+mn-lt"/>
              </a:rPr>
              <a:t>and </a:t>
            </a:r>
            <a:r>
              <a:rPr lang="en-GB" kern="0" dirty="0" smtClean="0">
                <a:latin typeface="+mn-lt"/>
              </a:rPr>
              <a:t>ring2 </a:t>
            </a:r>
            <a:r>
              <a:rPr lang="en-GB" kern="0" dirty="0" smtClean="0">
                <a:latin typeface="+mn-lt"/>
              </a:rPr>
              <a:t>is estimated to </a:t>
            </a:r>
            <a:r>
              <a:rPr lang="en-GB" kern="0" dirty="0" smtClean="0">
                <a:latin typeface="+mn-lt"/>
              </a:rPr>
              <a:t>&lt; </a:t>
            </a:r>
            <a:r>
              <a:rPr lang="en-GB" kern="0" dirty="0" smtClean="0">
                <a:latin typeface="+mn-lt"/>
              </a:rPr>
              <a:t>0.01%.</a:t>
            </a:r>
          </a:p>
        </p:txBody>
      </p:sp>
    </p:spTree>
    <p:extLst>
      <p:ext uri="{BB962C8B-B14F-4D97-AF65-F5344CB8AC3E}">
        <p14:creationId xmlns:p14="http://schemas.microsoft.com/office/powerpoint/2010/main" val="193397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17.05.2016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LHC Beam Energy / Top WS</a:t>
            </a:r>
            <a:endParaRPr lang="en-US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79BE2F-DB50-40EC-BFFE-E0B3089C6DE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885120" y="1470345"/>
            <a:ext cx="7581900" cy="169277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1800"/>
              </a:spcBef>
              <a:defRPr/>
            </a:pPr>
            <a:r>
              <a:rPr lang="en-US" sz="2800" dirty="0" smtClean="0">
                <a:solidFill>
                  <a:srgbClr val="0000FF">
                    <a:alpha val="47000"/>
                  </a:srgbClr>
                </a:solidFill>
                <a:latin typeface="+mn-lt"/>
              </a:rPr>
              <a:t>Beam energy</a:t>
            </a:r>
            <a:endParaRPr lang="en-US" sz="2800" dirty="0">
              <a:solidFill>
                <a:srgbClr val="0000FF">
                  <a:alpha val="47000"/>
                </a:srgbClr>
              </a:solidFill>
              <a:latin typeface="+mn-lt"/>
            </a:endParaRPr>
          </a:p>
          <a:p>
            <a:pPr>
              <a:spcBef>
                <a:spcPts val="1200"/>
              </a:spcBef>
              <a:defRPr/>
            </a:pPr>
            <a:r>
              <a:rPr lang="en-GB" sz="2800" dirty="0">
                <a:solidFill>
                  <a:srgbClr val="0000FF">
                    <a:alpha val="46000"/>
                  </a:srgbClr>
                </a:solidFill>
                <a:latin typeface="+mn-lt"/>
              </a:rPr>
              <a:t>Magnetic model and field calibration</a:t>
            </a:r>
          </a:p>
          <a:p>
            <a:pPr>
              <a:spcBef>
                <a:spcPts val="1200"/>
              </a:spcBef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+mn-lt"/>
              </a:rPr>
              <a:t>Beam energy measurements at LHC</a:t>
            </a:r>
          </a:p>
        </p:txBody>
      </p:sp>
    </p:spTree>
    <p:extLst>
      <p:ext uri="{BB962C8B-B14F-4D97-AF65-F5344CB8AC3E}">
        <p14:creationId xmlns:p14="http://schemas.microsoft.com/office/powerpoint/2010/main" val="35399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Proton-ion calibration principle (1)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17.05.2016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LHC Beam Energy / Top 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6285" y="2301375"/>
            <a:ext cx="8103455" cy="2855850"/>
          </a:xfrm>
        </p:spPr>
        <p:txBody>
          <a:bodyPr/>
          <a:lstStyle/>
          <a:p>
            <a:pPr marL="268288" indent="-268288"/>
            <a:r>
              <a:rPr lang="en-US" dirty="0" smtClean="0"/>
              <a:t>The speed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 (and momentum </a:t>
            </a:r>
            <a:r>
              <a:rPr lang="en-US" i="1" dirty="0" smtClean="0"/>
              <a:t>P)</a:t>
            </a:r>
            <a:r>
              <a:rPr lang="en-US" dirty="0" smtClean="0"/>
              <a:t>, RF frequency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RF</a:t>
            </a:r>
            <a:r>
              <a:rPr lang="en-US" dirty="0" smtClean="0"/>
              <a:t> and circumference </a:t>
            </a:r>
            <a:r>
              <a:rPr lang="en-US" i="1" dirty="0" smtClean="0"/>
              <a:t>C</a:t>
            </a:r>
            <a:r>
              <a:rPr lang="en-US" dirty="0" smtClean="0"/>
              <a:t> are related to each other: 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r>
              <a:rPr lang="en-US" sz="1800" dirty="0" smtClean="0"/>
              <a:t>The speed </a:t>
            </a:r>
            <a:r>
              <a:rPr lang="en-US" sz="1800" i="1" dirty="0" err="1" smtClean="0">
                <a:latin typeface="Symbol" pitchFamily="18" charset="2"/>
              </a:rPr>
              <a:t>b</a:t>
            </a:r>
            <a:r>
              <a:rPr lang="en-US" sz="1800" i="1" baseline="-25000" dirty="0" err="1" smtClean="0"/>
              <a:t>p</a:t>
            </a:r>
            <a:r>
              <a:rPr lang="en-US" sz="1800" dirty="0" smtClean="0"/>
              <a:t> of the proton beam is related to </a:t>
            </a:r>
            <a:r>
              <a:rPr lang="en-US" sz="1800" i="1" dirty="0" smtClean="0"/>
              <a:t>P</a:t>
            </a:r>
            <a:r>
              <a:rPr lang="en-US" sz="1800" dirty="0" smtClean="0"/>
              <a:t>: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r>
              <a:rPr lang="en-US" sz="1800" dirty="0" smtClean="0"/>
              <a:t>An ion of charge Z circulating in the same ring, on the same orbit, has a momentum </a:t>
            </a:r>
            <a:r>
              <a:rPr lang="en-US" sz="1800" i="1" dirty="0" smtClean="0"/>
              <a:t>ZP</a:t>
            </a:r>
            <a:r>
              <a:rPr lang="en-US" sz="1800" dirty="0" smtClean="0"/>
              <a:t> and a speed </a:t>
            </a:r>
            <a:r>
              <a:rPr lang="en-US" sz="1800" i="1" dirty="0" smtClean="0">
                <a:latin typeface="Symbol" pitchFamily="18" charset="2"/>
              </a:rPr>
              <a:t>b</a:t>
            </a:r>
            <a:r>
              <a:rPr lang="en-US" sz="1800" i="1" baseline="-25000" dirty="0" smtClean="0"/>
              <a:t>i</a:t>
            </a:r>
            <a:r>
              <a:rPr lang="en-US" sz="1800" dirty="0" smtClean="0"/>
              <a:t> given by: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47340" y="3090898"/>
            <a:ext cx="1927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FF0000"/>
                </a:solidFill>
                <a:latin typeface="+mj-lt"/>
              </a:rPr>
              <a:t>2 </a:t>
            </a:r>
            <a:r>
              <a:rPr lang="en-US" sz="1400" i="1" dirty="0" smtClean="0">
                <a:solidFill>
                  <a:srgbClr val="FF0000"/>
                </a:solidFill>
                <a:latin typeface="+mj-lt"/>
              </a:rPr>
              <a:t>unknowns 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1400" b="1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 &amp; </a:t>
            </a:r>
            <a:r>
              <a:rPr lang="en-US" sz="1400" b="1" i="1" dirty="0" smtClean="0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en-US" sz="1400" b="1" i="1" dirty="0" smtClean="0">
                <a:solidFill>
                  <a:schemeClr val="tx1"/>
                </a:solidFill>
                <a:latin typeface="+mj-lt"/>
              </a:rPr>
              <a:t>/P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)</a:t>
            </a:r>
            <a:endParaRPr lang="en-US" sz="14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305" y="5315395"/>
            <a:ext cx="2952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i="1" dirty="0" smtClean="0">
                <a:latin typeface="+mj-lt"/>
              </a:rPr>
              <a:t>Provides a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 2</a:t>
            </a:r>
            <a:r>
              <a:rPr lang="en-US" sz="1400" i="1" baseline="30000" dirty="0" smtClean="0">
                <a:solidFill>
                  <a:schemeClr val="tx1"/>
                </a:solidFill>
                <a:latin typeface="+mj-lt"/>
              </a:rPr>
              <a:t>nd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measurement to extract the</a:t>
            </a:r>
            <a:r>
              <a:rPr lang="en-US" sz="1400" i="1" dirty="0">
                <a:latin typeface="+mj-lt"/>
              </a:rPr>
              <a:t> </a:t>
            </a:r>
            <a:r>
              <a:rPr lang="en-US" sz="1400" i="1" dirty="0" smtClean="0">
                <a:solidFill>
                  <a:srgbClr val="FF0000"/>
                </a:solidFill>
                <a:latin typeface="+mj-lt"/>
              </a:rPr>
              <a:t>2 </a:t>
            </a:r>
            <a:r>
              <a:rPr lang="en-US" sz="1400" i="1" dirty="0" smtClean="0">
                <a:solidFill>
                  <a:srgbClr val="FF0000"/>
                </a:solidFill>
                <a:latin typeface="+mj-lt"/>
              </a:rPr>
              <a:t>unknowns 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sz="1400" b="1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 &amp; </a:t>
            </a:r>
            <a:r>
              <a:rPr lang="en-US" sz="1400" b="1" i="1" dirty="0" smtClean="0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en-US" sz="1400" b="1" i="1" dirty="0" smtClean="0">
                <a:solidFill>
                  <a:schemeClr val="tx1"/>
                </a:solidFill>
                <a:latin typeface="+mj-lt"/>
              </a:rPr>
              <a:t>/P</a:t>
            </a:r>
            <a:r>
              <a:rPr lang="en-US" sz="1400" i="1" dirty="0" smtClean="0">
                <a:solidFill>
                  <a:schemeClr val="tx1"/>
                </a:solidFill>
                <a:latin typeface="+mj-lt"/>
              </a:rPr>
              <a:t>)</a:t>
            </a:r>
            <a:endParaRPr lang="en-US" sz="1400" i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656801"/>
              </p:ext>
            </p:extLst>
          </p:nvPr>
        </p:nvGraphicFramePr>
        <p:xfrm>
          <a:off x="2459725" y="2943080"/>
          <a:ext cx="2401520" cy="603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6" name="Equation" r:id="rId3" imgW="1218960" imgH="393480" progId="Equation.3">
                  <p:embed/>
                </p:oleObj>
              </mc:Choice>
              <mc:Fallback>
                <p:oleObj name="Equation" r:id="rId3" imgW="121896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725" y="2943080"/>
                        <a:ext cx="2401520" cy="6034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21" name="Picture 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265" y="3966670"/>
            <a:ext cx="1858139" cy="638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23" name="Picture 3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142" y="5408559"/>
            <a:ext cx="1936374" cy="623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54690" y="892660"/>
            <a:ext cx="7873025" cy="130702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27013" indent="-227013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</a:pPr>
            <a:r>
              <a:rPr lang="en-GB" kern="0" dirty="0" smtClean="0">
                <a:latin typeface="+mn-lt"/>
              </a:rPr>
              <a:t>At the LHC there is currently only one method to determine the energy with the beam </a:t>
            </a:r>
            <a:r>
              <a:rPr lang="en-GB" kern="0" dirty="0" smtClean="0">
                <a:latin typeface="+mn-lt"/>
              </a:rPr>
              <a:t>with </a:t>
            </a:r>
            <a:r>
              <a:rPr lang="en-GB" kern="0" dirty="0" smtClean="0">
                <a:latin typeface="+mn-lt"/>
              </a:rPr>
              <a:t>an ‘interesting’ accuracy based on the</a:t>
            </a:r>
            <a:r>
              <a:rPr lang="en-GB" b="1" kern="0" dirty="0" smtClean="0">
                <a:solidFill>
                  <a:srgbClr val="0000FF"/>
                </a:solidFill>
                <a:latin typeface="+mn-lt"/>
              </a:rPr>
              <a:t> comparison of the revolution frequency of protons and ions</a:t>
            </a:r>
            <a:r>
              <a:rPr lang="en-GB" kern="0" dirty="0" smtClean="0">
                <a:latin typeface="+mn-lt"/>
              </a:rPr>
              <a:t>.</a:t>
            </a:r>
          </a:p>
          <a:p>
            <a:pPr marL="742950" lvl="1" indent="-285750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GB" sz="1600" i="1" kern="0" dirty="0" smtClean="0">
                <a:solidFill>
                  <a:srgbClr val="0000FF"/>
                </a:solidFill>
                <a:latin typeface="+mn-lt"/>
              </a:rPr>
              <a:t>To confirm independently the magnetic model numbers</a:t>
            </a:r>
            <a:endParaRPr lang="en-GB" sz="1600" i="1" kern="0" dirty="0" smtClean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681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Proton-ion calibration principle (2)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17.05.2016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LHC Beam Energy / Top 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7880" y="899804"/>
            <a:ext cx="8353425" cy="1008063"/>
          </a:xfrm>
        </p:spPr>
        <p:txBody>
          <a:bodyPr/>
          <a:lstStyle/>
          <a:p>
            <a:r>
              <a:rPr lang="en-US" dirty="0" smtClean="0"/>
              <a:t>The 2 equations for </a:t>
            </a:r>
            <a:r>
              <a:rPr lang="en-US" i="1" dirty="0" err="1" smtClean="0">
                <a:latin typeface="Symbol" pitchFamily="18" charset="2"/>
              </a:rPr>
              <a:t>b</a:t>
            </a:r>
            <a:r>
              <a:rPr lang="en-US" i="1" baseline="-25000" dirty="0" err="1" smtClean="0"/>
              <a:t>p</a:t>
            </a:r>
            <a:r>
              <a:rPr lang="en-US" dirty="0" smtClean="0"/>
              <a:t>  and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i</a:t>
            </a:r>
            <a:r>
              <a:rPr lang="en-US" dirty="0" smtClean="0"/>
              <a:t> can be solved for the proton momentum P: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8435" y="1393535"/>
            <a:ext cx="3262029" cy="1059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8910" y="1708079"/>
            <a:ext cx="2160300" cy="45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510" y="2491504"/>
            <a:ext cx="1228960" cy="778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616285" y="3621025"/>
            <a:ext cx="8353425" cy="1958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Momentum calibration principle: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Inject protons into the LHC, center the orbit such that L=C. Measure the RF frequency.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Repeat for </a:t>
            </a:r>
            <a:r>
              <a:rPr lang="en-US" dirty="0" err="1" smtClean="0">
                <a:solidFill>
                  <a:srgbClr val="0000FF"/>
                </a:solidFill>
              </a:rPr>
              <a:t>Pb</a:t>
            </a:r>
            <a:r>
              <a:rPr lang="en-US" dirty="0" smtClean="0">
                <a:solidFill>
                  <a:srgbClr val="0000FF"/>
                </a:solidFill>
              </a:rPr>
              <a:t> ions.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The frequency difference </a:t>
            </a:r>
            <a:r>
              <a:rPr lang="en-US" i="1" dirty="0" err="1" smtClean="0">
                <a:solidFill>
                  <a:srgbClr val="0000FF"/>
                </a:solidFill>
                <a:latin typeface="Symbol" pitchFamily="18" charset="2"/>
              </a:rPr>
              <a:t>D</a:t>
            </a:r>
            <a:r>
              <a:rPr lang="en-US" i="1" dirty="0" err="1" smtClean="0">
                <a:solidFill>
                  <a:srgbClr val="0000FF"/>
                </a:solidFill>
              </a:rPr>
              <a:t>f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gives directly the energy.</a:t>
            </a:r>
          </a:p>
          <a:p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842305" y="2645124"/>
            <a:ext cx="2076209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2000" kern="0" dirty="0">
                <a:latin typeface="+mn-lt"/>
              </a:rPr>
              <a:t>f</a:t>
            </a:r>
            <a:r>
              <a:rPr lang="en-US" sz="2000" kern="0" dirty="0" smtClean="0">
                <a:latin typeface="+mn-lt"/>
              </a:rPr>
              <a:t>or Pb</a:t>
            </a:r>
            <a:r>
              <a:rPr lang="en-US" sz="2000" kern="0" baseline="30000" dirty="0" smtClean="0">
                <a:latin typeface="+mn-lt"/>
              </a:rPr>
              <a:t>82+</a:t>
            </a:r>
            <a:r>
              <a:rPr lang="en-US" sz="2000" kern="0" dirty="0" smtClean="0">
                <a:latin typeface="+mn-lt"/>
              </a:rPr>
              <a:t> </a:t>
            </a:r>
            <a:r>
              <a:rPr lang="en-US" sz="2000" kern="0" dirty="0" smtClean="0">
                <a:latin typeface="Symbol" pitchFamily="18" charset="2"/>
              </a:rPr>
              <a:t>m </a:t>
            </a:r>
            <a:r>
              <a:rPr lang="en-US" sz="2000" kern="0" dirty="0" smtClean="0">
                <a:latin typeface="+mj-lt"/>
                <a:sym typeface="Symbol"/>
              </a:rPr>
              <a:t> 2.5</a:t>
            </a:r>
            <a:r>
              <a:rPr lang="en-US" sz="2000" kern="0" dirty="0" smtClean="0">
                <a:latin typeface="+mj-lt"/>
              </a:rPr>
              <a:t> </a:t>
            </a:r>
            <a:endParaRPr lang="en-GB" sz="2000" kern="0" dirty="0" smtClean="0"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877770" y="1569784"/>
            <a:ext cx="2520350" cy="82981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5677" y="5379625"/>
            <a:ext cx="5298245" cy="4001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2000" kern="0" dirty="0" smtClean="0">
                <a:solidFill>
                  <a:srgbClr val="D60093"/>
                </a:solidFill>
                <a:latin typeface="+mn-lt"/>
                <a:sym typeface="Wingdings" pitchFamily="2" charset="2"/>
              </a:rPr>
              <a:t> This is the method </a:t>
            </a:r>
            <a:r>
              <a:rPr lang="en-US" sz="2000" kern="0" dirty="0">
                <a:solidFill>
                  <a:srgbClr val="D60093"/>
                </a:solidFill>
                <a:latin typeface="+mn-lt"/>
                <a:sym typeface="Wingdings" pitchFamily="2" charset="2"/>
              </a:rPr>
              <a:t>t</a:t>
            </a:r>
            <a:r>
              <a:rPr lang="en-US" sz="2000" kern="0" dirty="0" smtClean="0">
                <a:solidFill>
                  <a:srgbClr val="D60093"/>
                </a:solidFill>
                <a:latin typeface="+mn-lt"/>
                <a:sym typeface="Wingdings" pitchFamily="2" charset="2"/>
              </a:rPr>
              <a:t>hat is used at the LHC</a:t>
            </a:r>
            <a:endParaRPr lang="en-GB" sz="2000" kern="0" dirty="0" smtClean="0">
              <a:solidFill>
                <a:srgbClr val="D6009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030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with energy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17.05.2016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LHC Beam Energy / Top 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7880" y="779055"/>
            <a:ext cx="7993063" cy="1295400"/>
          </a:xfrm>
        </p:spPr>
        <p:txBody>
          <a:bodyPr/>
          <a:lstStyle/>
          <a:p>
            <a:r>
              <a:rPr lang="en-US" dirty="0" smtClean="0"/>
              <a:t>When ions become very relativistic, the difference </a:t>
            </a:r>
            <a:r>
              <a:rPr lang="en-US" dirty="0" err="1" smtClean="0"/>
              <a:t>wrt</a:t>
            </a:r>
            <a:r>
              <a:rPr lang="en-US" dirty="0" smtClean="0"/>
              <a:t> protons decreases, The frequency difference scales </a:t>
            </a:r>
            <a:r>
              <a:rPr lang="en-US" dirty="0" smtClean="0">
                <a:sym typeface="Symbol"/>
              </a:rPr>
              <a:t></a:t>
            </a:r>
            <a:r>
              <a:rPr lang="en-US" dirty="0" smtClean="0"/>
              <a:t> 1/P</a:t>
            </a:r>
            <a:r>
              <a:rPr lang="en-US" baseline="30000" dirty="0" smtClean="0"/>
              <a:t>2</a:t>
            </a:r>
            <a:r>
              <a:rPr lang="en-US" dirty="0" smtClean="0"/>
              <a:t>: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9786" y="1529437"/>
            <a:ext cx="3602948" cy="66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14"/>
          <p:cNvGrpSpPr/>
          <p:nvPr/>
        </p:nvGrpSpPr>
        <p:grpSpPr>
          <a:xfrm>
            <a:off x="309045" y="2276850"/>
            <a:ext cx="4968690" cy="3174270"/>
            <a:chOff x="309045" y="2712650"/>
            <a:chExt cx="4968690" cy="3174270"/>
          </a:xfrm>
        </p:grpSpPr>
        <p:pic>
          <p:nvPicPr>
            <p:cNvPr id="3072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9045" y="2712650"/>
              <a:ext cx="4968690" cy="3174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8" name="TextBox 7"/>
            <p:cNvSpPr txBox="1"/>
            <p:nvPr/>
          </p:nvSpPr>
          <p:spPr>
            <a:xfrm>
              <a:off x="1215550" y="4858532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1"/>
                  </a:solidFill>
                  <a:latin typeface="+mj-lt"/>
                </a:rPr>
                <a:t>LHC</a:t>
              </a:r>
              <a:endParaRPr lang="en-US" b="1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 flipV="1">
              <a:off x="2325325" y="3284980"/>
              <a:ext cx="0" cy="208829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0000F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039220" y="3018436"/>
              <a:ext cx="10118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j-lt"/>
                </a:rPr>
                <a:t>~4.5 kHz</a:t>
              </a:r>
              <a:endParaRPr lang="en-US" sz="1600" b="1" dirty="0">
                <a:latin typeface="+mj-lt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flipV="1">
              <a:off x="4740047" y="4696531"/>
              <a:ext cx="10621" cy="69496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0000F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1029145" y="3276600"/>
              <a:ext cx="1232550" cy="838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0000F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1029145" y="4653170"/>
              <a:ext cx="3672510" cy="5749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0000FF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3981555" y="4674666"/>
              <a:ext cx="8402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+mj-lt"/>
                </a:rPr>
                <a:t>~20 Hz</a:t>
              </a:r>
              <a:endParaRPr lang="en-US" sz="1600" b="1" dirty="0">
                <a:latin typeface="+mj-lt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 flipV="1">
              <a:off x="4258974" y="4372410"/>
              <a:ext cx="10621" cy="97572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008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957135" y="4370880"/>
              <a:ext cx="3276455" cy="153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rgbClr val="008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3141260" y="4098586"/>
              <a:ext cx="8402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8000"/>
                  </a:solidFill>
                  <a:latin typeface="+mj-lt"/>
                </a:rPr>
                <a:t>~60 Hz</a:t>
              </a:r>
              <a:endParaRPr lang="en-US" sz="1600" b="1" dirty="0">
                <a:solidFill>
                  <a:srgbClr val="008000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01699" y="2967603"/>
              <a:ext cx="13773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0000FF"/>
                  </a:solidFill>
                  <a:latin typeface="+mj-lt"/>
                </a:rPr>
                <a:t>Proton – Lead</a:t>
              </a:r>
              <a:endParaRPr lang="en-GB" sz="1400" b="1" dirty="0">
                <a:solidFill>
                  <a:srgbClr val="0000FF"/>
                </a:solidFill>
                <a:latin typeface="+mj-lt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567" y="2025954"/>
            <a:ext cx="4238625" cy="172402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877770" y="4246613"/>
            <a:ext cx="2693174" cy="1048492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1400" kern="0" dirty="0" smtClean="0">
                <a:latin typeface="+mn-lt"/>
              </a:rPr>
              <a:t>Target errors to reach 0.1% uncertainty on the </a:t>
            </a:r>
            <a:r>
              <a:rPr lang="en-US" sz="1400" kern="0" dirty="0" smtClean="0">
                <a:latin typeface="+mn-lt"/>
              </a:rPr>
              <a:t>energy</a:t>
            </a:r>
            <a:r>
              <a:rPr lang="en-US" sz="1400" kern="0" dirty="0" smtClean="0">
                <a:latin typeface="+mn-lt"/>
              </a:rPr>
              <a:t>.</a:t>
            </a:r>
          </a:p>
          <a:p>
            <a:pPr algn="ctr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1400" b="1" kern="0" dirty="0" smtClean="0">
                <a:solidFill>
                  <a:srgbClr val="FF0000"/>
                </a:solidFill>
                <a:latin typeface="+mn-lt"/>
              </a:rPr>
              <a:t>Error on radius difference between p-</a:t>
            </a:r>
            <a:r>
              <a:rPr lang="en-US" sz="1400" b="1" kern="0" dirty="0" err="1" smtClean="0">
                <a:solidFill>
                  <a:srgbClr val="FF0000"/>
                </a:solidFill>
                <a:latin typeface="+mn-lt"/>
              </a:rPr>
              <a:t>Pb</a:t>
            </a:r>
            <a:r>
              <a:rPr lang="en-US" sz="1400" b="1" kern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400" b="1" kern="0" dirty="0" err="1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400" b="1" kern="0" baseline="-25000" dirty="0" err="1">
                <a:solidFill>
                  <a:srgbClr val="FF0000"/>
                </a:solidFill>
                <a:latin typeface="+mn-lt"/>
              </a:rPr>
              <a:t>R</a:t>
            </a:r>
            <a:r>
              <a:rPr lang="en-US" sz="1400" b="1" kern="0" dirty="0" smtClean="0">
                <a:solidFill>
                  <a:srgbClr val="FF0000"/>
                </a:solidFill>
                <a:latin typeface="+mn-lt"/>
              </a:rPr>
              <a:t> ~ 1 </a:t>
            </a:r>
            <a:r>
              <a:rPr lang="en-US" sz="1400" b="1" kern="0" dirty="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400" b="1" kern="0" dirty="0" smtClean="0">
                <a:solidFill>
                  <a:srgbClr val="FF0000"/>
                </a:solidFill>
                <a:latin typeface="+mn-lt"/>
              </a:rPr>
              <a:t>m !</a:t>
            </a:r>
            <a:endParaRPr lang="en-GB" sz="1400" b="1" kern="0" dirty="0" smtClean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3" name="Straight Arrow Connector 12"/>
          <p:cNvCxnSpPr>
            <a:stCxn id="7" idx="0"/>
          </p:cNvCxnSpPr>
          <p:nvPr/>
        </p:nvCxnSpPr>
        <p:spPr bwMode="auto">
          <a:xfrm flipV="1">
            <a:off x="7224357" y="3697835"/>
            <a:ext cx="1456978" cy="5487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7" name="Straight Arrow Connector 26"/>
          <p:cNvCxnSpPr>
            <a:stCxn id="7" idx="0"/>
          </p:cNvCxnSpPr>
          <p:nvPr/>
        </p:nvCxnSpPr>
        <p:spPr bwMode="auto">
          <a:xfrm flipV="1">
            <a:off x="7224357" y="3697835"/>
            <a:ext cx="787968" cy="5487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731617" y="5685327"/>
            <a:ext cx="8069483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27013" indent="-227013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</a:pPr>
            <a:r>
              <a:rPr lang="en-GB" kern="0" dirty="0" smtClean="0">
                <a:latin typeface="+mn-lt"/>
              </a:rPr>
              <a:t>The LHC beam position monitor system works rather well down to </a:t>
            </a:r>
            <a:r>
              <a:rPr lang="en-GB" b="1" kern="0" dirty="0" smtClean="0">
                <a:solidFill>
                  <a:srgbClr val="0000FF"/>
                </a:solidFill>
                <a:latin typeface="+mn-lt"/>
              </a:rPr>
              <a:t>20 </a:t>
            </a:r>
            <a:r>
              <a:rPr lang="en-GB" b="1" kern="0" dirty="0" smtClean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GB" b="1" kern="0" dirty="0" smtClean="0">
                <a:solidFill>
                  <a:srgbClr val="0000FF"/>
                </a:solidFill>
                <a:latin typeface="+mn-lt"/>
              </a:rPr>
              <a:t>m</a:t>
            </a:r>
            <a:r>
              <a:rPr lang="en-GB" kern="0" dirty="0" smtClean="0">
                <a:latin typeface="+mn-lt"/>
              </a:rPr>
              <a:t>, but one micron </a:t>
            </a:r>
            <a:r>
              <a:rPr lang="en-GB" kern="0" dirty="0" smtClean="0">
                <a:latin typeface="+mn-lt"/>
              </a:rPr>
              <a:t>accuracy is </a:t>
            </a:r>
            <a:r>
              <a:rPr lang="en-GB" kern="0" dirty="0" smtClean="0">
                <a:latin typeface="+mn-lt"/>
              </a:rPr>
              <a:t>a challenge (</a:t>
            </a:r>
            <a:r>
              <a:rPr lang="en-GB" kern="0" dirty="0" err="1" smtClean="0">
                <a:latin typeface="+mn-lt"/>
              </a:rPr>
              <a:t>wrt</a:t>
            </a:r>
            <a:r>
              <a:rPr lang="en-GB" kern="0" dirty="0" smtClean="0">
                <a:latin typeface="+mn-lt"/>
              </a:rPr>
              <a:t> systematic errors). </a:t>
            </a:r>
          </a:p>
        </p:txBody>
      </p:sp>
    </p:spTree>
    <p:extLst>
      <p:ext uri="{BB962C8B-B14F-4D97-AF65-F5344CB8AC3E}">
        <p14:creationId xmlns:p14="http://schemas.microsoft.com/office/powerpoint/2010/main" val="213058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Proton-Lead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17.05.2016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LHC Beam Energy / Top 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9475" y="971080"/>
            <a:ext cx="8208962" cy="4839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Before the p-</a:t>
            </a:r>
            <a:r>
              <a:rPr lang="en-US" dirty="0" err="1" smtClean="0"/>
              <a:t>Pb</a:t>
            </a:r>
            <a:r>
              <a:rPr lang="en-US" dirty="0" smtClean="0"/>
              <a:t> run in 2013, proton and Lead ions were never present at the same time in the ring.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For an accurate energy measurement all effects that could modify the ring circumference had to be controlled at the </a:t>
            </a:r>
            <a:r>
              <a:rPr lang="en-US" i="1" dirty="0" smtClean="0">
                <a:solidFill>
                  <a:srgbClr val="0000FF"/>
                </a:solidFill>
                <a:latin typeface="Symbol" pitchFamily="18" charset="2"/>
              </a:rPr>
              <a:t>m</a:t>
            </a:r>
            <a:r>
              <a:rPr lang="en-US" i="1" dirty="0" smtClean="0">
                <a:solidFill>
                  <a:srgbClr val="0000FF"/>
                </a:solidFill>
              </a:rPr>
              <a:t>m level – </a:t>
            </a:r>
            <a:r>
              <a:rPr lang="en-US" i="1" dirty="0" smtClean="0">
                <a:solidFill>
                  <a:srgbClr val="FF0000"/>
                </a:solidFill>
              </a:rPr>
              <a:t>no chance to get an accurate measurement at high energy</a:t>
            </a:r>
            <a:r>
              <a:rPr lang="en-US" i="1" dirty="0" smtClean="0">
                <a:solidFill>
                  <a:srgbClr val="0000FF"/>
                </a:solidFill>
              </a:rPr>
              <a:t>. </a:t>
            </a:r>
          </a:p>
          <a:p>
            <a:pPr lvl="1"/>
            <a:r>
              <a:rPr lang="en-US" i="1" dirty="0" smtClean="0">
                <a:solidFill>
                  <a:srgbClr val="008E40"/>
                </a:solidFill>
              </a:rPr>
              <a:t>Accurate measurements at injection were possible</a:t>
            </a:r>
            <a:r>
              <a:rPr lang="en-US" i="1" dirty="0" smtClean="0">
                <a:solidFill>
                  <a:srgbClr val="0000FF"/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With p-</a:t>
            </a:r>
            <a:r>
              <a:rPr lang="en-US" dirty="0" err="1" smtClean="0"/>
              <a:t>Pb</a:t>
            </a:r>
            <a:r>
              <a:rPr lang="en-US" dirty="0" smtClean="0"/>
              <a:t> the situation became more favorable. Since we only have to know the </a:t>
            </a:r>
            <a:r>
              <a:rPr lang="en-US" b="1" dirty="0" smtClean="0"/>
              <a:t>relative radial position </a:t>
            </a:r>
            <a:r>
              <a:rPr lang="en-US" dirty="0" smtClean="0"/>
              <a:t>of p and </a:t>
            </a:r>
            <a:r>
              <a:rPr lang="en-US" dirty="0" err="1" smtClean="0"/>
              <a:t>Pb</a:t>
            </a:r>
            <a:r>
              <a:rPr lang="en-US" dirty="0" smtClean="0"/>
              <a:t>, tides and other geological effects do not bias the measurement.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But it remains a delicate measurement - two rings !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 </a:t>
            </a:r>
            <a:r>
              <a:rPr lang="en-US" dirty="0" smtClean="0"/>
              <a:t>p-</a:t>
            </a:r>
            <a:r>
              <a:rPr lang="en-US" dirty="0" err="1" smtClean="0"/>
              <a:t>Pb</a:t>
            </a:r>
            <a:r>
              <a:rPr lang="en-US" dirty="0" smtClean="0"/>
              <a:t> </a:t>
            </a:r>
            <a:r>
              <a:rPr lang="en-US" dirty="0" smtClean="0"/>
              <a:t>run in 2013 was used to measure the energy </a:t>
            </a:r>
            <a:r>
              <a:rPr lang="en-US" u="sng" dirty="0" smtClean="0"/>
              <a:t>parasitically</a:t>
            </a:r>
            <a:r>
              <a:rPr lang="en-US" dirty="0" smtClean="0"/>
              <a:t> to the physics run. Every fill provided a measurement. </a:t>
            </a:r>
          </a:p>
        </p:txBody>
      </p:sp>
    </p:spTree>
    <p:extLst>
      <p:ext uri="{BB962C8B-B14F-4D97-AF65-F5344CB8AC3E}">
        <p14:creationId xmlns:p14="http://schemas.microsoft.com/office/powerpoint/2010/main" val="71294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17.05.2016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LHC Beam Energy / Top WS</a:t>
            </a:r>
            <a:endParaRPr lang="en-US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79BE2F-DB50-40EC-BFFE-E0B3089C6DE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885120" y="1470345"/>
            <a:ext cx="7581900" cy="169277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1800"/>
              </a:spcBef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+mn-lt"/>
              </a:rPr>
              <a:t>Beam energy</a:t>
            </a:r>
            <a:endParaRPr lang="en-US" sz="2800" b="1" dirty="0">
              <a:solidFill>
                <a:srgbClr val="0000FF"/>
              </a:solidFill>
              <a:latin typeface="+mn-lt"/>
            </a:endParaRPr>
          </a:p>
          <a:p>
            <a:pPr>
              <a:spcBef>
                <a:spcPts val="1200"/>
              </a:spcBef>
              <a:defRPr/>
            </a:pPr>
            <a:r>
              <a:rPr lang="en-GB" sz="2800" dirty="0">
                <a:solidFill>
                  <a:srgbClr val="0000FF">
                    <a:alpha val="55000"/>
                  </a:srgbClr>
                </a:solidFill>
                <a:latin typeface="+mn-lt"/>
              </a:rPr>
              <a:t>Magnetic model and field calibration</a:t>
            </a:r>
          </a:p>
          <a:p>
            <a:pPr>
              <a:spcBef>
                <a:spcPts val="1200"/>
              </a:spcBef>
              <a:defRPr/>
            </a:pPr>
            <a:r>
              <a:rPr lang="en-US" sz="2800" dirty="0" smtClean="0">
                <a:solidFill>
                  <a:srgbClr val="0000FF">
                    <a:alpha val="55000"/>
                  </a:srgbClr>
                </a:solidFill>
                <a:latin typeface="+mn-lt"/>
              </a:rPr>
              <a:t>Beam energy measurements at LHC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Proton-Lead cycle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17.05.2016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LHC Beam Energy / Top 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170" y="2968140"/>
            <a:ext cx="653415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9475" y="855865"/>
            <a:ext cx="8208962" cy="241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u="sng" dirty="0" smtClean="0"/>
              <a:t>Injection:</a:t>
            </a:r>
            <a:r>
              <a:rPr lang="en-US" dirty="0" smtClean="0"/>
              <a:t> the RF frequency difference is large (~4.6 kHz). Each beam runs at the frequency that maintains it centered in the magnets. The RF systems of the 2 rings are unlocked.</a:t>
            </a:r>
          </a:p>
          <a:p>
            <a:r>
              <a:rPr lang="en-US" b="1" u="sng" dirty="0" smtClean="0"/>
              <a:t>Flat top:</a:t>
            </a:r>
            <a:r>
              <a:rPr lang="en-US" b="1" dirty="0" smtClean="0"/>
              <a:t> </a:t>
            </a:r>
            <a:r>
              <a:rPr lang="en-US" dirty="0" smtClean="0"/>
              <a:t>the two beams are forced on a common frequency and re-phased to collide at the IPs. The RF systems are locked. 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261820" y="2852925"/>
            <a:ext cx="1420985" cy="768100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4034330" y="2430471"/>
            <a:ext cx="2227490" cy="65288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17043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shifts at flat top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17.05.2016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LHC Beam Energy / Top 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90" y="2430470"/>
            <a:ext cx="6106395" cy="2442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180" y="3971412"/>
            <a:ext cx="5968169" cy="2387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186480" y="2852925"/>
            <a:ext cx="1289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  <a:latin typeface="+mj-lt"/>
              </a:rPr>
              <a:t>Protons – B1</a:t>
            </a:r>
            <a:endParaRPr lang="en-GB" sz="14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51886" y="4481979"/>
            <a:ext cx="1029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+mj-lt"/>
              </a:rPr>
              <a:t>Lead – B2</a:t>
            </a:r>
            <a:endParaRPr lang="en-GB" sz="1400" b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616285" y="5011294"/>
            <a:ext cx="0" cy="11989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704994" y="4964663"/>
            <a:ext cx="333746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1400" b="1" kern="0" dirty="0">
                <a:latin typeface="+mn-lt"/>
              </a:rPr>
              <a:t>x</a:t>
            </a:r>
            <a:r>
              <a:rPr lang="en-US" sz="1400" b="1" kern="0" dirty="0" smtClean="0">
                <a:latin typeface="+mn-lt"/>
              </a:rPr>
              <a:t> </a:t>
            </a:r>
            <a:endParaRPr lang="en-GB" sz="1400" b="1" kern="0" dirty="0" smtClean="0">
              <a:latin typeface="+mn-lt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6031390" y="4435351"/>
            <a:ext cx="0" cy="16051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382091" y="4665458"/>
            <a:ext cx="922047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1400" b="1" kern="0" dirty="0" smtClean="0">
                <a:latin typeface="+mn-lt"/>
              </a:rPr>
              <a:t>1.6 (mm)</a:t>
            </a:r>
            <a:endParaRPr lang="en-GB" sz="1400" b="1" kern="0" dirty="0" smtClean="0"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693095" y="6462995"/>
            <a:ext cx="35728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66352" y="6063700"/>
            <a:ext cx="1877437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1400" b="1" kern="0" dirty="0" smtClean="0">
                <a:latin typeface="+mn-lt"/>
              </a:rPr>
              <a:t>LHC circumference </a:t>
            </a:r>
            <a:endParaRPr lang="en-GB" sz="1400" b="1" kern="0" dirty="0" smtClean="0">
              <a:latin typeface="+mn-lt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424260" y="855865"/>
            <a:ext cx="8640762" cy="1264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After the RF manipulations on flat top, both beams are forced to run at the same RF frequency</a:t>
            </a:r>
          </a:p>
          <a:p>
            <a:pPr lvl="1"/>
            <a:r>
              <a:rPr lang="en-US" kern="0" dirty="0" smtClean="0">
                <a:solidFill>
                  <a:srgbClr val="0000FF"/>
                </a:solidFill>
              </a:rPr>
              <a:t>The protons move outwards, </a:t>
            </a:r>
            <a:r>
              <a:rPr lang="en-US" kern="0" dirty="0" err="1" smtClean="0">
                <a:solidFill>
                  <a:srgbClr val="0000FF"/>
                </a:solidFill>
              </a:rPr>
              <a:t>Pb</a:t>
            </a:r>
            <a:r>
              <a:rPr lang="en-US" kern="0" dirty="0" smtClean="0">
                <a:solidFill>
                  <a:srgbClr val="0000FF"/>
                </a:solidFill>
              </a:rPr>
              <a:t> inwards – due to the speed difference !</a:t>
            </a:r>
          </a:p>
          <a:p>
            <a:pPr lvl="1"/>
            <a:r>
              <a:rPr lang="en-US" b="1" u="sng" kern="0" dirty="0" smtClean="0">
                <a:solidFill>
                  <a:srgbClr val="0000FF"/>
                </a:solidFill>
              </a:rPr>
              <a:t>The frequency difference is extracted from the beam position data.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7895" y="2584090"/>
            <a:ext cx="2267700" cy="92333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kern="0" dirty="0" smtClean="0">
                <a:latin typeface="+mn-lt"/>
              </a:rPr>
              <a:t>Orbit shifts induced by forcing the same RF frequency  </a:t>
            </a:r>
            <a:endParaRPr lang="en-GB" kern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398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Systematic BPM errors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17.05.2016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LHC Beam Energy / Top WS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04252" y="1969610"/>
            <a:ext cx="8753158" cy="2735724"/>
            <a:chOff x="427442" y="2459906"/>
            <a:chExt cx="8753158" cy="2735724"/>
          </a:xfrm>
        </p:grpSpPr>
        <p:cxnSp>
          <p:nvCxnSpPr>
            <p:cNvPr id="12" name="Straight Connector 11"/>
            <p:cNvCxnSpPr/>
            <p:nvPr/>
          </p:nvCxnSpPr>
          <p:spPr bwMode="auto">
            <a:xfrm>
              <a:off x="1187490" y="3585750"/>
              <a:ext cx="7993110" cy="0"/>
            </a:xfrm>
            <a:prstGeom prst="line">
              <a:avLst/>
            </a:prstGeom>
            <a:solidFill>
              <a:schemeClr val="accent1"/>
            </a:solidFill>
            <a:ln w="12700" cap="sq" cmpd="sng" algn="ctr">
              <a:solidFill>
                <a:schemeClr val="bg1">
                  <a:lumMod val="50000"/>
                </a:schemeClr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1187490" y="2937660"/>
              <a:ext cx="1872260" cy="0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3275780" y="4305850"/>
              <a:ext cx="1656230" cy="0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flipV="1">
              <a:off x="827440" y="2721630"/>
              <a:ext cx="0" cy="880096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454956" y="3257650"/>
              <a:ext cx="3129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GB" dirty="0"/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1187490" y="3729770"/>
              <a:ext cx="187226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3275780" y="3441730"/>
              <a:ext cx="165623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7452360" y="2937660"/>
              <a:ext cx="1728240" cy="0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5436080" y="4305850"/>
              <a:ext cx="1800250" cy="0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5364070" y="3729770"/>
              <a:ext cx="187226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7452360" y="3441730"/>
              <a:ext cx="165623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TextBox 53"/>
            <p:cNvSpPr txBox="1"/>
            <p:nvPr/>
          </p:nvSpPr>
          <p:spPr>
            <a:xfrm>
              <a:off x="1763651" y="4417163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+mj-lt"/>
                </a:rPr>
                <a:t>R1</a:t>
              </a:r>
              <a:endParaRPr lang="en-GB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847254" y="441386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+mj-lt"/>
                </a:rPr>
                <a:t>R2</a:t>
              </a:r>
              <a:endParaRPr lang="en-GB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156180" y="4453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+mj-lt"/>
                </a:rPr>
                <a:t>R1</a:t>
              </a:r>
              <a:endParaRPr lang="en-GB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239783" y="444987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+mj-lt"/>
                </a:rPr>
                <a:t>R2</a:t>
              </a:r>
              <a:endParaRPr lang="en-GB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71459" y="4826298"/>
              <a:ext cx="31324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Symbol" pitchFamily="18" charset="2"/>
                </a:rPr>
                <a:t>D</a:t>
              </a:r>
              <a:r>
                <a:rPr lang="en-US" dirty="0" smtClean="0"/>
                <a:t>f</a:t>
              </a:r>
              <a:r>
                <a:rPr lang="en-US" baseline="-25000" dirty="0" smtClean="0"/>
                <a:t>pPb</a:t>
              </a:r>
              <a:r>
                <a:rPr lang="en-US" dirty="0" smtClean="0"/>
                <a:t> = </a:t>
              </a:r>
              <a:r>
                <a:rPr lang="en-US" dirty="0" smtClean="0">
                  <a:solidFill>
                    <a:srgbClr val="008E40"/>
                  </a:solidFill>
                  <a:latin typeface="Symbol" pitchFamily="18" charset="2"/>
                </a:rPr>
                <a:t>D</a:t>
              </a:r>
              <a:r>
                <a:rPr lang="en-US" dirty="0" smtClean="0">
                  <a:solidFill>
                    <a:srgbClr val="008E40"/>
                  </a:solidFill>
                </a:rPr>
                <a:t>f</a:t>
              </a:r>
              <a:r>
                <a:rPr lang="en-US" dirty="0" smtClean="0"/>
                <a:t> + (</a:t>
              </a:r>
              <a:r>
                <a:rPr lang="en-US" dirty="0" smtClean="0">
                  <a:latin typeface="Symbol" pitchFamily="18" charset="2"/>
                </a:rPr>
                <a:t>d</a:t>
              </a:r>
              <a:r>
                <a:rPr lang="en-US" baseline="-25000" dirty="0" smtClean="0">
                  <a:latin typeface="+mj-lt"/>
                </a:rPr>
                <a:t>f</a:t>
              </a:r>
              <a:r>
                <a:rPr lang="en-US" baseline="-25000" dirty="0" smtClean="0"/>
                <a:t>1</a:t>
              </a:r>
              <a:r>
                <a:rPr lang="en-US" dirty="0" smtClean="0"/>
                <a:t> + </a:t>
              </a:r>
              <a:r>
                <a:rPr lang="en-US" dirty="0" smtClean="0">
                  <a:latin typeface="Symbol" pitchFamily="18" charset="2"/>
                </a:rPr>
                <a:t>d</a:t>
              </a:r>
              <a:r>
                <a:rPr lang="en-US" baseline="-25000" dirty="0"/>
                <a:t>f</a:t>
              </a:r>
              <a:r>
                <a:rPr lang="en-US" baseline="-25000" dirty="0" smtClean="0"/>
                <a:t>2</a:t>
              </a:r>
              <a:r>
                <a:rPr lang="en-US" dirty="0" smtClean="0"/>
                <a:t>) </a:t>
              </a:r>
              <a:endParaRPr lang="en-GB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832135" y="4826298"/>
              <a:ext cx="31324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Symbol" pitchFamily="18" charset="2"/>
                </a:rPr>
                <a:t>D</a:t>
              </a:r>
              <a:r>
                <a:rPr lang="en-US" dirty="0" smtClean="0"/>
                <a:t>f</a:t>
              </a:r>
              <a:r>
                <a:rPr lang="en-US" baseline="-25000" dirty="0" smtClean="0"/>
                <a:t>Pbp</a:t>
              </a:r>
              <a:r>
                <a:rPr lang="en-US" dirty="0" smtClean="0"/>
                <a:t> = </a:t>
              </a:r>
              <a:r>
                <a:rPr lang="en-US" dirty="0" smtClean="0">
                  <a:solidFill>
                    <a:srgbClr val="008E40"/>
                  </a:solidFill>
                  <a:latin typeface="Symbol" pitchFamily="18" charset="2"/>
                </a:rPr>
                <a:t>D</a:t>
              </a:r>
              <a:r>
                <a:rPr lang="en-US" dirty="0" smtClean="0">
                  <a:solidFill>
                    <a:srgbClr val="008E40"/>
                  </a:solidFill>
                </a:rPr>
                <a:t>f</a:t>
              </a:r>
              <a:r>
                <a:rPr lang="en-US" dirty="0" smtClean="0"/>
                <a:t> - (</a:t>
              </a:r>
              <a:r>
                <a:rPr lang="en-US" dirty="0" smtClean="0">
                  <a:latin typeface="Symbol" pitchFamily="18" charset="2"/>
                </a:rPr>
                <a:t>d</a:t>
              </a:r>
              <a:r>
                <a:rPr lang="en-US" baseline="-25000" dirty="0"/>
                <a:t>f</a:t>
              </a:r>
              <a:r>
                <a:rPr lang="en-US" baseline="-25000" dirty="0" smtClean="0"/>
                <a:t>1</a:t>
              </a:r>
              <a:r>
                <a:rPr lang="en-US" dirty="0" smtClean="0"/>
                <a:t> + </a:t>
              </a:r>
              <a:r>
                <a:rPr lang="en-US" dirty="0" smtClean="0">
                  <a:latin typeface="Symbol" pitchFamily="18" charset="2"/>
                </a:rPr>
                <a:t>d</a:t>
              </a:r>
              <a:r>
                <a:rPr lang="en-US" baseline="-25000" dirty="0"/>
                <a:t>f</a:t>
              </a:r>
              <a:r>
                <a:rPr lang="en-US" baseline="-25000" dirty="0" smtClean="0"/>
                <a:t>2</a:t>
              </a:r>
              <a:r>
                <a:rPr lang="en-US" dirty="0" smtClean="0"/>
                <a:t>) </a:t>
              </a:r>
              <a:endParaRPr lang="en-GB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27442" y="3916384"/>
              <a:ext cx="544017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Symbol" pitchFamily="18" charset="2"/>
                </a:rPr>
                <a:t>d</a:t>
              </a:r>
              <a:r>
                <a:rPr lang="en-US" baseline="-25000" dirty="0"/>
                <a:t>f</a:t>
              </a:r>
              <a:r>
                <a:rPr lang="en-US" baseline="-25000" dirty="0" smtClean="0"/>
                <a:t>1</a:t>
              </a:r>
              <a:endParaRPr lang="en-GB" dirty="0"/>
            </a:p>
          </p:txBody>
        </p:sp>
        <p:cxnSp>
          <p:nvCxnSpPr>
            <p:cNvPr id="65" name="Straight Arrow Connector 64"/>
            <p:cNvCxnSpPr>
              <a:stCxn id="63" idx="0"/>
            </p:cNvCxnSpPr>
            <p:nvPr/>
          </p:nvCxnSpPr>
          <p:spPr bwMode="auto">
            <a:xfrm flipV="1">
              <a:off x="699451" y="3657760"/>
              <a:ext cx="488039" cy="258624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>
              <a:off x="2699700" y="4043277"/>
              <a:ext cx="544017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Symbol" pitchFamily="18" charset="2"/>
                </a:rPr>
                <a:t>d</a:t>
              </a:r>
              <a:r>
                <a:rPr lang="en-US" baseline="-25000" dirty="0"/>
                <a:t>f</a:t>
              </a:r>
              <a:r>
                <a:rPr lang="en-US" baseline="-25000" dirty="0" smtClean="0"/>
                <a:t>2</a:t>
              </a:r>
              <a:endParaRPr lang="en-GB" dirty="0"/>
            </a:p>
          </p:txBody>
        </p:sp>
        <p:cxnSp>
          <p:nvCxnSpPr>
            <p:cNvPr id="67" name="Straight Arrow Connector 66"/>
            <p:cNvCxnSpPr>
              <a:stCxn id="66" idx="0"/>
            </p:cNvCxnSpPr>
            <p:nvPr/>
          </p:nvCxnSpPr>
          <p:spPr bwMode="auto">
            <a:xfrm flipV="1">
              <a:off x="2971709" y="3457705"/>
              <a:ext cx="488039" cy="585572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6927481" y="2459906"/>
              <a:ext cx="697627" cy="369332"/>
            </a:xfrm>
            <a:prstGeom prst="rect">
              <a:avLst/>
            </a:prstGeom>
            <a:solidFill>
              <a:srgbClr val="FFFF9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C0066"/>
                  </a:solidFill>
                  <a:latin typeface="+mj-lt"/>
                </a:rPr>
                <a:t>Pb-p</a:t>
              </a:r>
              <a:endParaRPr lang="en-GB" b="1" dirty="0">
                <a:solidFill>
                  <a:srgbClr val="CC0066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08484" y="2459906"/>
              <a:ext cx="697627" cy="369332"/>
            </a:xfrm>
            <a:prstGeom prst="rect">
              <a:avLst/>
            </a:prstGeom>
            <a:solidFill>
              <a:srgbClr val="FFFF9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  <a:latin typeface="+mj-lt"/>
                </a:rPr>
                <a:t>p-Pb</a:t>
              </a:r>
              <a:endParaRPr lang="en-GB" b="1" dirty="0">
                <a:solidFill>
                  <a:srgbClr val="008000"/>
                </a:solidFill>
                <a:latin typeface="+mj-lt"/>
              </a:endParaRPr>
            </a:p>
          </p:txBody>
        </p:sp>
      </p:grp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43145" y="870207"/>
            <a:ext cx="8640762" cy="978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The frequency offset </a:t>
            </a:r>
            <a:r>
              <a:rPr lang="en-US" kern="0" dirty="0" smtClean="0"/>
              <a:t>are be </a:t>
            </a:r>
            <a:r>
              <a:rPr lang="en-US" kern="0" dirty="0" smtClean="0"/>
              <a:t>biased by offsets of the BPMs.</a:t>
            </a:r>
          </a:p>
          <a:p>
            <a:pPr lvl="1"/>
            <a:r>
              <a:rPr lang="en-US" kern="0" dirty="0" smtClean="0">
                <a:solidFill>
                  <a:srgbClr val="0000FF"/>
                </a:solidFill>
              </a:rPr>
              <a:t>Mechanics (~0.1 mm alignment </a:t>
            </a:r>
            <a:r>
              <a:rPr lang="en-US" kern="0" dirty="0" err="1" smtClean="0">
                <a:solidFill>
                  <a:srgbClr val="0000FF"/>
                </a:solidFill>
              </a:rPr>
              <a:t>wrt</a:t>
            </a:r>
            <a:r>
              <a:rPr lang="en-US" kern="0" dirty="0" smtClean="0">
                <a:solidFill>
                  <a:srgbClr val="0000FF"/>
                </a:solidFill>
              </a:rPr>
              <a:t> </a:t>
            </a:r>
            <a:r>
              <a:rPr lang="en-US" kern="0" dirty="0" err="1" smtClean="0">
                <a:solidFill>
                  <a:srgbClr val="0000FF"/>
                </a:solidFill>
              </a:rPr>
              <a:t>quadrupoles</a:t>
            </a:r>
            <a:r>
              <a:rPr lang="en-US" kern="0" dirty="0" smtClean="0">
                <a:solidFill>
                  <a:srgbClr val="0000FF"/>
                </a:solidFill>
              </a:rPr>
              <a:t>) &amp; electronics.</a:t>
            </a:r>
          </a:p>
          <a:p>
            <a:pPr lvl="1"/>
            <a:r>
              <a:rPr lang="en-US" kern="0" dirty="0" smtClean="0">
                <a:solidFill>
                  <a:srgbClr val="0000FF"/>
                </a:solidFill>
              </a:rPr>
              <a:t>Offsets (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sz="1400" baseline="-25000" dirty="0"/>
              <a:t>f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baseline="-25000" dirty="0" smtClean="0"/>
              <a:t>f2</a:t>
            </a:r>
            <a:r>
              <a:rPr lang="en-US" kern="0" dirty="0" smtClean="0">
                <a:solidFill>
                  <a:srgbClr val="0000FF"/>
                </a:solidFill>
              </a:rPr>
              <a:t>) can be different for ring 1 and ring 2.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569904" y="5464465"/>
            <a:ext cx="86407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Averaging results for p-</a:t>
            </a:r>
            <a:r>
              <a:rPr lang="en-US" kern="0" dirty="0" err="1" smtClean="0"/>
              <a:t>Pb</a:t>
            </a:r>
            <a:r>
              <a:rPr lang="en-US" kern="0" dirty="0" smtClean="0"/>
              <a:t> (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f</a:t>
            </a:r>
            <a:r>
              <a:rPr lang="en-US" baseline="-25000" dirty="0" err="1"/>
              <a:t>pPb</a:t>
            </a:r>
            <a:r>
              <a:rPr lang="en-US" kern="0" dirty="0" smtClean="0"/>
              <a:t>) and </a:t>
            </a:r>
            <a:r>
              <a:rPr lang="en-US" kern="0" dirty="0" err="1" smtClean="0"/>
              <a:t>Pb</a:t>
            </a:r>
            <a:r>
              <a:rPr lang="en-US" kern="0" dirty="0" smtClean="0"/>
              <a:t>-p (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f</a:t>
            </a:r>
            <a:r>
              <a:rPr lang="en-US" baseline="-25000" dirty="0" err="1"/>
              <a:t>Pbp</a:t>
            </a:r>
            <a:r>
              <a:rPr lang="en-US" kern="0" dirty="0" smtClean="0"/>
              <a:t>) configurations cancels the </a:t>
            </a:r>
            <a:r>
              <a:rPr lang="en-US" b="1" u="sng" kern="0" dirty="0" smtClean="0">
                <a:solidFill>
                  <a:srgbClr val="FF0000"/>
                </a:solidFill>
              </a:rPr>
              <a:t>static offsets</a:t>
            </a:r>
            <a:r>
              <a:rPr lang="en-US" kern="0" dirty="0" smtClean="0"/>
              <a:t> !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66230" y="5003605"/>
            <a:ext cx="2698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8E40"/>
                </a:solidFill>
                <a:latin typeface="+mj-lt"/>
              </a:rPr>
              <a:t>2</a:t>
            </a:r>
            <a:r>
              <a:rPr lang="en-US" dirty="0" smtClean="0">
                <a:solidFill>
                  <a:srgbClr val="008E40"/>
                </a:solidFill>
                <a:latin typeface="Symbol" pitchFamily="18" charset="2"/>
              </a:rPr>
              <a:t> </a:t>
            </a:r>
            <a:r>
              <a:rPr lang="en-US" dirty="0" err="1" smtClean="0">
                <a:solidFill>
                  <a:srgbClr val="008E40"/>
                </a:solidFill>
                <a:latin typeface="Symbol" pitchFamily="18" charset="2"/>
              </a:rPr>
              <a:t>D</a:t>
            </a:r>
            <a:r>
              <a:rPr lang="en-US" dirty="0" err="1" smtClean="0">
                <a:solidFill>
                  <a:srgbClr val="008E40"/>
                </a:solidFill>
              </a:rPr>
              <a:t>f</a:t>
            </a:r>
            <a:r>
              <a:rPr lang="en-US" dirty="0" smtClean="0">
                <a:solidFill>
                  <a:srgbClr val="008E40"/>
                </a:solidFill>
              </a:rPr>
              <a:t>  </a:t>
            </a:r>
            <a:r>
              <a:rPr lang="en-US" dirty="0" smtClean="0"/>
              <a:t>=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f</a:t>
            </a:r>
            <a:r>
              <a:rPr lang="en-US" baseline="-25000" dirty="0" err="1" smtClean="0"/>
              <a:t>pPb</a:t>
            </a:r>
            <a:r>
              <a:rPr lang="en-US" baseline="-25000" dirty="0" smtClean="0"/>
              <a:t>  </a:t>
            </a:r>
            <a:r>
              <a:rPr lang="en-US" dirty="0" smtClean="0"/>
              <a:t>+ 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f</a:t>
            </a:r>
            <a:r>
              <a:rPr lang="en-US" baseline="-25000" dirty="0" err="1" smtClean="0"/>
              <a:t>Pbp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6" name="Bent-Up Arrow 5"/>
          <p:cNvSpPr/>
          <p:nvPr/>
        </p:nvSpPr>
        <p:spPr bwMode="auto">
          <a:xfrm rot="5400000">
            <a:off x="2306809" y="4768701"/>
            <a:ext cx="534216" cy="496577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3" name="Bent-Up Arrow 32"/>
          <p:cNvSpPr/>
          <p:nvPr/>
        </p:nvSpPr>
        <p:spPr bwMode="auto">
          <a:xfrm rot="5400000" flipV="1">
            <a:off x="6246858" y="4736013"/>
            <a:ext cx="534216" cy="561952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6" y="2573153"/>
            <a:ext cx="4622270" cy="489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to energy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17.05.2016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LHC Beam Energy / Top 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620" y="855865"/>
            <a:ext cx="4109335" cy="2786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695" y="3797128"/>
            <a:ext cx="4134070" cy="2803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11713" y="1086295"/>
            <a:ext cx="1107996" cy="574516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1400" b="1" kern="0" dirty="0" smtClean="0">
                <a:latin typeface="+mn-lt"/>
              </a:rPr>
              <a:t>All fills</a:t>
            </a:r>
          </a:p>
          <a:p>
            <a:pPr algn="ctr">
              <a:spcBef>
                <a:spcPts val="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1400" b="1" kern="0" dirty="0" smtClean="0">
                <a:latin typeface="+mn-lt"/>
              </a:rPr>
              <a:t>(after cuts)</a:t>
            </a:r>
            <a:endParaRPr lang="en-GB" sz="1400" b="1" kern="0" dirty="0" smtClean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57346" y="3889860"/>
            <a:ext cx="1705915" cy="574516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1400" b="1" kern="0" dirty="0" smtClean="0">
                <a:latin typeface="+mn-lt"/>
              </a:rPr>
              <a:t>10 fills / period</a:t>
            </a:r>
          </a:p>
          <a:p>
            <a:pPr algn="ctr">
              <a:spcBef>
                <a:spcPts val="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1400" b="1" kern="0" dirty="0" smtClean="0">
                <a:latin typeface="+mn-lt"/>
              </a:rPr>
              <a:t>(around BPM cal.)</a:t>
            </a:r>
            <a:endParaRPr lang="en-GB" sz="1400" b="1" kern="0" dirty="0" smtClean="0">
              <a:latin typeface="+mn-lt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24259" y="894270"/>
            <a:ext cx="4232035" cy="230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Changing the selection of BPMs and the quality cuts has little influence on the results.</a:t>
            </a:r>
          </a:p>
          <a:p>
            <a:r>
              <a:rPr lang="en-US" kern="0" dirty="0" smtClean="0"/>
              <a:t>From the most reliable set of fills (around </a:t>
            </a:r>
            <a:r>
              <a:rPr lang="en-US" kern="0" dirty="0" smtClean="0"/>
              <a:t>the BPM scale </a:t>
            </a:r>
            <a:r>
              <a:rPr lang="en-US" kern="0" dirty="0" smtClean="0"/>
              <a:t>calibrations):</a:t>
            </a:r>
            <a:endParaRPr lang="en-US" kern="0" dirty="0" smtClean="0"/>
          </a:p>
          <a:p>
            <a:pPr lvl="1"/>
            <a:endParaRPr lang="en-US" sz="1400" kern="0" dirty="0"/>
          </a:p>
          <a:p>
            <a:pPr lvl="1"/>
            <a:endParaRPr lang="en-US" sz="1400" kern="0" dirty="0" smtClean="0"/>
          </a:p>
          <a:p>
            <a:pPr lvl="1"/>
            <a:endParaRPr lang="en-US" sz="1400" kern="0" dirty="0"/>
          </a:p>
          <a:p>
            <a:pPr marL="623888" lvl="1" indent="-263525"/>
            <a:r>
              <a:rPr lang="en-US" sz="1400" kern="0" dirty="0" smtClean="0"/>
              <a:t>Systematic error: selection cuts, intensity dependence, scale error.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25" y="4488790"/>
            <a:ext cx="4244070" cy="546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57594" y="3941412"/>
            <a:ext cx="4167260" cy="594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Resulting energy and error: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2005" y="5198910"/>
            <a:ext cx="4226571" cy="75302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kern="0" dirty="0" smtClean="0">
                <a:solidFill>
                  <a:srgbClr val="0000FF"/>
                </a:solidFill>
                <a:latin typeface="+mn-lt"/>
              </a:rPr>
              <a:t>Deviation </a:t>
            </a:r>
            <a:r>
              <a:rPr lang="en-US" kern="0" dirty="0" err="1" smtClean="0">
                <a:solidFill>
                  <a:srgbClr val="0000FF"/>
                </a:solidFill>
                <a:latin typeface="+mn-lt"/>
              </a:rPr>
              <a:t>wrt</a:t>
            </a:r>
            <a:r>
              <a:rPr lang="en-US" kern="0" dirty="0" smtClean="0">
                <a:solidFill>
                  <a:srgbClr val="0000FF"/>
                </a:solidFill>
                <a:latin typeface="+mn-lt"/>
              </a:rPr>
              <a:t> magnetic model (</a:t>
            </a:r>
            <a:r>
              <a:rPr lang="en-US" kern="0" dirty="0" smtClean="0">
                <a:solidFill>
                  <a:srgbClr val="0000FF"/>
                </a:solidFill>
                <a:latin typeface="+mn-lt"/>
              </a:rPr>
              <a:t>4 </a:t>
            </a:r>
            <a:r>
              <a:rPr lang="en-US" kern="0" dirty="0" err="1">
                <a:solidFill>
                  <a:srgbClr val="0000FF"/>
                </a:solidFill>
                <a:latin typeface="+mn-lt"/>
              </a:rPr>
              <a:t>T</a:t>
            </a:r>
            <a:r>
              <a:rPr lang="en-US" kern="0" dirty="0" err="1" smtClean="0">
                <a:solidFill>
                  <a:srgbClr val="0000FF"/>
                </a:solidFill>
                <a:latin typeface="+mn-lt"/>
              </a:rPr>
              <a:t>eV</a:t>
            </a:r>
            <a:r>
              <a:rPr lang="en-US" kern="0" dirty="0" smtClean="0">
                <a:solidFill>
                  <a:srgbClr val="0000FF"/>
                </a:solidFill>
                <a:latin typeface="+mn-lt"/>
              </a:rPr>
              <a:t>):</a:t>
            </a:r>
          </a:p>
          <a:p>
            <a:pPr marL="742950" lvl="1" indent="-285750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kern="0" dirty="0" smtClean="0">
                <a:solidFill>
                  <a:srgbClr val="0000FF"/>
                </a:solidFill>
                <a:latin typeface="+mn-lt"/>
              </a:rPr>
              <a:t>-0.35 </a:t>
            </a:r>
            <a:r>
              <a:rPr lang="en-US" kern="0" dirty="0">
                <a:solidFill>
                  <a:srgbClr val="0000FF"/>
                </a:solidFill>
                <a:latin typeface="+mn-lt"/>
              </a:rPr>
              <a:t>± </a:t>
            </a:r>
            <a:r>
              <a:rPr lang="en-US" kern="0" dirty="0" smtClean="0">
                <a:solidFill>
                  <a:srgbClr val="0000FF"/>
                </a:solidFill>
                <a:latin typeface="+mn-lt"/>
              </a:rPr>
              <a:t>0.52%</a:t>
            </a:r>
            <a:endParaRPr lang="en-GB" kern="0" dirty="0" smtClean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86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at injection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17.05.2016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LHC Beam Energy / Top 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64" y="2436030"/>
            <a:ext cx="4579693" cy="3105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10582" y="3541676"/>
            <a:ext cx="1125629" cy="40011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2000" kern="0" dirty="0" smtClean="0">
                <a:solidFill>
                  <a:srgbClr val="FF0000"/>
                </a:solidFill>
                <a:latin typeface="+mn-lt"/>
              </a:rPr>
              <a:t>450GeV</a:t>
            </a:r>
            <a:endParaRPr lang="en-GB" sz="2000" kern="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43145" y="855865"/>
            <a:ext cx="8640762" cy="499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Frequency difference at injection, assuming a </a:t>
            </a:r>
            <a:r>
              <a:rPr lang="en-US" u="sng" kern="0" dirty="0" smtClean="0"/>
              <a:t>conservative 2 Hz</a:t>
            </a:r>
            <a:r>
              <a:rPr lang="en-US" kern="0" dirty="0" smtClean="0"/>
              <a:t> error: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399" y="1205170"/>
            <a:ext cx="5051993" cy="610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227" y="1815990"/>
            <a:ext cx="4691246" cy="6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267840" y="2682453"/>
            <a:ext cx="3533260" cy="14137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179388" indent="-179388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Courier New" pitchFamily="49" charset="0"/>
              <a:buChar char="o"/>
            </a:pPr>
            <a:r>
              <a:rPr lang="en-US" kern="0" dirty="0" smtClean="0">
                <a:solidFill>
                  <a:srgbClr val="0000FF"/>
                </a:solidFill>
                <a:latin typeface="+mn-lt"/>
              </a:rPr>
              <a:t>Very </a:t>
            </a:r>
            <a:r>
              <a:rPr lang="en-US" kern="0" dirty="0" smtClean="0">
                <a:solidFill>
                  <a:srgbClr val="0000FF"/>
                </a:solidFill>
                <a:latin typeface="+mn-lt"/>
              </a:rPr>
              <a:t>precise measurement </a:t>
            </a:r>
            <a:r>
              <a:rPr lang="en-US" kern="0" dirty="0" smtClean="0">
                <a:solidFill>
                  <a:srgbClr val="0000FF"/>
                </a:solidFill>
                <a:latin typeface="+mn-lt"/>
              </a:rPr>
              <a:t>(as expected).</a:t>
            </a:r>
          </a:p>
          <a:p>
            <a:pPr marL="179388" indent="-179388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Courier New" pitchFamily="49" charset="0"/>
              <a:buChar char="o"/>
            </a:pPr>
            <a:r>
              <a:rPr lang="en-US" kern="0" dirty="0" smtClean="0">
                <a:solidFill>
                  <a:srgbClr val="0000FF"/>
                </a:solidFill>
                <a:latin typeface="+mn-lt"/>
              </a:rPr>
              <a:t>Deviation </a:t>
            </a:r>
            <a:r>
              <a:rPr lang="en-US" kern="0" dirty="0" err="1" smtClean="0">
                <a:solidFill>
                  <a:srgbClr val="0000FF"/>
                </a:solidFill>
                <a:latin typeface="+mn-lt"/>
              </a:rPr>
              <a:t>wrt</a:t>
            </a:r>
            <a:r>
              <a:rPr lang="en-US" kern="0" dirty="0" smtClean="0">
                <a:solidFill>
                  <a:srgbClr val="0000FF"/>
                </a:solidFill>
                <a:latin typeface="+mn-lt"/>
              </a:rPr>
              <a:t> magnetic model:</a:t>
            </a:r>
          </a:p>
          <a:p>
            <a:pPr marL="742950" lvl="1" indent="-285750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kern="0" dirty="0" smtClean="0">
                <a:solidFill>
                  <a:srgbClr val="0000FF"/>
                </a:solidFill>
                <a:latin typeface="+mn-lt"/>
              </a:rPr>
              <a:t>+0.06 </a:t>
            </a:r>
            <a:r>
              <a:rPr lang="en-US" kern="0" dirty="0">
                <a:solidFill>
                  <a:srgbClr val="0000FF"/>
                </a:solidFill>
                <a:latin typeface="+mn-lt"/>
              </a:rPr>
              <a:t>± </a:t>
            </a:r>
            <a:r>
              <a:rPr lang="en-US" kern="0" dirty="0" smtClean="0">
                <a:solidFill>
                  <a:srgbClr val="0000FF"/>
                </a:solidFill>
                <a:latin typeface="+mn-lt"/>
              </a:rPr>
              <a:t>0.03%</a:t>
            </a:r>
            <a:endParaRPr lang="en-GB" kern="0" dirty="0" smtClean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0440" y="2630253"/>
            <a:ext cx="1705915" cy="574516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1400" b="1" kern="0" dirty="0" smtClean="0">
                <a:latin typeface="+mn-lt"/>
              </a:rPr>
              <a:t>10 fills / period</a:t>
            </a:r>
          </a:p>
          <a:p>
            <a:pPr algn="ctr">
              <a:spcBef>
                <a:spcPts val="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1400" b="1" kern="0" dirty="0" smtClean="0">
                <a:latin typeface="+mn-lt"/>
              </a:rPr>
              <a:t>(around BPM cal.)</a:t>
            </a:r>
            <a:endParaRPr lang="en-GB" sz="1400" b="1" kern="0" dirty="0" smtClean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594" y="5561727"/>
            <a:ext cx="8150335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27013" indent="-227013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</a:pPr>
            <a:r>
              <a:rPr lang="en-GB" u="sng" kern="0" dirty="0" smtClean="0">
                <a:latin typeface="+mn-lt"/>
              </a:rPr>
              <a:t>Independent verification of the TF at injection</a:t>
            </a:r>
            <a:r>
              <a:rPr lang="en-GB" kern="0" dirty="0" smtClean="0">
                <a:latin typeface="+mn-lt"/>
              </a:rPr>
              <a:t>. The deviation is consistent with the estimated accuracy of the magnetic measurements.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967647" y="1968864"/>
            <a:ext cx="960125" cy="22812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9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Energy measurement summary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17.05.2016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LHC Beam Energy / Top 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9976" y="941741"/>
            <a:ext cx="8180265" cy="318651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27013" indent="-227013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</a:pPr>
            <a:r>
              <a:rPr lang="en-GB" kern="0" dirty="0" smtClean="0">
                <a:latin typeface="+mn-lt"/>
              </a:rPr>
              <a:t>The energy measurements are consistent with the magnetic model within the estimated uncertainties.</a:t>
            </a:r>
          </a:p>
          <a:p>
            <a:pPr marL="742950" lvl="1" indent="-285750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GB" sz="1600" i="1" kern="0" dirty="0" smtClean="0">
                <a:solidFill>
                  <a:srgbClr val="0000FF"/>
                </a:solidFill>
                <a:latin typeface="+mn-lt"/>
              </a:rPr>
              <a:t>At injection the agreement is at </a:t>
            </a:r>
            <a:r>
              <a:rPr lang="en-GB" sz="1600" b="1" i="1" kern="0" dirty="0" smtClean="0">
                <a:solidFill>
                  <a:srgbClr val="0000FF"/>
                </a:solidFill>
                <a:latin typeface="+mn-lt"/>
              </a:rPr>
              <a:t>0.1</a:t>
            </a:r>
            <a:r>
              <a:rPr lang="en-GB" sz="1600" b="1" i="1" kern="0" dirty="0" smtClean="0">
                <a:solidFill>
                  <a:srgbClr val="0000FF"/>
                </a:solidFill>
                <a:latin typeface="+mn-lt"/>
              </a:rPr>
              <a:t>% </a:t>
            </a:r>
            <a:r>
              <a:rPr lang="en-GB" sz="1600" b="1" i="1" kern="0" dirty="0" smtClean="0">
                <a:solidFill>
                  <a:srgbClr val="0000FF"/>
                </a:solidFill>
                <a:latin typeface="+mn-lt"/>
              </a:rPr>
              <a:t>level </a:t>
            </a:r>
            <a:r>
              <a:rPr lang="en-GB" sz="1600" i="1" kern="0" dirty="0" smtClean="0">
                <a:solidFill>
                  <a:srgbClr val="0000FF"/>
                </a:solidFill>
                <a:latin typeface="+mn-lt"/>
              </a:rPr>
              <a:t>– within the estimated errors.</a:t>
            </a:r>
          </a:p>
          <a:p>
            <a:pPr marL="742950" lvl="1" indent="-285750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GB" sz="1600" i="1" kern="0" dirty="0" smtClean="0">
                <a:solidFill>
                  <a:srgbClr val="0000FF"/>
                </a:solidFill>
                <a:latin typeface="+mn-lt"/>
              </a:rPr>
              <a:t>At 4 </a:t>
            </a:r>
            <a:r>
              <a:rPr lang="en-GB" sz="1600" i="1" kern="0" dirty="0" err="1" smtClean="0">
                <a:solidFill>
                  <a:srgbClr val="0000FF"/>
                </a:solidFill>
                <a:latin typeface="+mn-lt"/>
              </a:rPr>
              <a:t>TeV</a:t>
            </a:r>
            <a:r>
              <a:rPr lang="en-GB" sz="1600" i="1" kern="0" dirty="0" smtClean="0">
                <a:solidFill>
                  <a:srgbClr val="0000FF"/>
                </a:solidFill>
                <a:latin typeface="+mn-lt"/>
              </a:rPr>
              <a:t> the </a:t>
            </a:r>
            <a:r>
              <a:rPr lang="en-GB" sz="1600" b="1" i="1" kern="0" dirty="0" smtClean="0">
                <a:solidFill>
                  <a:srgbClr val="0000FF"/>
                </a:solidFill>
                <a:latin typeface="+mn-lt"/>
              </a:rPr>
              <a:t>0.5%</a:t>
            </a:r>
            <a:r>
              <a:rPr lang="en-GB" sz="1600" i="1" kern="0" dirty="0" smtClean="0">
                <a:solidFill>
                  <a:srgbClr val="0000FF"/>
                </a:solidFill>
                <a:latin typeface="+mn-lt"/>
              </a:rPr>
              <a:t> uncertainty of the beam measurement is dominated by the systematic errors – result is in agreement with magnetic model.</a:t>
            </a:r>
            <a:endParaRPr lang="en-GB" sz="1600" i="1" kern="0" dirty="0" smtClean="0">
              <a:solidFill>
                <a:srgbClr val="0000FF"/>
              </a:solidFill>
              <a:latin typeface="+mn-lt"/>
            </a:endParaRPr>
          </a:p>
          <a:p>
            <a:pPr marL="227013" indent="-227013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</a:pPr>
            <a:r>
              <a:rPr lang="en-GB" kern="0" dirty="0" smtClean="0">
                <a:latin typeface="+mn-lt"/>
              </a:rPr>
              <a:t>At the end of the 2016 run, the </a:t>
            </a:r>
            <a:r>
              <a:rPr lang="en-GB" kern="0" dirty="0" smtClean="0">
                <a:latin typeface="+mn-lt"/>
              </a:rPr>
              <a:t>coming p-</a:t>
            </a:r>
            <a:r>
              <a:rPr lang="en-GB" kern="0" dirty="0" err="1" smtClean="0">
                <a:latin typeface="+mn-lt"/>
              </a:rPr>
              <a:t>Pb</a:t>
            </a:r>
            <a:r>
              <a:rPr lang="en-GB" kern="0" dirty="0" smtClean="0">
                <a:latin typeface="+mn-lt"/>
              </a:rPr>
              <a:t> </a:t>
            </a:r>
            <a:r>
              <a:rPr lang="en-GB" kern="0" dirty="0" smtClean="0">
                <a:latin typeface="+mn-lt"/>
              </a:rPr>
              <a:t>run provides an opportunity to </a:t>
            </a:r>
            <a:r>
              <a:rPr lang="en-GB" kern="0" dirty="0" smtClean="0">
                <a:latin typeface="+mn-lt"/>
              </a:rPr>
              <a:t>re-measure </a:t>
            </a:r>
            <a:r>
              <a:rPr lang="en-GB" kern="0" dirty="0" smtClean="0">
                <a:latin typeface="+mn-lt"/>
              </a:rPr>
              <a:t>at 6.5 </a:t>
            </a:r>
            <a:r>
              <a:rPr lang="en-GB" kern="0" dirty="0" err="1" smtClean="0">
                <a:latin typeface="+mn-lt"/>
              </a:rPr>
              <a:t>TeV</a:t>
            </a:r>
            <a:r>
              <a:rPr lang="en-GB" kern="0" dirty="0" smtClean="0">
                <a:latin typeface="+mn-lt"/>
              </a:rPr>
              <a:t>.</a:t>
            </a:r>
          </a:p>
          <a:p>
            <a:pPr marL="742950" lvl="1" indent="-285750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GB" sz="1600" i="1" kern="0" dirty="0" smtClean="0">
                <a:solidFill>
                  <a:srgbClr val="0000FF"/>
                </a:solidFill>
                <a:latin typeface="+mn-lt"/>
              </a:rPr>
              <a:t>Requires inversion of the beams (or a dedicated measurement).</a:t>
            </a:r>
          </a:p>
          <a:p>
            <a:pPr marL="742950" lvl="1" indent="-285750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GB" sz="1600" i="1" kern="0" dirty="0" smtClean="0">
                <a:solidFill>
                  <a:srgbClr val="0000FF"/>
                </a:solidFill>
                <a:latin typeface="+mn-lt"/>
              </a:rPr>
              <a:t>With the increased BPM accuracy after LS1, there is good hope to obtain a similar relative uncertainty despite the higher energy (and smaller signal).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5285" y="4389125"/>
            <a:ext cx="8180265" cy="103002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27013" indent="-227013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</a:pPr>
            <a:r>
              <a:rPr lang="en-GB" u="sng" kern="0" dirty="0" smtClean="0">
                <a:latin typeface="+mn-lt"/>
              </a:rPr>
              <a:t>Independent </a:t>
            </a:r>
            <a:r>
              <a:rPr lang="en-GB" u="sng" kern="0" dirty="0" smtClean="0">
                <a:latin typeface="+mn-lt"/>
              </a:rPr>
              <a:t>estimates</a:t>
            </a:r>
            <a:r>
              <a:rPr lang="en-GB" kern="0" dirty="0" smtClean="0">
                <a:latin typeface="+mn-lt"/>
              </a:rPr>
              <a:t> based on the corrections applied to for optics, tune </a:t>
            </a:r>
            <a:r>
              <a:rPr lang="en-GB" kern="0" dirty="0" err="1" smtClean="0">
                <a:latin typeface="+mn-lt"/>
              </a:rPr>
              <a:t>etc</a:t>
            </a:r>
            <a:r>
              <a:rPr lang="en-GB" kern="0" dirty="0" smtClean="0">
                <a:latin typeface="+mn-lt"/>
              </a:rPr>
              <a:t> at high energy are consistent with an energy uncertainty of ~0.1%.</a:t>
            </a:r>
          </a:p>
          <a:p>
            <a:pPr marL="742950" lvl="1" indent="-285750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GB" sz="1600" i="1" kern="0" dirty="0" smtClean="0">
                <a:solidFill>
                  <a:srgbClr val="0000FF"/>
                </a:solidFill>
                <a:latin typeface="+mn-lt"/>
              </a:rPr>
              <a:t>Not real energy measurements !</a:t>
            </a:r>
            <a:endParaRPr lang="en-GB" sz="1600" i="1" kern="0" dirty="0" smtClean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968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and next step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17.05.2016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LHC Beam Energy / Top 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7880" y="968054"/>
            <a:ext cx="8137525" cy="407395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Independent </a:t>
            </a:r>
            <a:r>
              <a:rPr lang="en-US" dirty="0" smtClean="0"/>
              <a:t>energy measurements at the LHC are currently unlikely to achieve uncertainties below </a:t>
            </a:r>
            <a:r>
              <a:rPr lang="en-US" u="sng" dirty="0" smtClean="0">
                <a:solidFill>
                  <a:srgbClr val="0000FF"/>
                </a:solidFill>
              </a:rPr>
              <a:t>0.5% at high energy</a:t>
            </a:r>
            <a:r>
              <a:rPr lang="en-US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 magnetic model of the LHC is estimated (for the dipole field) to be accurate to </a:t>
            </a:r>
            <a:r>
              <a:rPr lang="en-US" u="sng" dirty="0" smtClean="0">
                <a:solidFill>
                  <a:srgbClr val="0000FF"/>
                </a:solidFill>
              </a:rPr>
              <a:t>~0.1%.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All beam energy measurements confirm the energy predicted from the magnetic model, to 0.1% at injection !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Time dependent effects are negligible on the 0.1% scale.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 goal for the (very) near future is to re-evaluate all errors and provide an ‘official’  uncertainty based for example on the direct energy measurement at injection combined with magnetic model interpolation. The error is expected to be </a:t>
            </a:r>
            <a:r>
              <a:rPr lang="en-US" u="sng" dirty="0" smtClean="0">
                <a:solidFill>
                  <a:srgbClr val="0000FF"/>
                </a:solidFill>
              </a:rPr>
              <a:t>at the level of 0.1%.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8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momentum - definitions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17.05.2016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LHC Beam Energy / Top 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475" y="894270"/>
            <a:ext cx="8208962" cy="844910"/>
          </a:xfrm>
        </p:spPr>
        <p:txBody>
          <a:bodyPr/>
          <a:lstStyle/>
          <a:p>
            <a:r>
              <a:rPr lang="en-US" sz="2000" dirty="0" smtClean="0"/>
              <a:t>The deflection angle </a:t>
            </a:r>
            <a:r>
              <a:rPr lang="en-US" sz="2000" i="1" dirty="0" err="1" smtClean="0"/>
              <a:t>d</a:t>
            </a:r>
            <a:r>
              <a:rPr lang="en-US" sz="2000" i="1" dirty="0" err="1" smtClean="0">
                <a:latin typeface="Symbol" pitchFamily="18" charset="2"/>
              </a:rPr>
              <a:t>q</a:t>
            </a:r>
            <a:r>
              <a:rPr lang="en-US" sz="2000" dirty="0"/>
              <a:t> </a:t>
            </a:r>
            <a:r>
              <a:rPr lang="en-US" sz="2000" dirty="0" smtClean="0"/>
              <a:t>of a particle with charge </a:t>
            </a:r>
            <a:r>
              <a:rPr lang="en-US" sz="2000" i="1" dirty="0" err="1" smtClean="0"/>
              <a:t>Ze</a:t>
            </a:r>
            <a:r>
              <a:rPr lang="en-US" sz="2000" dirty="0" smtClean="0"/>
              <a:t> and momentum </a:t>
            </a:r>
            <a:r>
              <a:rPr lang="en-US" sz="2000" i="1" dirty="0" smtClean="0"/>
              <a:t>P</a:t>
            </a:r>
            <a:r>
              <a:rPr lang="en-US" sz="2000" dirty="0" smtClean="0"/>
              <a:t> in a magnetic field </a:t>
            </a:r>
            <a:r>
              <a:rPr lang="en-US" sz="2000" i="1" dirty="0" smtClean="0"/>
              <a:t>B(s)</a:t>
            </a:r>
            <a:r>
              <a:rPr lang="en-US" sz="2000" dirty="0" smtClean="0"/>
              <a:t>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303451"/>
              </p:ext>
            </p:extLst>
          </p:nvPr>
        </p:nvGraphicFramePr>
        <p:xfrm>
          <a:off x="2306105" y="1700775"/>
          <a:ext cx="2720670" cy="780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01" name="Equation" r:id="rId3" imgW="1460160" imgH="419040" progId="Equation.3">
                  <p:embed/>
                </p:oleObj>
              </mc:Choice>
              <mc:Fallback>
                <p:oleObj name="Equation" r:id="rId3" imgW="14601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06105" y="1700775"/>
                        <a:ext cx="2720670" cy="780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4844716" y="1470345"/>
            <a:ext cx="5334414" cy="5234035"/>
            <a:chOff x="4844716" y="1470345"/>
            <a:chExt cx="5334414" cy="5234035"/>
          </a:xfrm>
        </p:grpSpPr>
        <p:grpSp>
          <p:nvGrpSpPr>
            <p:cNvPr id="18" name="Group 17"/>
            <p:cNvGrpSpPr/>
            <p:nvPr/>
          </p:nvGrpSpPr>
          <p:grpSpPr>
            <a:xfrm>
              <a:off x="4844716" y="1470345"/>
              <a:ext cx="5334414" cy="5234035"/>
              <a:chOff x="4610405" y="1596925"/>
              <a:chExt cx="5334414" cy="5234035"/>
            </a:xfrm>
          </p:grpSpPr>
          <p:sp>
            <p:nvSpPr>
              <p:cNvPr id="9" name="Arc 8"/>
              <p:cNvSpPr/>
              <p:nvPr/>
            </p:nvSpPr>
            <p:spPr bwMode="auto">
              <a:xfrm>
                <a:off x="4610405" y="1596925"/>
                <a:ext cx="5334414" cy="5234035"/>
              </a:xfrm>
              <a:prstGeom prst="arc">
                <a:avLst>
                  <a:gd name="adj1" fmla="val 16200000"/>
                  <a:gd name="adj2" fmla="val 18197677"/>
                </a:avLst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cxnSp>
            <p:nvCxnSpPr>
              <p:cNvPr id="11" name="Straight Connector 10"/>
              <p:cNvCxnSpPr>
                <a:endCxn id="9" idx="0"/>
              </p:cNvCxnSpPr>
              <p:nvPr/>
            </p:nvCxnSpPr>
            <p:spPr bwMode="auto">
              <a:xfrm flipV="1">
                <a:off x="7277612" y="1596925"/>
                <a:ext cx="0" cy="261701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>
                <a:endCxn id="9" idx="2"/>
              </p:cNvCxnSpPr>
              <p:nvPr/>
            </p:nvCxnSpPr>
            <p:spPr bwMode="auto">
              <a:xfrm flipV="1">
                <a:off x="7277612" y="2014093"/>
                <a:ext cx="1444735" cy="219984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" name="Arc 13"/>
              <p:cNvSpPr/>
              <p:nvPr/>
            </p:nvSpPr>
            <p:spPr bwMode="auto">
              <a:xfrm rot="20479692">
                <a:off x="6996168" y="3183161"/>
                <a:ext cx="862915" cy="709890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961788" y="2046986"/>
                <a:ext cx="325730" cy="400110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ct val="20000"/>
                  </a:spcBef>
                  <a:spcAft>
                    <a:spcPts val="400"/>
                  </a:spcAft>
                  <a:buClr>
                    <a:srgbClr val="0000FF"/>
                  </a:buClr>
                  <a:buSzPct val="80000"/>
                </a:pPr>
                <a:r>
                  <a:rPr lang="en-US" sz="2000" i="1" kern="0" dirty="0" smtClean="0">
                    <a:latin typeface="Symbol" pitchFamily="18" charset="2"/>
                  </a:rPr>
                  <a:t>r</a:t>
                </a:r>
                <a:endParaRPr lang="en-US" sz="2000" i="1" kern="0" dirty="0">
                  <a:latin typeface="Symbol" pitchFamily="18" charset="2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260350" y="3236975"/>
                <a:ext cx="460382" cy="400110"/>
              </a:xfrm>
              <a:prstGeom prst="rect">
                <a:avLst/>
              </a:prstGeom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ct val="20000"/>
                  </a:spcBef>
                  <a:spcAft>
                    <a:spcPts val="400"/>
                  </a:spcAft>
                  <a:buClr>
                    <a:srgbClr val="0000FF"/>
                  </a:buClr>
                  <a:buSzPct val="80000"/>
                </a:pPr>
                <a:r>
                  <a:rPr lang="en-US" sz="2000" i="1" kern="0" dirty="0" err="1" smtClean="0">
                    <a:latin typeface="+mj-lt"/>
                  </a:rPr>
                  <a:t>d</a:t>
                </a:r>
                <a:r>
                  <a:rPr lang="en-US" sz="2000" i="1" kern="0" dirty="0" err="1" smtClean="0">
                    <a:latin typeface="Symbol" pitchFamily="18" charset="2"/>
                  </a:rPr>
                  <a:t>q</a:t>
                </a:r>
                <a:endParaRPr lang="en-US" sz="2000" i="1" kern="0" dirty="0">
                  <a:latin typeface="Symbol" pitchFamily="18" charset="2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8025189" y="1569500"/>
              <a:ext cx="455574" cy="400110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US" sz="2000" i="1" kern="0" dirty="0" smtClean="0">
                  <a:latin typeface="+mn-lt"/>
                </a:rPr>
                <a:t>ds</a:t>
              </a:r>
              <a:endParaRPr lang="en-GB" sz="2000" i="1" kern="0" dirty="0" smtClean="0">
                <a:latin typeface="+mn-lt"/>
              </a:endParaRPr>
            </a:p>
          </p:txBody>
        </p:sp>
      </p:grp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594493" y="2545685"/>
            <a:ext cx="8208962" cy="84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Integrated over the circumference: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528079"/>
              </p:ext>
            </p:extLst>
          </p:nvPr>
        </p:nvGraphicFramePr>
        <p:xfrm>
          <a:off x="2190890" y="3044950"/>
          <a:ext cx="3187615" cy="915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02" name="Equation" r:id="rId5" imgW="1549080" imgH="444240" progId="Equation.3">
                  <p:embed/>
                </p:oleObj>
              </mc:Choice>
              <mc:Fallback>
                <p:oleObj name="Equation" r:id="rId5" imgW="154908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890" y="3044950"/>
                        <a:ext cx="3187615" cy="915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252363"/>
              </p:ext>
            </p:extLst>
          </p:nvPr>
        </p:nvGraphicFramePr>
        <p:xfrm>
          <a:off x="1406525" y="4465638"/>
          <a:ext cx="612298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03" name="Equation" r:id="rId7" imgW="3047760" imgH="444240" progId="Equation.3">
                  <p:embed/>
                </p:oleObj>
              </mc:Choice>
              <mc:Fallback>
                <p:oleObj name="Equation" r:id="rId7" imgW="304776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525" y="4465638"/>
                        <a:ext cx="6122988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625993" y="4005075"/>
            <a:ext cx="8208962" cy="84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The momentum is given by the integrated magnet field: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961930" y="5464465"/>
            <a:ext cx="5134757" cy="84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LHC: 1232 14.3m long dipoles, 8.33 T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690375"/>
              </p:ext>
            </p:extLst>
          </p:nvPr>
        </p:nvGraphicFramePr>
        <p:xfrm>
          <a:off x="6372983" y="5492171"/>
          <a:ext cx="1582060" cy="356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04" name="Equation" r:id="rId9" imgW="901440" imgH="203040" progId="Equation.3">
                  <p:embed/>
                </p:oleObj>
              </mc:Choice>
              <mc:Fallback>
                <p:oleObj name="Equation" r:id="rId9" imgW="90144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983" y="5492171"/>
                        <a:ext cx="1582060" cy="3563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ight Arrow 22"/>
          <p:cNvSpPr/>
          <p:nvPr/>
        </p:nvSpPr>
        <p:spPr bwMode="auto">
          <a:xfrm>
            <a:off x="5493720" y="5541275"/>
            <a:ext cx="576075" cy="19202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0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momentum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17.05.2016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LHC Beam Energy / Top 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6285" y="1124699"/>
            <a:ext cx="8208962" cy="4186145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i="1" dirty="0" smtClean="0">
                <a:solidFill>
                  <a:srgbClr val="D60093"/>
                </a:solidFill>
              </a:rPr>
              <a:t>Which magnetic fields / magnets contribute to the integral?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In the ideal LHC only the dipoles contribute.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In  the real LHC the contributions to the integral (typical values) are:</a:t>
            </a:r>
          </a:p>
          <a:p>
            <a:pPr lvl="1"/>
            <a:r>
              <a:rPr lang="en-US" sz="1800" dirty="0" smtClean="0"/>
              <a:t>Dipoles			≥ 99.9%</a:t>
            </a:r>
          </a:p>
          <a:p>
            <a:pPr lvl="1"/>
            <a:r>
              <a:rPr lang="en-US" sz="1800" dirty="0" smtClean="0"/>
              <a:t>Quadrupoles		</a:t>
            </a:r>
            <a:r>
              <a:rPr lang="en-US" sz="1800" dirty="0" smtClean="0"/>
              <a:t>few</a:t>
            </a:r>
            <a:r>
              <a:rPr lang="en-US" sz="1800" dirty="0" smtClean="0"/>
              <a:t> 0.01</a:t>
            </a:r>
            <a:r>
              <a:rPr lang="en-US" sz="1800" dirty="0" smtClean="0"/>
              <a:t>%</a:t>
            </a:r>
          </a:p>
          <a:p>
            <a:pPr lvl="1"/>
            <a:r>
              <a:rPr lang="en-US" sz="1800" dirty="0" smtClean="0"/>
              <a:t>Dipole correctors		</a:t>
            </a:r>
            <a:r>
              <a:rPr lang="en-US" sz="1800" dirty="0"/>
              <a:t>~</a:t>
            </a:r>
            <a:r>
              <a:rPr lang="en-US" sz="1800" dirty="0" smtClean="0"/>
              <a:t> </a:t>
            </a:r>
            <a:r>
              <a:rPr lang="en-US" sz="1800" dirty="0" smtClean="0"/>
              <a:t>0.01%</a:t>
            </a:r>
          </a:p>
          <a:p>
            <a:pPr lvl="1"/>
            <a:r>
              <a:rPr lang="en-US" sz="1800" dirty="0" smtClean="0"/>
              <a:t>Higher multipoles		 </a:t>
            </a:r>
            <a:r>
              <a:rPr lang="en-US" sz="1800" dirty="0" smtClean="0"/>
              <a:t>&lt; 0.01%</a:t>
            </a:r>
            <a:endParaRPr lang="en-US" sz="1800" dirty="0" smtClean="0"/>
          </a:p>
          <a:p>
            <a:pPr lvl="1"/>
            <a:endParaRPr lang="en-US" sz="1800" dirty="0"/>
          </a:p>
          <a:p>
            <a:r>
              <a:rPr lang="en-US" sz="2000" dirty="0"/>
              <a:t>F</a:t>
            </a:r>
            <a:r>
              <a:rPr lang="en-US" sz="2000" dirty="0" smtClean="0"/>
              <a:t>or target accuracies at the level of ~0.1%, only the dipoles and quadrupoles matter – the rest can be lumped into the systematic error.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8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Circumference and orbit length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17.05.2016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LHC Beam Energy / Top 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520030"/>
              </p:ext>
            </p:extLst>
          </p:nvPr>
        </p:nvGraphicFramePr>
        <p:xfrm>
          <a:off x="1409700" y="1739180"/>
          <a:ext cx="3208338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10" name="Equation" r:id="rId3" imgW="1574640" imgH="431640" progId="Equation.3">
                  <p:embed/>
                </p:oleObj>
              </mc:Choice>
              <mc:Fallback>
                <p:oleObj name="Equation" r:id="rId3" imgW="157464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1739180"/>
                        <a:ext cx="3208338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76790"/>
              </p:ext>
            </p:extLst>
          </p:nvPr>
        </p:nvGraphicFramePr>
        <p:xfrm>
          <a:off x="5494338" y="1854395"/>
          <a:ext cx="1506537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11" name="Equation" r:id="rId5" imgW="698400" imgH="228600" progId="Equation.3">
                  <p:embed/>
                </p:oleObj>
              </mc:Choice>
              <mc:Fallback>
                <p:oleObj name="Equation" r:id="rId5" imgW="6984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4338" y="1854395"/>
                        <a:ext cx="1506537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51511" y="943924"/>
            <a:ext cx="7941185" cy="844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The speed </a:t>
            </a:r>
            <a:r>
              <a:rPr lang="en-US" dirty="0" err="1" smtClean="0">
                <a:latin typeface="Symbol" pitchFamily="18" charset="2"/>
              </a:rPr>
              <a:t>b</a:t>
            </a:r>
            <a:r>
              <a:rPr lang="en-US" i="1" dirty="0" err="1" smtClean="0">
                <a:latin typeface="+mj-lt"/>
              </a:rPr>
              <a:t>c</a:t>
            </a:r>
            <a:r>
              <a:rPr lang="en-US" dirty="0" smtClean="0"/>
              <a:t> </a:t>
            </a:r>
            <a:r>
              <a:rPr lang="en-US" dirty="0"/>
              <a:t>(and momentum </a:t>
            </a:r>
            <a:r>
              <a:rPr lang="en-US" i="1" dirty="0"/>
              <a:t>P)</a:t>
            </a:r>
            <a:r>
              <a:rPr lang="en-US" dirty="0"/>
              <a:t>, RF frequency </a:t>
            </a:r>
            <a:r>
              <a:rPr lang="en-US" i="1" dirty="0" err="1"/>
              <a:t>f</a:t>
            </a:r>
            <a:r>
              <a:rPr lang="en-US" i="1" baseline="-25000" dirty="0" err="1"/>
              <a:t>RF</a:t>
            </a:r>
            <a:r>
              <a:rPr lang="en-US" dirty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length of the orbit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 </a:t>
            </a:r>
            <a:r>
              <a:rPr lang="en-US" dirty="0"/>
              <a:t>are </a:t>
            </a:r>
            <a:r>
              <a:rPr lang="en-US" dirty="0" smtClean="0"/>
              <a:t>coupled: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32695" y="2737710"/>
            <a:ext cx="2403095" cy="117775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1600" i="1" kern="0" dirty="0" smtClean="0">
                <a:latin typeface="+mn-lt"/>
              </a:rPr>
              <a:t>The RF frequency is an integer multiple of the revolution period, </a:t>
            </a:r>
          </a:p>
          <a:p>
            <a:pPr algn="ctr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1600" i="1" kern="0" dirty="0" smtClean="0">
                <a:latin typeface="+mn-lt"/>
              </a:rPr>
              <a:t>h = 35’640</a:t>
            </a:r>
            <a:endParaRPr lang="en-GB" sz="1600" i="1" kern="0" dirty="0" smtClean="0">
              <a:latin typeface="+mn-lt"/>
            </a:endParaRPr>
          </a:p>
        </p:txBody>
      </p:sp>
      <p:sp>
        <p:nvSpPr>
          <p:cNvPr id="13" name="Down Arrow 12"/>
          <p:cNvSpPr/>
          <p:nvPr/>
        </p:nvSpPr>
        <p:spPr bwMode="auto">
          <a:xfrm rot="7320381">
            <a:off x="7322633" y="2091181"/>
            <a:ext cx="213986" cy="84478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696298"/>
              </p:ext>
            </p:extLst>
          </p:nvPr>
        </p:nvGraphicFramePr>
        <p:xfrm>
          <a:off x="7489896" y="1685500"/>
          <a:ext cx="1468924" cy="339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12" name="Equation" r:id="rId7" imgW="1066680" imgH="228600" progId="Equation.3">
                  <p:embed/>
                </p:oleObj>
              </mc:Choice>
              <mc:Fallback>
                <p:oleObj name="Equation" r:id="rId7" imgW="106668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9896" y="1685500"/>
                        <a:ext cx="1468924" cy="339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539475" y="2852925"/>
            <a:ext cx="6193220" cy="92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In the ideal case, the </a:t>
            </a:r>
            <a:r>
              <a:rPr lang="en-US" dirty="0" smtClean="0">
                <a:solidFill>
                  <a:srgbClr val="FF0000"/>
                </a:solidFill>
              </a:rPr>
              <a:t>orbit length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matches the </a:t>
            </a:r>
            <a:r>
              <a:rPr lang="en-US" dirty="0" smtClean="0">
                <a:solidFill>
                  <a:srgbClr val="0000FF"/>
                </a:solidFill>
              </a:rPr>
              <a:t>circumference </a:t>
            </a:r>
            <a:r>
              <a:rPr lang="en-US" i="1" dirty="0" smtClean="0">
                <a:solidFill>
                  <a:srgbClr val="0000FF"/>
                </a:solidFill>
              </a:rPr>
              <a:t>C</a:t>
            </a:r>
            <a:r>
              <a:rPr lang="en-US" i="1" dirty="0" smtClean="0">
                <a:solidFill>
                  <a:srgbClr val="D60093"/>
                </a:solidFill>
              </a:rPr>
              <a:t> </a:t>
            </a:r>
            <a:r>
              <a:rPr lang="en-US" i="1" dirty="0" smtClean="0"/>
              <a:t>as defined by the magnets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i="1" dirty="0" smtClean="0"/>
              <a:t>=</a:t>
            </a:r>
            <a:r>
              <a:rPr lang="en-US" i="1" dirty="0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,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RF</a:t>
            </a:r>
            <a:r>
              <a:rPr lang="en-US" dirty="0" smtClean="0"/>
              <a:t> is matched, the beam is on the design orbit.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885120" y="4043480"/>
            <a:ext cx="7450570" cy="8065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i="1" dirty="0" smtClean="0"/>
              <a:t>What happens if an external force changes the circumference of the ring, or </a:t>
            </a:r>
            <a:r>
              <a:rPr lang="en-US" i="1" dirty="0"/>
              <a:t>if </a:t>
            </a:r>
            <a:r>
              <a:rPr lang="en-US" i="1" dirty="0" err="1"/>
              <a:t>f</a:t>
            </a:r>
            <a:r>
              <a:rPr lang="en-US" i="1" baseline="-25000" dirty="0" err="1"/>
              <a:t>RF</a:t>
            </a:r>
            <a:r>
              <a:rPr lang="en-US" i="1" dirty="0"/>
              <a:t> is not correctly </a:t>
            </a:r>
            <a:r>
              <a:rPr lang="en-US" i="1" dirty="0" smtClean="0"/>
              <a:t>set, such that L</a:t>
            </a:r>
            <a:r>
              <a:rPr lang="en-US" i="1" dirty="0" smtClean="0">
                <a:sym typeface="Symbol"/>
              </a:rPr>
              <a:t>C </a:t>
            </a:r>
            <a:r>
              <a:rPr lang="en-US" i="1" dirty="0" smtClean="0"/>
              <a:t>?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766965" y="4946185"/>
            <a:ext cx="1447375" cy="1440000"/>
            <a:chOff x="2766965" y="4946185"/>
            <a:chExt cx="1447375" cy="1440000"/>
          </a:xfrm>
        </p:grpSpPr>
        <p:grpSp>
          <p:nvGrpSpPr>
            <p:cNvPr id="8" name="Group 7"/>
            <p:cNvGrpSpPr/>
            <p:nvPr/>
          </p:nvGrpSpPr>
          <p:grpSpPr>
            <a:xfrm>
              <a:off x="2766965" y="4946185"/>
              <a:ext cx="1447375" cy="1440000"/>
              <a:chOff x="1453820" y="5196958"/>
              <a:chExt cx="1447375" cy="1440000"/>
            </a:xfrm>
          </p:grpSpPr>
          <p:sp>
            <p:nvSpPr>
              <p:cNvPr id="18" name="Oval 17"/>
              <p:cNvSpPr/>
              <p:nvPr/>
            </p:nvSpPr>
            <p:spPr bwMode="auto">
              <a:xfrm>
                <a:off x="1461195" y="5196958"/>
                <a:ext cx="1440000" cy="1440000"/>
              </a:xfrm>
              <a:prstGeom prst="ellipse">
                <a:avLst/>
              </a:prstGeom>
              <a:noFill/>
              <a:ln w="190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1453820" y="5196958"/>
                <a:ext cx="1440000" cy="1440000"/>
              </a:xfrm>
              <a:prstGeom prst="ellips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3085252" y="5455230"/>
              <a:ext cx="803425" cy="400110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US" sz="2000" i="1" kern="0" dirty="0" smtClean="0">
                  <a:solidFill>
                    <a:srgbClr val="FF0000"/>
                  </a:solidFill>
                  <a:latin typeface="+mn-lt"/>
                </a:rPr>
                <a:t>L</a:t>
              </a:r>
              <a:r>
                <a:rPr lang="en-US" sz="2000" i="1" kern="0" dirty="0" smtClean="0">
                  <a:latin typeface="+mn-lt"/>
                </a:rPr>
                <a:t> = </a:t>
              </a:r>
              <a:r>
                <a:rPr lang="en-US" sz="2000" i="1" kern="0" dirty="0" smtClean="0">
                  <a:solidFill>
                    <a:srgbClr val="0000FF"/>
                  </a:solidFill>
                  <a:latin typeface="+mn-lt"/>
                </a:rPr>
                <a:t>C</a:t>
              </a:r>
              <a:endParaRPr lang="en-GB" sz="2000" i="1" kern="0" dirty="0" smtClean="0">
                <a:solidFill>
                  <a:srgbClr val="0000FF"/>
                </a:solidFill>
                <a:latin typeface="+mn-lt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486730" y="4888390"/>
            <a:ext cx="1620000" cy="1620000"/>
            <a:chOff x="5486730" y="4888390"/>
            <a:chExt cx="1620000" cy="1620000"/>
          </a:xfrm>
        </p:grpSpPr>
        <p:grpSp>
          <p:nvGrpSpPr>
            <p:cNvPr id="9" name="Group 8"/>
            <p:cNvGrpSpPr/>
            <p:nvPr/>
          </p:nvGrpSpPr>
          <p:grpSpPr>
            <a:xfrm>
              <a:off x="5486730" y="4888390"/>
              <a:ext cx="1620000" cy="1620000"/>
              <a:chOff x="4987465" y="5099465"/>
              <a:chExt cx="1620000" cy="1620000"/>
            </a:xfrm>
          </p:grpSpPr>
          <p:sp>
            <p:nvSpPr>
              <p:cNvPr id="6" name="Oval 5"/>
              <p:cNvSpPr/>
              <p:nvPr/>
            </p:nvSpPr>
            <p:spPr bwMode="auto">
              <a:xfrm>
                <a:off x="5075468" y="5195629"/>
                <a:ext cx="1440000" cy="1440000"/>
              </a:xfrm>
              <a:prstGeom prst="ellipse">
                <a:avLst/>
              </a:prstGeom>
              <a:noFill/>
              <a:ln w="190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>
                <a:off x="4987465" y="5099465"/>
                <a:ext cx="1620000" cy="1620000"/>
              </a:xfrm>
              <a:prstGeom prst="ellipse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5895017" y="5504499"/>
              <a:ext cx="803425" cy="400110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  <a:spcAft>
                  <a:spcPts val="400"/>
                </a:spcAft>
                <a:buClr>
                  <a:srgbClr val="0000FF"/>
                </a:buClr>
                <a:buSzPct val="80000"/>
              </a:pPr>
              <a:r>
                <a:rPr lang="en-US" sz="2000" i="1" kern="0" dirty="0" smtClean="0">
                  <a:solidFill>
                    <a:srgbClr val="FF0000"/>
                  </a:solidFill>
                  <a:latin typeface="+mn-lt"/>
                </a:rPr>
                <a:t>L</a:t>
              </a:r>
              <a:r>
                <a:rPr lang="en-US" sz="2000" i="1" kern="0" dirty="0" smtClean="0">
                  <a:latin typeface="+mn-lt"/>
                </a:rPr>
                <a:t> &gt; </a:t>
              </a:r>
              <a:r>
                <a:rPr lang="en-US" sz="2000" i="1" kern="0" dirty="0" smtClean="0">
                  <a:solidFill>
                    <a:srgbClr val="0000FF"/>
                  </a:solidFill>
                  <a:latin typeface="+mn-lt"/>
                </a:rPr>
                <a:t>C</a:t>
              </a:r>
              <a:endParaRPr lang="en-GB" sz="2000" i="1" kern="0" dirty="0" smtClean="0">
                <a:solidFill>
                  <a:srgbClr val="0000FF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984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Quadrupoles</a:t>
            </a:r>
            <a:r>
              <a:rPr lang="en-US" dirty="0" smtClean="0"/>
              <a:t> and circumference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17.05.2016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LHC Beam Energy / Top 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265" y="2831908"/>
            <a:ext cx="3917311" cy="3362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9475" y="971079"/>
            <a:ext cx="8208962" cy="211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The role </a:t>
            </a:r>
            <a:r>
              <a:rPr lang="en-US" dirty="0" err="1" smtClean="0"/>
              <a:t>quadrupoles</a:t>
            </a:r>
            <a:r>
              <a:rPr lang="en-US" dirty="0" smtClean="0"/>
              <a:t> in the LHC is to focus the beams. When </a:t>
            </a:r>
            <a:r>
              <a:rPr lang="en-US" i="1" dirty="0" smtClean="0"/>
              <a:t>L=C (on ‘central orbit’)</a:t>
            </a:r>
            <a:r>
              <a:rPr lang="en-US" dirty="0" smtClean="0"/>
              <a:t> there is no bending by the quadrupoles.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No effect on the energy.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If </a:t>
            </a:r>
            <a:r>
              <a:rPr lang="en-US" i="1" dirty="0" smtClean="0"/>
              <a:t>L</a:t>
            </a:r>
            <a:r>
              <a:rPr lang="en-US" i="1" dirty="0" smtClean="0">
                <a:sym typeface="Symbol"/>
              </a:rPr>
              <a:t></a:t>
            </a:r>
            <a:r>
              <a:rPr lang="en-US" i="1" dirty="0" smtClean="0"/>
              <a:t>C</a:t>
            </a:r>
            <a:r>
              <a:rPr lang="en-US" dirty="0" smtClean="0"/>
              <a:t>, the beam is pushed off-axis through quads, giving a net bending in each quad. The energy change can be expressed by: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916724"/>
              </p:ext>
            </p:extLst>
          </p:nvPr>
        </p:nvGraphicFramePr>
        <p:xfrm>
          <a:off x="1681916" y="2856376"/>
          <a:ext cx="3149210" cy="809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" name="Equation" r:id="rId4" imgW="1815840" imgH="431640" progId="Equation.3">
                  <p:embed/>
                </p:oleObj>
              </mc:Choice>
              <mc:Fallback>
                <p:oleObj name="Equation" r:id="rId4" imgW="181584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1916" y="2856376"/>
                        <a:ext cx="3149210" cy="8099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17894" y="4064556"/>
            <a:ext cx="307725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2000" b="1" i="1" kern="0" dirty="0" smtClean="0">
                <a:solidFill>
                  <a:srgbClr val="FF0000"/>
                </a:solidFill>
                <a:latin typeface="+mn-lt"/>
              </a:rPr>
              <a:t>Strong amplification (for large accelerators)</a:t>
            </a:r>
            <a:endParaRPr lang="en-GB" sz="2000" b="1" i="1" kern="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14080" y="5878541"/>
            <a:ext cx="3195105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1400" b="1" i="1" kern="0" dirty="0" smtClean="0">
                <a:latin typeface="Symbol" pitchFamily="18" charset="2"/>
              </a:rPr>
              <a:t>a</a:t>
            </a:r>
            <a:r>
              <a:rPr lang="en-US" sz="1400" b="1" i="1" kern="0" baseline="-25000" dirty="0" smtClean="0">
                <a:latin typeface="+mn-lt"/>
              </a:rPr>
              <a:t>c</a:t>
            </a:r>
            <a:r>
              <a:rPr lang="en-US" sz="1400" b="1" i="1" kern="0" dirty="0" smtClean="0">
                <a:latin typeface="+mn-lt"/>
              </a:rPr>
              <a:t> = momentum compaction factor</a:t>
            </a:r>
            <a:endParaRPr lang="en-GB" sz="1400" b="1" i="1" kern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883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Helvetica" pitchFamily="34" charset="0"/>
              </a:rPr>
              <a:t>LEP classic: Earth </a:t>
            </a:r>
            <a:r>
              <a:rPr lang="en-US" sz="3600" dirty="0">
                <a:latin typeface="Helvetica" pitchFamily="34" charset="0"/>
              </a:rPr>
              <a:t>t</a:t>
            </a:r>
            <a:r>
              <a:rPr lang="en-US" sz="3600" dirty="0" smtClean="0">
                <a:latin typeface="Helvetica" pitchFamily="34" charset="0"/>
              </a:rPr>
              <a:t>ides</a:t>
            </a:r>
            <a:endParaRPr lang="en-US" sz="3600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17.05.2016</a:t>
            </a:r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LHC Beam Energy / Top WS</a:t>
            </a: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6F9A0-BF6C-41CE-A91E-2EE9E6424185}" type="slidenum">
              <a:rPr lang="en-US"/>
              <a:pPr/>
              <a:t>7</a:t>
            </a:fld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775810" y="1105940"/>
            <a:ext cx="3206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00"/>
                </a:solidFill>
                <a:latin typeface="+mj-lt"/>
              </a:rPr>
              <a:t>Tide bulge of a celestial body</a:t>
            </a:r>
            <a:r>
              <a:rPr lang="en-US" dirty="0">
                <a:latin typeface="+mj-lt"/>
              </a:rPr>
              <a:t> </a:t>
            </a:r>
          </a:p>
          <a:p>
            <a:r>
              <a:rPr lang="en-US" dirty="0">
                <a:latin typeface="+mj-lt"/>
              </a:rPr>
              <a:t>of mass </a:t>
            </a:r>
            <a:r>
              <a:rPr lang="en-US" i="1" dirty="0">
                <a:latin typeface="+mj-lt"/>
              </a:rPr>
              <a:t>M</a:t>
            </a:r>
            <a:r>
              <a:rPr lang="en-US" dirty="0">
                <a:latin typeface="+mj-lt"/>
              </a:rPr>
              <a:t> at a distance </a:t>
            </a:r>
            <a:r>
              <a:rPr lang="en-US" i="1" dirty="0">
                <a:latin typeface="+mj-lt"/>
              </a:rPr>
              <a:t>d</a:t>
            </a:r>
            <a:r>
              <a:rPr lang="en-US" dirty="0">
                <a:latin typeface="+mj-lt"/>
              </a:rPr>
              <a:t> :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41642" y="2819400"/>
            <a:ext cx="31774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>
                <a:latin typeface="Symbol" pitchFamily="18" charset="2"/>
              </a:rPr>
              <a:t>q</a:t>
            </a:r>
            <a:r>
              <a:rPr lang="en-US" sz="1600" dirty="0">
                <a:latin typeface="+mj-lt"/>
              </a:rPr>
              <a:t> = </a:t>
            </a:r>
            <a:r>
              <a:rPr lang="en-US" sz="1600" dirty="0" smtClean="0">
                <a:latin typeface="+mj-lt"/>
              </a:rPr>
              <a:t>angle(vertical, celestial </a:t>
            </a:r>
            <a:r>
              <a:rPr lang="en-US" sz="1600" dirty="0">
                <a:latin typeface="+mj-lt"/>
              </a:rPr>
              <a:t>body)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914400" y="3429000"/>
            <a:ext cx="140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</a:rPr>
              <a:t>Earth tides :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85800" y="3810000"/>
            <a:ext cx="3617365" cy="2456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Symbol" pitchFamily="18" charset="2"/>
              <a:buChar char="·"/>
            </a:pPr>
            <a:r>
              <a:rPr lang="en-US" sz="1600" dirty="0">
                <a:latin typeface="+mj-lt"/>
              </a:rPr>
              <a:t> The Moon contributes </a:t>
            </a:r>
            <a:r>
              <a:rPr lang="en-US" sz="1600" dirty="0" smtClean="0">
                <a:latin typeface="+mj-lt"/>
                <a:sym typeface="Symbol"/>
              </a:rPr>
              <a:t></a:t>
            </a:r>
            <a:r>
              <a:rPr lang="en-US" sz="1600" dirty="0" smtClean="0">
                <a:latin typeface="+mj-lt"/>
              </a:rPr>
              <a:t>2/3</a:t>
            </a:r>
            <a:r>
              <a:rPr lang="en-US" sz="1600" dirty="0">
                <a:latin typeface="+mj-lt"/>
              </a:rPr>
              <a:t>,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Symbol" pitchFamily="18" charset="2"/>
              <a:buNone/>
            </a:pPr>
            <a:r>
              <a:rPr lang="en-US" sz="1600" dirty="0">
                <a:latin typeface="+mj-lt"/>
              </a:rPr>
              <a:t>   the Sun </a:t>
            </a:r>
            <a:r>
              <a:rPr lang="en-US" sz="1600" dirty="0" smtClean="0">
                <a:latin typeface="+mj-lt"/>
                <a:sym typeface="Symbol"/>
              </a:rPr>
              <a:t></a:t>
            </a:r>
            <a:r>
              <a:rPr lang="en-US" sz="1600" dirty="0" smtClean="0">
                <a:latin typeface="+mj-lt"/>
              </a:rPr>
              <a:t>1/3</a:t>
            </a:r>
            <a:r>
              <a:rPr lang="en-US" sz="1600" dirty="0">
                <a:latin typeface="+mj-lt"/>
              </a:rPr>
              <a:t>.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Symbol" pitchFamily="18" charset="2"/>
              <a:buChar char="·"/>
            </a:pPr>
            <a:r>
              <a:rPr lang="en-US" sz="1600" dirty="0">
                <a:latin typeface="+mj-lt"/>
              </a:rPr>
              <a:t> </a:t>
            </a:r>
            <a:r>
              <a:rPr lang="en-US" sz="1600" dirty="0">
                <a:solidFill>
                  <a:srgbClr val="0000CC"/>
                </a:solidFill>
                <a:latin typeface="+mj-lt"/>
              </a:rPr>
              <a:t>NO 12 hour symmetry</a:t>
            </a:r>
            <a:r>
              <a:rPr lang="en-US" sz="1600" dirty="0">
                <a:latin typeface="+mj-lt"/>
              </a:rPr>
              <a:t> 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Symbol" pitchFamily="18" charset="2"/>
              <a:buNone/>
            </a:pPr>
            <a:r>
              <a:rPr lang="en-US" sz="1600" dirty="0">
                <a:latin typeface="+mj-lt"/>
              </a:rPr>
              <a:t>   (direction of Earth rotation axis). 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Symbol" pitchFamily="18" charset="2"/>
              <a:buChar char="·"/>
            </a:pPr>
            <a:r>
              <a:rPr lang="en-US" sz="1600" dirty="0">
                <a:latin typeface="+mj-lt"/>
              </a:rPr>
              <a:t> </a:t>
            </a:r>
            <a:r>
              <a:rPr lang="en-US" sz="1600" dirty="0">
                <a:solidFill>
                  <a:srgbClr val="0000CC"/>
                </a:solidFill>
                <a:latin typeface="+mj-lt"/>
              </a:rPr>
              <a:t>Not resonance-driven</a:t>
            </a:r>
            <a:r>
              <a:rPr lang="en-US" sz="1600" dirty="0">
                <a:latin typeface="+mj-lt"/>
              </a:rPr>
              <a:t> 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Symbol" pitchFamily="18" charset="2"/>
              <a:buNone/>
            </a:pPr>
            <a:r>
              <a:rPr lang="en-US" sz="1600" dirty="0">
                <a:latin typeface="+mj-lt"/>
              </a:rPr>
              <a:t>   (unlike Sea tides !).</a:t>
            </a:r>
          </a:p>
          <a:p>
            <a:pPr marL="179388" indent="-179388">
              <a:lnSpc>
                <a:spcPct val="120000"/>
              </a:lnSpc>
              <a:buClr>
                <a:srgbClr val="FF3300"/>
              </a:buClr>
              <a:buFont typeface="Symbol" pitchFamily="18" charset="2"/>
              <a:buChar char="·"/>
            </a:pPr>
            <a:r>
              <a:rPr lang="en-US" sz="1600" dirty="0" smtClean="0">
                <a:latin typeface="+mj-lt"/>
              </a:rPr>
              <a:t>Reasonably accurate predictions available.</a:t>
            </a:r>
            <a:endParaRPr lang="en-US" sz="1600" dirty="0">
              <a:latin typeface="+mj-lt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025" y="1093240"/>
            <a:ext cx="3917825" cy="2513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140" y="3611676"/>
            <a:ext cx="4564857" cy="2812914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93787"/>
              </p:ext>
            </p:extLst>
          </p:nvPr>
        </p:nvGraphicFramePr>
        <p:xfrm>
          <a:off x="1198563" y="1970088"/>
          <a:ext cx="267176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3" name="Equation" r:id="rId5" imgW="1434960" imgH="393480" progId="Equation.3">
                  <p:embed/>
                </p:oleObj>
              </mc:Choice>
              <mc:Fallback>
                <p:oleObj name="Equation" r:id="rId5" imgW="143496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3" y="1970088"/>
                        <a:ext cx="2671762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86480" y="3621025"/>
            <a:ext cx="2949846" cy="307777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sz="1400" b="1" kern="0" dirty="0" smtClean="0">
                <a:latin typeface="+mn-lt"/>
              </a:rPr>
              <a:t>Predicted circumference change</a:t>
            </a:r>
            <a:endParaRPr lang="en-GB" sz="1400" b="1" kern="0" dirty="0" smtClean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98809" y="6134100"/>
            <a:ext cx="2933816" cy="369332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b="1" kern="0" dirty="0" smtClean="0">
                <a:latin typeface="+mj-lt"/>
                <a:sym typeface="Symbol"/>
              </a:rPr>
              <a:t>@ LHC </a:t>
            </a:r>
            <a:r>
              <a:rPr lang="en-US" b="1" kern="0" dirty="0" smtClean="0">
                <a:latin typeface="Symbol" pitchFamily="18" charset="2"/>
                <a:sym typeface="Symbol"/>
              </a:rPr>
              <a:t> </a:t>
            </a:r>
            <a:r>
              <a:rPr lang="en-US" b="1" kern="0" dirty="0" smtClean="0">
                <a:latin typeface="Symbol" pitchFamily="18" charset="2"/>
              </a:rPr>
              <a:t>D</a:t>
            </a:r>
            <a:r>
              <a:rPr lang="en-US" b="1" kern="0" dirty="0" smtClean="0">
                <a:latin typeface="+mn-lt"/>
              </a:rPr>
              <a:t>E/E ~ 1.2×10</a:t>
            </a:r>
            <a:r>
              <a:rPr lang="en-US" b="1" kern="0" baseline="30000" dirty="0" smtClean="0">
                <a:latin typeface="+mn-lt"/>
              </a:rPr>
              <a:t>-4</a:t>
            </a:r>
            <a:endParaRPr lang="en-GB" b="1" kern="0" baseline="30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245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836" y="2276850"/>
            <a:ext cx="3593146" cy="220372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Circumference evolution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17.05.2016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LHC Beam Energy / Top 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22" y="3092881"/>
            <a:ext cx="4325032" cy="326215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517038" y="2468875"/>
            <a:ext cx="1236236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b="1" kern="0" dirty="0" smtClean="0">
                <a:solidFill>
                  <a:srgbClr val="008E40"/>
                </a:solidFill>
                <a:latin typeface="+mn-lt"/>
              </a:rPr>
              <a:t>LHC 2012</a:t>
            </a:r>
            <a:endParaRPr lang="en-GB" b="1" kern="0" dirty="0" smtClean="0">
              <a:solidFill>
                <a:srgbClr val="008E40"/>
              </a:solidFill>
              <a:latin typeface="+mn-lt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9475" y="817460"/>
            <a:ext cx="8208962" cy="17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T</a:t>
            </a:r>
            <a:r>
              <a:rPr lang="en-US" dirty="0" smtClean="0"/>
              <a:t>o provide energy predictions for every LEP fill, the long-term evolution of the LEP circumference had to be </a:t>
            </a:r>
            <a:r>
              <a:rPr lang="en-US" dirty="0" smtClean="0"/>
              <a:t>monitored (also done for LHC).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Mainly by observing the beam with beam position monitors (BPMs).</a:t>
            </a:r>
          </a:p>
          <a:p>
            <a:pPr>
              <a:spcBef>
                <a:spcPts val="1200"/>
              </a:spcBef>
            </a:pPr>
            <a:r>
              <a:rPr lang="en-US" dirty="0"/>
              <a:t>T</a:t>
            </a:r>
            <a:r>
              <a:rPr lang="en-US" dirty="0" smtClean="0"/>
              <a:t>he LEP/LHC tunnel </a:t>
            </a:r>
            <a:r>
              <a:rPr lang="en-US" dirty="0"/>
              <a:t>circumference </a:t>
            </a:r>
            <a:r>
              <a:rPr lang="en-US" dirty="0" smtClean="0"/>
              <a:t>is subject to seasonal (and reproducible) changes of 2-3 mm.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73193" y="2253106"/>
            <a:ext cx="2119491" cy="369332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b="1" kern="0" dirty="0" smtClean="0">
                <a:latin typeface="Symbol" pitchFamily="18" charset="2"/>
                <a:sym typeface="Symbol"/>
              </a:rPr>
              <a:t> </a:t>
            </a:r>
            <a:r>
              <a:rPr lang="en-US" b="1" kern="0" dirty="0" smtClean="0">
                <a:latin typeface="Symbol" pitchFamily="18" charset="2"/>
              </a:rPr>
              <a:t>D</a:t>
            </a:r>
            <a:r>
              <a:rPr lang="en-US" b="1" kern="0" dirty="0" smtClean="0">
                <a:latin typeface="+mn-lt"/>
              </a:rPr>
              <a:t>E/E ~ 2-3×10</a:t>
            </a:r>
            <a:r>
              <a:rPr lang="en-US" b="1" kern="0" baseline="30000" dirty="0" smtClean="0">
                <a:latin typeface="+mn-lt"/>
              </a:rPr>
              <a:t>-4</a:t>
            </a:r>
            <a:endParaRPr lang="en-GB" b="1" kern="0" baseline="30000" dirty="0" smtClean="0">
              <a:latin typeface="+mn-l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989" y="4657960"/>
            <a:ext cx="3513993" cy="208725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2" name="TextBox 11"/>
          <p:cNvSpPr txBox="1"/>
          <p:nvPr/>
        </p:nvSpPr>
        <p:spPr>
          <a:xfrm>
            <a:off x="5517038" y="4773175"/>
            <a:ext cx="1236236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US" b="1" kern="0" dirty="0" smtClean="0">
                <a:solidFill>
                  <a:srgbClr val="008E40"/>
                </a:solidFill>
                <a:latin typeface="+mn-lt"/>
              </a:rPr>
              <a:t>LHC 2015</a:t>
            </a:r>
            <a:endParaRPr lang="en-GB" b="1" kern="0" dirty="0" smtClean="0">
              <a:solidFill>
                <a:srgbClr val="008E4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650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Energy </a:t>
            </a:r>
            <a:r>
              <a:rPr lang="en-GB" dirty="0" smtClean="0"/>
              <a:t>stability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17.05.2016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LHC Beam Energy / Top 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98C2-E612-405D-9D9D-D2D7EB854B0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9135" y="813021"/>
            <a:ext cx="8241965" cy="339169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27013" indent="-227013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</a:pPr>
            <a:r>
              <a:rPr lang="en-GB" kern="0" dirty="0" smtClean="0">
                <a:latin typeface="+mn-lt"/>
              </a:rPr>
              <a:t>Both tidal effects and the slow circumference changes are automatically compensated by the LHC orbit feedback.</a:t>
            </a:r>
          </a:p>
          <a:p>
            <a:pPr marL="742950" lvl="1" indent="-285750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anose="05000000000000000000" pitchFamily="2" charset="2"/>
              <a:buChar char="Ø"/>
            </a:pPr>
            <a:r>
              <a:rPr lang="en-GB" sz="1600" i="1" kern="0" dirty="0" smtClean="0">
                <a:solidFill>
                  <a:srgbClr val="0000FF"/>
                </a:solidFill>
                <a:latin typeface="+mn-lt"/>
              </a:rPr>
              <a:t>Net impact </a:t>
            </a:r>
            <a:r>
              <a:rPr lang="en-GB" sz="1600" i="1" kern="0" dirty="0" smtClean="0">
                <a:solidFill>
                  <a:srgbClr val="0000FF"/>
                </a:solidFill>
                <a:latin typeface="+mn-lt"/>
              </a:rPr>
              <a:t>of circumferences changes &lt; 0.01%</a:t>
            </a:r>
          </a:p>
          <a:p>
            <a:pPr marL="227013" indent="-227013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</a:pPr>
            <a:r>
              <a:rPr lang="en-GB" kern="0" dirty="0" smtClean="0">
                <a:latin typeface="+mn-lt"/>
              </a:rPr>
              <a:t>Impact of dipole orbit correctors is </a:t>
            </a:r>
            <a:r>
              <a:rPr lang="en-GB" kern="0" dirty="0" smtClean="0">
                <a:solidFill>
                  <a:srgbClr val="0000FF"/>
                </a:solidFill>
                <a:latin typeface="+mn-lt"/>
                <a:sym typeface="Symbol" panose="05050102010706020507" pitchFamily="18" charset="2"/>
              </a:rPr>
              <a:t> 0.02%.</a:t>
            </a:r>
            <a:endParaRPr lang="en-GB" kern="0" dirty="0" smtClean="0">
              <a:solidFill>
                <a:srgbClr val="0000FF"/>
              </a:solidFill>
              <a:latin typeface="+mn-lt"/>
            </a:endParaRPr>
          </a:p>
          <a:p>
            <a:pPr marL="227013" indent="-227013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</a:pPr>
            <a:r>
              <a:rPr lang="en-GB" kern="0" dirty="0" smtClean="0">
                <a:latin typeface="+mn-lt"/>
              </a:rPr>
              <a:t>The current stability of the 8 dipole power converters is ~few part per </a:t>
            </a:r>
            <a:r>
              <a:rPr lang="en-GB" kern="0" dirty="0" smtClean="0">
                <a:latin typeface="+mn-lt"/>
              </a:rPr>
              <a:t>million. </a:t>
            </a:r>
            <a:r>
              <a:rPr lang="en-GB" kern="0" dirty="0" smtClean="0">
                <a:latin typeface="+mn-lt"/>
              </a:rPr>
              <a:t>The stability of the current calibration (repeated ~ TS) is at a similar level.</a:t>
            </a:r>
          </a:p>
          <a:p>
            <a:pPr marL="742950" lvl="1" indent="-285750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anose="05000000000000000000" pitchFamily="2" charset="2"/>
              <a:buChar char="Ø"/>
            </a:pPr>
            <a:r>
              <a:rPr lang="en-GB" sz="1600" i="1" kern="0" dirty="0" smtClean="0">
                <a:solidFill>
                  <a:srgbClr val="0000FF"/>
                </a:solidFill>
                <a:latin typeface="+mn-lt"/>
              </a:rPr>
              <a:t>Impact of the PC is &lt;&lt; 0.01%</a:t>
            </a:r>
          </a:p>
          <a:p>
            <a:pPr marL="227013" indent="-227013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itchFamily="2" charset="2"/>
              <a:buChar char="q"/>
            </a:pPr>
            <a:r>
              <a:rPr lang="en-GB" kern="0" dirty="0" smtClean="0">
                <a:latin typeface="+mn-lt"/>
              </a:rPr>
              <a:t>Super-conducting magnets do not suffer from temperature effects like room temperature magnets.</a:t>
            </a:r>
          </a:p>
          <a:p>
            <a:pPr marL="742950" lvl="1" indent="-285750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  <a:buFont typeface="Wingdings" panose="05000000000000000000" pitchFamily="2" charset="2"/>
              <a:buChar char="Ø"/>
            </a:pPr>
            <a:r>
              <a:rPr lang="en-GB" sz="1600" i="1" kern="0" dirty="0" smtClean="0">
                <a:solidFill>
                  <a:srgbClr val="0000FF"/>
                </a:solidFill>
                <a:latin typeface="+mn-lt"/>
              </a:rPr>
              <a:t>Beam data confirms field stability &lt;&lt; 0.01%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9072" y="4581150"/>
            <a:ext cx="8032027" cy="99309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GB" kern="0" dirty="0" smtClean="0">
                <a:latin typeface="+mn-lt"/>
              </a:rPr>
              <a:t>For energy uncertainties on the scale of </a:t>
            </a:r>
            <a:r>
              <a:rPr lang="en-GB" u="sng" kern="0" dirty="0" smtClean="0">
                <a:latin typeface="+mn-lt"/>
              </a:rPr>
              <a:t>~</a:t>
            </a:r>
            <a:r>
              <a:rPr lang="en-GB" u="sng" kern="0" dirty="0" smtClean="0">
                <a:latin typeface="+mn-lt"/>
              </a:rPr>
              <a:t>0.1%</a:t>
            </a:r>
            <a:r>
              <a:rPr lang="en-GB" kern="0" dirty="0" smtClean="0">
                <a:latin typeface="+mn-lt"/>
              </a:rPr>
              <a:t> </a:t>
            </a:r>
            <a:r>
              <a:rPr lang="en-GB" kern="0" dirty="0" smtClean="0">
                <a:latin typeface="+mn-lt"/>
              </a:rPr>
              <a:t>only </a:t>
            </a:r>
            <a:r>
              <a:rPr lang="en-GB" b="1" kern="0" dirty="0" smtClean="0">
                <a:solidFill>
                  <a:srgbClr val="008E40"/>
                </a:solidFill>
                <a:latin typeface="+mn-lt"/>
              </a:rPr>
              <a:t>the </a:t>
            </a:r>
            <a:r>
              <a:rPr lang="en-GB" b="1" kern="0" dirty="0" smtClean="0">
                <a:solidFill>
                  <a:srgbClr val="008E40"/>
                </a:solidFill>
                <a:latin typeface="+mn-lt"/>
              </a:rPr>
              <a:t>absolute calibration </a:t>
            </a:r>
            <a:r>
              <a:rPr lang="en-GB" b="1" kern="0" dirty="0" smtClean="0">
                <a:solidFill>
                  <a:srgbClr val="008E40"/>
                </a:solidFill>
                <a:latin typeface="+mn-lt"/>
              </a:rPr>
              <a:t>is important</a:t>
            </a:r>
            <a:r>
              <a:rPr lang="en-GB" b="1" kern="0" dirty="0" smtClean="0">
                <a:latin typeface="+mn-lt"/>
              </a:rPr>
              <a:t>,</a:t>
            </a:r>
            <a:r>
              <a:rPr lang="en-GB" b="1" kern="0" dirty="0" smtClean="0">
                <a:solidFill>
                  <a:srgbClr val="008E40"/>
                </a:solidFill>
                <a:latin typeface="+mn-lt"/>
              </a:rPr>
              <a:t> </a:t>
            </a:r>
            <a:r>
              <a:rPr lang="en-GB" kern="0" dirty="0" smtClean="0">
                <a:latin typeface="+mn-lt"/>
              </a:rPr>
              <a:t>one can </a:t>
            </a:r>
            <a:r>
              <a:rPr lang="en-GB" b="1" kern="0" dirty="0" smtClean="0">
                <a:solidFill>
                  <a:srgbClr val="008E40"/>
                </a:solidFill>
                <a:latin typeface="+mn-lt"/>
              </a:rPr>
              <a:t>neglect time dependent effects</a:t>
            </a:r>
            <a:r>
              <a:rPr lang="en-GB" kern="0" dirty="0" smtClean="0">
                <a:latin typeface="+mn-lt"/>
              </a:rPr>
              <a:t> </a:t>
            </a:r>
            <a:r>
              <a:rPr lang="en-GB" kern="0" dirty="0" smtClean="0">
                <a:latin typeface="+mn-lt"/>
              </a:rPr>
              <a:t>(unlike LEP !).</a:t>
            </a:r>
          </a:p>
          <a:p>
            <a:pPr lvl="1">
              <a:spcBef>
                <a:spcPct val="20000"/>
              </a:spcBef>
              <a:spcAft>
                <a:spcPts val="400"/>
              </a:spcAft>
              <a:buClr>
                <a:srgbClr val="0000FF"/>
              </a:buClr>
              <a:buSzPct val="80000"/>
            </a:pPr>
            <a:r>
              <a:rPr lang="en-GB" sz="1600" i="1" kern="0" dirty="0">
                <a:solidFill>
                  <a:srgbClr val="0000FF"/>
                </a:solidFill>
                <a:latin typeface="+mj-lt"/>
              </a:rPr>
              <a:t>It is safe to assume that the energy is stable over a run to </a:t>
            </a:r>
            <a:r>
              <a:rPr lang="en-GB" sz="1600" i="1" kern="0" dirty="0" smtClean="0">
                <a:solidFill>
                  <a:srgbClr val="0000FF"/>
                </a:solidFill>
                <a:latin typeface="+mj-lt"/>
                <a:sym typeface="Symbol" panose="05050102010706020507" pitchFamily="18" charset="2"/>
              </a:rPr>
              <a:t> </a:t>
            </a:r>
            <a:r>
              <a:rPr lang="en-GB" sz="1600" i="1" kern="0" dirty="0" smtClean="0">
                <a:solidFill>
                  <a:srgbClr val="0000FF"/>
                </a:solidFill>
                <a:latin typeface="+mj-lt"/>
              </a:rPr>
              <a:t>0.02%.</a:t>
            </a:r>
            <a:endParaRPr lang="en-GB" sz="1600" i="1" kern="0" dirty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861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/>
      <a:bodyPr/>
      <a:lstStyle>
        <a:defPPr marL="227013" indent="-227013">
          <a:spcBef>
            <a:spcPct val="20000"/>
          </a:spcBef>
          <a:spcAft>
            <a:spcPts val="400"/>
          </a:spcAft>
          <a:buClr>
            <a:srgbClr val="0000FF"/>
          </a:buClr>
          <a:buSzPct val="80000"/>
          <a:buFont typeface="Wingdings" pitchFamily="2" charset="2"/>
          <a:buChar char="q"/>
          <a:defRPr sz="2000" kern="0" dirty="0" smtClean="0"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18664</TotalTime>
  <Words>2245</Words>
  <Application>Microsoft Office PowerPoint</Application>
  <PresentationFormat>On-screen Show (4:3)</PresentationFormat>
  <Paragraphs>291</Paragraphs>
  <Slides>26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ＭＳ Ｐゴシック</vt:lpstr>
      <vt:lpstr>Arial</vt:lpstr>
      <vt:lpstr>Calibri</vt:lpstr>
      <vt:lpstr>Cambria</vt:lpstr>
      <vt:lpstr>Comic Sans MS</vt:lpstr>
      <vt:lpstr>Constantia</vt:lpstr>
      <vt:lpstr>Courier New</vt:lpstr>
      <vt:lpstr>Helvetica</vt:lpstr>
      <vt:lpstr>Symbol</vt:lpstr>
      <vt:lpstr>Wingdings</vt:lpstr>
      <vt:lpstr>Theme1</vt:lpstr>
      <vt:lpstr>Equation</vt:lpstr>
      <vt:lpstr>PowerPoint Presentation</vt:lpstr>
      <vt:lpstr>Outline</vt:lpstr>
      <vt:lpstr>Beam momentum - definitions</vt:lpstr>
      <vt:lpstr>Beam momentum</vt:lpstr>
      <vt:lpstr>Circumference and orbit length</vt:lpstr>
      <vt:lpstr>Quadrupoles and circumference</vt:lpstr>
      <vt:lpstr>LEP classic: Earth tides</vt:lpstr>
      <vt:lpstr>Circumference evolution</vt:lpstr>
      <vt:lpstr>Energy stability</vt:lpstr>
      <vt:lpstr>Outline</vt:lpstr>
      <vt:lpstr>Magnetic model</vt:lpstr>
      <vt:lpstr>Magnetic model – cold-warm</vt:lpstr>
      <vt:lpstr>Dipole transfer function</vt:lpstr>
      <vt:lpstr>Dipole transfer function</vt:lpstr>
      <vt:lpstr>Outline</vt:lpstr>
      <vt:lpstr>Proton-ion calibration principle (1)</vt:lpstr>
      <vt:lpstr>Proton-ion calibration principle (2)</vt:lpstr>
      <vt:lpstr>Scaling with energy</vt:lpstr>
      <vt:lpstr>Proton-Lead</vt:lpstr>
      <vt:lpstr>Proton-Lead cycle</vt:lpstr>
      <vt:lpstr>Orbit shifts at flat top</vt:lpstr>
      <vt:lpstr>Systematic BPM errors</vt:lpstr>
      <vt:lpstr>Frequency to energy</vt:lpstr>
      <vt:lpstr>Energy at injection</vt:lpstr>
      <vt:lpstr>Energy measurement summary</vt:lpstr>
      <vt:lpstr>Status and next step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 Wenninger</dc:creator>
  <cp:lastModifiedBy>Jorg Wenninger</cp:lastModifiedBy>
  <cp:revision>4191</cp:revision>
  <cp:lastPrinted>1601-01-01T00:00:00Z</cp:lastPrinted>
  <dcterms:created xsi:type="dcterms:W3CDTF">1601-01-01T00:00:00Z</dcterms:created>
  <dcterms:modified xsi:type="dcterms:W3CDTF">2016-05-16T16:17:08Z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