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29"/>
  </p:notesMasterIdLst>
  <p:handoutMasterIdLst>
    <p:handoutMasterId r:id="rId30"/>
  </p:handoutMasterIdLst>
  <p:sldIdLst>
    <p:sldId id="421" r:id="rId2"/>
    <p:sldId id="847" r:id="rId3"/>
    <p:sldId id="946" r:id="rId4"/>
    <p:sldId id="947" r:id="rId5"/>
    <p:sldId id="950" r:id="rId6"/>
    <p:sldId id="948" r:id="rId7"/>
    <p:sldId id="942" r:id="rId8"/>
    <p:sldId id="943" r:id="rId9"/>
    <p:sldId id="949" r:id="rId10"/>
    <p:sldId id="951" r:id="rId11"/>
    <p:sldId id="945" r:id="rId12"/>
    <p:sldId id="936" r:id="rId13"/>
    <p:sldId id="937" r:id="rId14"/>
    <p:sldId id="965" r:id="rId15"/>
    <p:sldId id="966" r:id="rId16"/>
    <p:sldId id="953" r:id="rId17"/>
    <p:sldId id="954" r:id="rId18"/>
    <p:sldId id="964" r:id="rId19"/>
    <p:sldId id="952" r:id="rId20"/>
    <p:sldId id="956" r:id="rId21"/>
    <p:sldId id="968" r:id="rId22"/>
    <p:sldId id="960" r:id="rId23"/>
    <p:sldId id="961" r:id="rId24"/>
    <p:sldId id="962" r:id="rId25"/>
    <p:sldId id="963" r:id="rId26"/>
    <p:sldId id="967" r:id="rId27"/>
    <p:sldId id="939" r:id="rId2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FFFFCC"/>
    <a:srgbClr val="FFFF99"/>
    <a:srgbClr val="008E40"/>
    <a:srgbClr val="CCFFCC"/>
    <a:srgbClr val="FFCCCC"/>
    <a:srgbClr val="FFCC99"/>
    <a:srgbClr val="00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194" autoAdjust="0"/>
  </p:normalViewPr>
  <p:slideViewPr>
    <p:cSldViewPr>
      <p:cViewPr varScale="1">
        <p:scale>
          <a:sx n="75" d="100"/>
          <a:sy n="75" d="100"/>
        </p:scale>
        <p:origin x="-132" y="-102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37" y="-96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pPr>
              <a:defRPr/>
            </a:pPr>
            <a:fld id="{ABECBBEE-CC39-4EB5-A334-46298068CD79}" type="datetimeFigureOut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pPr>
              <a:defRPr/>
            </a:pPr>
            <a:fld id="{F3C50950-8DCE-4BA3-8E21-65C741DFA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5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4494633-67A9-4E43-ACD1-7A0FAA47A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86675-37C9-44EC-93F7-B2D4FA765693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05586-E4B0-4B6F-B4B6-5D7B6C5E9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AF25-BF74-4972-B942-BFED45AA9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DAFE-FB4B-4D61-9057-6D8FF3E9C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7E95-4F2D-4A84-B9A4-10565D1B4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1534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D134-3581-4776-8AD8-FDC3823BF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mlog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1188" y="0"/>
            <a:ext cx="912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lhclogo.prev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6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7159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42F16B-63E4-4D15-90A6-73E0C1B4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3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5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877824"/>
            <a:ext cx="9144000" cy="14826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8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1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6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A23-32AC-4B7C-8AE3-3A46E140F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539-D6C4-43A4-B860-F1DFC8E4D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DC79-7F61-41FF-9316-39EF22156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4AE3-93E8-4287-A05B-4B0FBAEEF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eaLnBrk="1" hangingPunct="1">
              <a:defRPr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8" descr="lhclogo.prev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0"/>
            <a:ext cx="7429500" cy="8001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 rot="16200000">
            <a:off x="-552450" y="5962650"/>
            <a:ext cx="1447800" cy="342900"/>
          </a:xfrm>
        </p:spPr>
        <p:txBody>
          <a:bodyPr/>
          <a:lstStyle>
            <a:lvl1pPr>
              <a:defRPr sz="1200" b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 rot="16200000">
            <a:off x="-2133600" y="2933700"/>
            <a:ext cx="4610100" cy="342900"/>
          </a:xfrm>
        </p:spPr>
        <p:txBody>
          <a:bodyPr/>
          <a:lstStyle>
            <a:lvl1pPr>
              <a:defRPr sz="1200" b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4E98C2-E612-405D-9D9D-D2D7EB854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0275-3A49-46CA-A6EE-68DB2BA80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EA62-16F5-4832-A462-CC341ED0F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1E19-85E8-4E0E-9136-72C62C7695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534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495300" y="5905500"/>
            <a:ext cx="1447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1981200" y="2971800"/>
            <a:ext cx="44196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400800"/>
            <a:ext cx="914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3C8C17-11B6-4841-AA6C-480BD23B0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2" r:id="rId1"/>
    <p:sldLayoutId id="2147486883" r:id="rId2"/>
    <p:sldLayoutId id="2147486884" r:id="rId3"/>
    <p:sldLayoutId id="2147486885" r:id="rId4"/>
    <p:sldLayoutId id="2147486886" r:id="rId5"/>
    <p:sldLayoutId id="2147486894" r:id="rId6"/>
    <p:sldLayoutId id="2147486887" r:id="rId7"/>
    <p:sldLayoutId id="2147486888" r:id="rId8"/>
    <p:sldLayoutId id="2147486889" r:id="rId9"/>
    <p:sldLayoutId id="2147486890" r:id="rId10"/>
    <p:sldLayoutId id="2147486891" r:id="rId11"/>
    <p:sldLayoutId id="2147486892" r:id="rId12"/>
    <p:sldLayoutId id="2147486893" r:id="rId13"/>
    <p:sldLayoutId id="2147486895" r:id="rId14"/>
    <p:sldLayoutId id="2147486896" r:id="rId15"/>
    <p:sldLayoutId id="2147486897" r:id="rId16"/>
    <p:sldLayoutId id="2147486898" r:id="rId17"/>
    <p:sldLayoutId id="2147486899" r:id="rId18"/>
    <p:sldLayoutId id="2147486900" r:id="rId1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434" y="-23777"/>
            <a:ext cx="10522970" cy="692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13.11.2012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LHC Beam Energy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DFE27-3BCC-4ED7-B16C-6F287D088A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85120" y="241300"/>
            <a:ext cx="7872382" cy="99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FF00"/>
                </a:solidFill>
                <a:latin typeface="+mj-lt"/>
              </a:rPr>
              <a:t>LHC 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Beam Energy</a:t>
            </a:r>
            <a:endParaRPr lang="en-US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6113" y="4235505"/>
            <a:ext cx="3418747" cy="1996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J. </a:t>
            </a:r>
            <a:r>
              <a:rPr lang="en-US" sz="2400" i="1" kern="0" dirty="0" err="1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Wenninger</a:t>
            </a: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CERN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Beams Department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Operation group / LHC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dirty="0" smtClean="0">
                <a:solidFill>
                  <a:srgbClr val="0000FF">
                    <a:alpha val="47000"/>
                  </a:srgbClr>
                </a:solidFill>
                <a:latin typeface="+mn-lt"/>
              </a:rPr>
              <a:t>Beam energy</a:t>
            </a:r>
            <a:endParaRPr lang="en-US" sz="2800" dirty="0">
              <a:solidFill>
                <a:srgbClr val="0000FF">
                  <a:alpha val="47000"/>
                </a:srgbClr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Beam energy measurements methods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55000"/>
                  </a:srgbClr>
                </a:solidFill>
                <a:latin typeface="+mn-lt"/>
              </a:rPr>
              <a:t>Beam energy measurements at LHC</a:t>
            </a:r>
          </a:p>
        </p:txBody>
      </p:sp>
    </p:spTree>
    <p:extLst>
      <p:ext uri="{BB962C8B-B14F-4D97-AF65-F5344CB8AC3E}">
        <p14:creationId xmlns:p14="http://schemas.microsoft.com/office/powerpoint/2010/main" val="718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Polarized beams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591172"/>
              </p:ext>
            </p:extLst>
          </p:nvPr>
        </p:nvGraphicFramePr>
        <p:xfrm>
          <a:off x="1803400" y="2430470"/>
          <a:ext cx="2178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430470"/>
                        <a:ext cx="21780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710263"/>
              </p:ext>
            </p:extLst>
          </p:nvPr>
        </p:nvGraphicFramePr>
        <p:xfrm>
          <a:off x="1730030" y="3736240"/>
          <a:ext cx="1957648" cy="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7" name="Equation" r:id="rId5" imgW="1180800" imgH="444240" progId="Equation.3">
                  <p:embed/>
                </p:oleObj>
              </mc:Choice>
              <mc:Fallback>
                <p:oleObj name="Equation" r:id="rId5" imgW="11808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030" y="3736240"/>
                        <a:ext cx="1957648" cy="737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77880" y="894271"/>
            <a:ext cx="8208962" cy="153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Transverse polarization builds up spontaneously due to emission of synchrotron light (asymmetry in the transition probably for the final state spin orientation) – </a:t>
            </a:r>
            <a:r>
              <a:rPr lang="en-US" sz="2000" dirty="0" err="1" smtClean="0">
                <a:solidFill>
                  <a:srgbClr val="D60093"/>
                </a:solidFill>
              </a:rPr>
              <a:t>Sokolov-Ternov</a:t>
            </a:r>
            <a:r>
              <a:rPr lang="en-US" sz="2000" dirty="0" smtClean="0">
                <a:solidFill>
                  <a:srgbClr val="D60093"/>
                </a:solidFill>
              </a:rPr>
              <a:t> polarization</a:t>
            </a:r>
            <a:r>
              <a:rPr lang="en-US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The vertical polarization can reach an asymptotic value of: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7880" y="3236975"/>
            <a:ext cx="8208962" cy="61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rise-time / build-up time is (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i="1" dirty="0" smtClean="0"/>
              <a:t> = bending radius</a:t>
            </a:r>
            <a:r>
              <a:rPr lang="en-US" sz="2000" dirty="0" smtClean="0"/>
              <a:t>):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2790" y="4657960"/>
            <a:ext cx="2457920" cy="7530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i="1" kern="0" dirty="0" err="1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i="1" kern="0" baseline="-25000" dirty="0" err="1" smtClean="0">
                <a:solidFill>
                  <a:srgbClr val="0000FF"/>
                </a:solidFill>
                <a:latin typeface="+mn-lt"/>
              </a:rPr>
              <a:t>ST</a:t>
            </a:r>
            <a:r>
              <a:rPr lang="en-US" i="1" kern="0" dirty="0" smtClean="0">
                <a:solidFill>
                  <a:srgbClr val="0000FF"/>
                </a:solidFill>
                <a:latin typeface="+mn-lt"/>
              </a:rPr>
              <a:t> ~ 300 minutes </a:t>
            </a:r>
          </a:p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i="1" kern="0" dirty="0" smtClean="0">
                <a:solidFill>
                  <a:srgbClr val="0000FF"/>
                </a:solidFill>
                <a:latin typeface="+mn-lt"/>
              </a:rPr>
              <a:t>at LEP (45 </a:t>
            </a:r>
            <a:r>
              <a:rPr lang="en-US" i="1" kern="0" dirty="0" err="1" smtClean="0">
                <a:solidFill>
                  <a:srgbClr val="0000FF"/>
                </a:solidFill>
                <a:latin typeface="+mn-lt"/>
              </a:rPr>
              <a:t>GeV</a:t>
            </a:r>
            <a:r>
              <a:rPr lang="en-US" i="1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lang="en-GB" i="1" kern="0" dirty="0" smtClean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7238" name="Picture 7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65" y="3650896"/>
            <a:ext cx="4658290" cy="298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22395" y="3830703"/>
            <a:ext cx="1380506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i="1" kern="0" dirty="0" smtClean="0">
                <a:latin typeface="+mn-lt"/>
              </a:rPr>
              <a:t>LEP, 44.7 </a:t>
            </a:r>
            <a:r>
              <a:rPr lang="en-US" sz="1400" b="1" i="1" kern="0" dirty="0" err="1" smtClean="0">
                <a:latin typeface="+mn-lt"/>
              </a:rPr>
              <a:t>GeV</a:t>
            </a:r>
            <a:endParaRPr lang="en-GB" sz="1400" b="1" i="1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05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05" y="10955"/>
            <a:ext cx="7429500" cy="800100"/>
          </a:xfrm>
        </p:spPr>
        <p:txBody>
          <a:bodyPr/>
          <a:lstStyle/>
          <a:p>
            <a:r>
              <a:rPr lang="en-US" dirty="0" smtClean="0"/>
              <a:t>Spin precession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607878"/>
              </p:ext>
            </p:extLst>
          </p:nvPr>
        </p:nvGraphicFramePr>
        <p:xfrm>
          <a:off x="1924074" y="2438500"/>
          <a:ext cx="1397733" cy="66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" name="Equation" r:id="rId3" imgW="482400" imgH="228600" progId="Equation.3">
                  <p:embed/>
                </p:oleObj>
              </mc:Choice>
              <mc:Fallback>
                <p:oleObj name="Equation" r:id="rId3" imgW="482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74" y="2438500"/>
                        <a:ext cx="1397733" cy="660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54690" y="871810"/>
            <a:ext cx="8208962" cy="125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interest of polarization is that </a:t>
            </a:r>
            <a:r>
              <a:rPr lang="en-US" sz="2000" dirty="0" smtClean="0">
                <a:solidFill>
                  <a:srgbClr val="D60093"/>
                </a:solidFill>
              </a:rPr>
              <a:t>spins </a:t>
            </a:r>
            <a:r>
              <a:rPr lang="en-US" sz="2000" dirty="0" err="1" smtClean="0">
                <a:solidFill>
                  <a:srgbClr val="D60093"/>
                </a:solidFill>
              </a:rPr>
              <a:t>precess</a:t>
            </a:r>
            <a:r>
              <a:rPr lang="en-US" sz="2000" dirty="0" smtClean="0">
                <a:solidFill>
                  <a:srgbClr val="D60093"/>
                </a:solidFill>
              </a:rPr>
              <a:t> in magnetic fields</a:t>
            </a:r>
            <a:r>
              <a:rPr lang="en-US" sz="20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The number of precession for each machine turn is </a:t>
            </a:r>
            <a:r>
              <a:rPr lang="en-US" sz="2000" i="1" dirty="0" smtClean="0">
                <a:solidFill>
                  <a:srgbClr val="D60093"/>
                </a:solidFill>
              </a:rPr>
              <a:t>proportional to the beam energy</a:t>
            </a:r>
            <a:r>
              <a:rPr lang="en-US" sz="2000" dirty="0" smtClean="0"/>
              <a:t> (</a:t>
            </a:r>
            <a:r>
              <a:rPr lang="en-US" sz="2000" i="1" dirty="0" smtClean="0"/>
              <a:t>a = </a:t>
            </a:r>
            <a:r>
              <a:rPr lang="en-GB" sz="2000" i="1" dirty="0"/>
              <a:t>gyromagnetic </a:t>
            </a:r>
            <a:r>
              <a:rPr lang="en-GB" sz="2000" i="1" dirty="0" smtClean="0"/>
              <a:t>anomaly = (g-2)/2</a:t>
            </a:r>
            <a:r>
              <a:rPr lang="en-US" sz="2000" dirty="0" smtClean="0"/>
              <a:t>):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101090"/>
              </p:ext>
            </p:extLst>
          </p:nvPr>
        </p:nvGraphicFramePr>
        <p:xfrm>
          <a:off x="4468776" y="2111945"/>
          <a:ext cx="18113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776" y="2111945"/>
                        <a:ext cx="18113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83418"/>
              </p:ext>
            </p:extLst>
          </p:nvPr>
        </p:nvGraphicFramePr>
        <p:xfrm>
          <a:off x="4468776" y="2929735"/>
          <a:ext cx="18113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" name="Equation" r:id="rId7" imgW="1193760" imgH="431640" progId="Equation.3">
                  <p:embed/>
                </p:oleObj>
              </mc:Choice>
              <mc:Fallback>
                <p:oleObj name="Equation" r:id="rId7" imgW="1193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776" y="2929735"/>
                        <a:ext cx="181133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14705" y="2238445"/>
            <a:ext cx="1593706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smtClean="0">
                <a:latin typeface="+mn-lt"/>
              </a:rPr>
              <a:t>for electrons</a:t>
            </a:r>
            <a:endParaRPr lang="en-GB" sz="2000" kern="0" dirty="0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66337" y="3028890"/>
            <a:ext cx="140775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smtClean="0">
                <a:latin typeface="+mn-lt"/>
              </a:rPr>
              <a:t>for protons</a:t>
            </a:r>
            <a:endParaRPr lang="en-GB" sz="2000" kern="0" dirty="0" smtClean="0"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54690" y="3774645"/>
            <a:ext cx="8208962" cy="16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Recipe for energy measurement:</a:t>
            </a:r>
          </a:p>
          <a:p>
            <a:pPr lvl="1"/>
            <a:r>
              <a:rPr lang="en-US" sz="1800" dirty="0" smtClean="0">
                <a:solidFill>
                  <a:srgbClr val="D60093"/>
                </a:solidFill>
              </a:rPr>
              <a:t>Let the beam polarize spontaneously </a:t>
            </a:r>
            <a:r>
              <a:rPr lang="en-US" sz="1800" dirty="0" smtClean="0">
                <a:solidFill>
                  <a:srgbClr val="0000FF"/>
                </a:solidFill>
              </a:rPr>
              <a:t>– polarization is a delicate flower that requires a very carefully tuned machine. </a:t>
            </a:r>
            <a:r>
              <a:rPr lang="en-US" sz="1800" dirty="0">
                <a:solidFill>
                  <a:srgbClr val="0000FF"/>
                </a:solidFill>
              </a:rPr>
              <a:t>M</a:t>
            </a:r>
            <a:r>
              <a:rPr lang="en-US" sz="1800" dirty="0" smtClean="0">
                <a:solidFill>
                  <a:srgbClr val="0000FF"/>
                </a:solidFill>
              </a:rPr>
              <a:t>any factors destroy it…</a:t>
            </a:r>
          </a:p>
          <a:p>
            <a:pPr lvl="1"/>
            <a:r>
              <a:rPr lang="en-US" sz="1800" dirty="0" smtClean="0">
                <a:solidFill>
                  <a:srgbClr val="D60093"/>
                </a:solidFill>
              </a:rPr>
              <a:t>Measure </a:t>
            </a:r>
            <a:r>
              <a:rPr lang="en-US" sz="1800" dirty="0">
                <a:solidFill>
                  <a:srgbClr val="D60093"/>
                </a:solidFill>
                <a:latin typeface="Symbol" pitchFamily="18" charset="2"/>
              </a:rPr>
              <a:t>n</a:t>
            </a:r>
            <a:r>
              <a:rPr lang="en-US" sz="1800" baseline="-25000" dirty="0" smtClean="0">
                <a:solidFill>
                  <a:srgbClr val="D60093"/>
                </a:solidFill>
              </a:rPr>
              <a:t>s</a:t>
            </a:r>
            <a:r>
              <a:rPr lang="en-US" sz="1800" dirty="0" smtClean="0">
                <a:solidFill>
                  <a:srgbClr val="D60093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0029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Precession frequency measurement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430" y="3677010"/>
            <a:ext cx="4192067" cy="28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60" y="1164618"/>
            <a:ext cx="3440732" cy="214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01070" y="971080"/>
            <a:ext cx="4090170" cy="2534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461963" indent="-23653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300"/>
              </a:spcBef>
              <a:buClr>
                <a:srgbClr val="0000FF"/>
              </a:buClr>
              <a:buSzPct val="80000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Principle of Resonant Depolarization:</a:t>
            </a:r>
          </a:p>
          <a:p>
            <a:pPr marL="177800" indent="-177800">
              <a:lnSpc>
                <a:spcPct val="120000"/>
              </a:lnSpc>
              <a:spcBef>
                <a:spcPts val="300"/>
              </a:spcBef>
              <a:buClr>
                <a:srgbClr val="0000FF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Get a fast transverse magnet.</a:t>
            </a:r>
          </a:p>
          <a:p>
            <a:pPr marL="177800" indent="-177800">
              <a:lnSpc>
                <a:spcPct val="120000"/>
              </a:lnSpc>
              <a:spcBef>
                <a:spcPts val="300"/>
              </a:spcBef>
              <a:buClr>
                <a:srgbClr val="0000FF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Sweep the B-field over a narrow frequency range and observe P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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20000"/>
              </a:lnSpc>
              <a:spcBef>
                <a:spcPts val="300"/>
              </a:spcBef>
              <a:buClr>
                <a:srgbClr val="0000FF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the kicker frequency matches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, P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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is rotated away from vertical plane – spin/ flip or depolarization.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7489" y="3390595"/>
            <a:ext cx="146065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600" b="1" i="1" kern="0" dirty="0" smtClean="0">
                <a:latin typeface="+mn-lt"/>
              </a:rPr>
              <a:t>LEP example</a:t>
            </a:r>
            <a:endParaRPr lang="en-GB" sz="1600" b="1" i="1" kern="0" dirty="0" smtClean="0">
              <a:latin typeface="+mn-lt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29967" y="4426587"/>
            <a:ext cx="383237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461963" indent="-23653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Very high intrinsic accuracy. LEP standard: </a:t>
            </a:r>
            <a:r>
              <a:rPr lang="en-US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±0.2 MeV</a:t>
            </a:r>
            <a:r>
              <a:rPr lang="en-US" dirty="0">
                <a:latin typeface="Arial" pitchFamily="34" charset="0"/>
                <a:cs typeface="Arial" pitchFamily="34" charset="0"/>
              </a:rPr>
              <a:t> 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±</a:t>
            </a:r>
            <a:r>
              <a:rPr lang="en-US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4×10</a:t>
            </a:r>
            <a:r>
              <a:rPr lang="en-US" baseline="300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-6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with protons?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7880" y="894271"/>
            <a:ext cx="7988240" cy="99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There is plenty of (visible) synchrotron light at the LHC.</a:t>
            </a:r>
          </a:p>
          <a:p>
            <a:r>
              <a:rPr lang="en-US" sz="2000" dirty="0" smtClean="0"/>
              <a:t>But no spontaneous polarization – the proton is too heavy to make it useful: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262739"/>
              </p:ext>
            </p:extLst>
          </p:nvPr>
        </p:nvGraphicFramePr>
        <p:xfrm>
          <a:off x="1307575" y="1969610"/>
          <a:ext cx="2240373" cy="84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3" imgW="1180800" imgH="444240" progId="Equation.3">
                  <p:embed/>
                </p:oleObj>
              </mc:Choice>
              <mc:Fallback>
                <p:oleObj name="Equation" r:id="rId3" imgW="11808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1969610"/>
                        <a:ext cx="2240373" cy="844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4803" y="1892800"/>
            <a:ext cx="1693092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err="1" smtClean="0">
                <a:latin typeface="Symbol" pitchFamily="18" charset="2"/>
              </a:rPr>
              <a:t>g</a:t>
            </a:r>
            <a:r>
              <a:rPr lang="en-US" sz="2000" kern="0" baseline="-25000" dirty="0" err="1" smtClean="0">
                <a:latin typeface="+mj-lt"/>
              </a:rPr>
              <a:t>p,LHC</a:t>
            </a:r>
            <a:r>
              <a:rPr lang="en-US" sz="2000" kern="0" dirty="0" smtClean="0">
                <a:latin typeface="+mn-lt"/>
              </a:rPr>
              <a:t> = 4’300</a:t>
            </a:r>
            <a:endParaRPr lang="en-GB" sz="2000" kern="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75" y="2430470"/>
            <a:ext cx="1816523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err="1" smtClean="0">
                <a:latin typeface="Symbol" pitchFamily="18" charset="2"/>
              </a:rPr>
              <a:t>g</a:t>
            </a:r>
            <a:r>
              <a:rPr lang="en-US" sz="2000" kern="0" baseline="-25000" dirty="0" err="1" smtClean="0">
                <a:latin typeface="+mj-lt"/>
              </a:rPr>
              <a:t>e,LEP</a:t>
            </a:r>
            <a:r>
              <a:rPr lang="en-US" sz="2000" kern="0" dirty="0" smtClean="0">
                <a:latin typeface="+mn-lt"/>
              </a:rPr>
              <a:t> = 88’000</a:t>
            </a:r>
            <a:endParaRPr lang="en-GB" sz="2000" kern="0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25" y="3097665"/>
            <a:ext cx="3326552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i="1" kern="0" dirty="0">
                <a:latin typeface="+mn-lt"/>
              </a:rPr>
              <a:t>=</a:t>
            </a:r>
            <a:r>
              <a:rPr lang="en-US" sz="2000" i="1" kern="0" dirty="0" smtClean="0">
                <a:latin typeface="+mn-lt"/>
              </a:rPr>
              <a:t> some billion years at LHC</a:t>
            </a:r>
            <a:endParaRPr lang="en-GB" sz="2000" i="1" kern="0" dirty="0" smtClean="0">
              <a:latin typeface="+mn-lt"/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545" y="3486597"/>
            <a:ext cx="4800625" cy="319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7880" y="3928265"/>
            <a:ext cx="3865323" cy="168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Protons must be polarized at the source, the polarization must be preserved along the accelerator chain</a:t>
            </a:r>
            <a:r>
              <a:rPr lang="en-US" sz="2000" dirty="0"/>
              <a:t> </a:t>
            </a:r>
            <a:r>
              <a:rPr lang="en-US" sz="2000" dirty="0" smtClean="0"/>
              <a:t>(see RHIC) – not at CERN (yet).</a:t>
            </a:r>
          </a:p>
        </p:txBody>
      </p:sp>
    </p:spTree>
    <p:extLst>
      <p:ext uri="{BB962C8B-B14F-4D97-AF65-F5344CB8AC3E}">
        <p14:creationId xmlns:p14="http://schemas.microsoft.com/office/powerpoint/2010/main" val="1909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Spectrometers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6687" y="837757"/>
            <a:ext cx="8229600" cy="2735263"/>
          </a:xfrm>
        </p:spPr>
        <p:txBody>
          <a:bodyPr/>
          <a:lstStyle/>
          <a:p>
            <a:r>
              <a:rPr lang="en-US" sz="2000" dirty="0" smtClean="0"/>
              <a:t>Momentum measurements using a spectrometer system.</a:t>
            </a:r>
          </a:p>
          <a:p>
            <a:pPr lvl="1"/>
            <a:r>
              <a:rPr lang="en-US" sz="1800" dirty="0" smtClean="0"/>
              <a:t>Requires a well calibrated and monitored dipole.</a:t>
            </a:r>
          </a:p>
          <a:p>
            <a:pPr lvl="1"/>
            <a:r>
              <a:rPr lang="en-US" sz="1800" dirty="0" smtClean="0"/>
              <a:t>Some open drift space on both sides to determine the angles with beam position monitors.</a:t>
            </a:r>
          </a:p>
          <a:p>
            <a:pPr lvl="1"/>
            <a:r>
              <a:rPr lang="en-US" sz="1800" dirty="0" smtClean="0"/>
              <a:t>Spectrometer should be (re-)calibrated at some energies, and used for extrapolation.</a:t>
            </a:r>
          </a:p>
          <a:p>
            <a:pPr lvl="1"/>
            <a:r>
              <a:rPr lang="en-US" sz="1800" i="1" u="sng" dirty="0" smtClean="0">
                <a:solidFill>
                  <a:srgbClr val="D60093"/>
                </a:solidFill>
              </a:rPr>
              <a:t>Feasible</a:t>
            </a:r>
            <a:r>
              <a:rPr lang="en-US" sz="1800" dirty="0" smtClean="0"/>
              <a:t>, but not easy to find a location in the LHC…</a:t>
            </a:r>
            <a:endParaRPr lang="en-US" sz="1800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0" y="3690744"/>
            <a:ext cx="7532035" cy="235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92250" y="3364280"/>
            <a:ext cx="1715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j-lt"/>
              </a:rPr>
              <a:t>LEP spectrometer</a:t>
            </a:r>
            <a:endParaRPr lang="en-US" sz="1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94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Proton-ion calibration principle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880390"/>
            <a:ext cx="8103455" cy="2855850"/>
          </a:xfrm>
        </p:spPr>
        <p:txBody>
          <a:bodyPr/>
          <a:lstStyle/>
          <a:p>
            <a:r>
              <a:rPr lang="en-US" sz="2000" dirty="0" smtClean="0"/>
              <a:t>The speed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 (and momentum </a:t>
            </a:r>
            <a:r>
              <a:rPr lang="en-US" sz="2000" i="1" dirty="0" smtClean="0"/>
              <a:t>P)</a:t>
            </a:r>
            <a:r>
              <a:rPr lang="en-US" sz="2000" dirty="0" smtClean="0"/>
              <a:t>, RF frequency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RF</a:t>
            </a:r>
            <a:r>
              <a:rPr lang="en-US" sz="2000" dirty="0" smtClean="0"/>
              <a:t> and circumference </a:t>
            </a:r>
            <a:r>
              <a:rPr lang="en-US" sz="2000" i="1" dirty="0" smtClean="0"/>
              <a:t>C</a:t>
            </a:r>
            <a:r>
              <a:rPr lang="en-US" sz="2000" dirty="0" smtClean="0"/>
              <a:t> are related to each other: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speed </a:t>
            </a:r>
            <a:r>
              <a:rPr lang="en-US" sz="2000" i="1" dirty="0" err="1" smtClean="0">
                <a:latin typeface="Symbol" pitchFamily="18" charset="2"/>
              </a:rPr>
              <a:t>b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of the proton beam is related to </a:t>
            </a:r>
            <a:r>
              <a:rPr lang="en-US" sz="2000" i="1" dirty="0" smtClean="0"/>
              <a:t>P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An </a:t>
            </a:r>
            <a:r>
              <a:rPr lang="en-US" sz="2000" dirty="0" smtClean="0"/>
              <a:t>ion of charge Z circulating in the same </a:t>
            </a:r>
            <a:r>
              <a:rPr lang="en-US" sz="2000" dirty="0" smtClean="0"/>
              <a:t>ring, on the same orbit, has a </a:t>
            </a:r>
            <a:r>
              <a:rPr lang="en-US" sz="2000" dirty="0" smtClean="0"/>
              <a:t>momentum </a:t>
            </a:r>
            <a:r>
              <a:rPr lang="en-US" sz="2000" i="1" dirty="0" smtClean="0"/>
              <a:t>ZP</a:t>
            </a:r>
            <a:r>
              <a:rPr lang="en-US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smtClean="0"/>
              <a:t>a speed </a:t>
            </a:r>
            <a:r>
              <a:rPr lang="en-US" sz="2000" i="1" dirty="0" smtClean="0">
                <a:latin typeface="Symbol" pitchFamily="18" charset="2"/>
              </a:rPr>
              <a:t>b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given </a:t>
            </a:r>
            <a:r>
              <a:rPr lang="en-US" sz="2000" dirty="0" smtClean="0"/>
              <a:t>by: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4455" y="1854395"/>
            <a:ext cx="363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0000FF"/>
                </a:solidFill>
                <a:latin typeface="+mj-lt"/>
              </a:rPr>
              <a:t>1 equation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i="1" dirty="0" smtClean="0">
                <a:solidFill>
                  <a:srgbClr val="FF0000"/>
                </a:solidFill>
                <a:latin typeface="+mj-lt"/>
              </a:rPr>
              <a:t>2 unknowns 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b="1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 &amp; </a:t>
            </a:r>
            <a:r>
              <a:rPr lang="en-US" sz="1800" b="1" i="1" dirty="0" err="1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1800" b="1" i="1" dirty="0" err="1" smtClean="0">
                <a:solidFill>
                  <a:schemeClr val="tx1"/>
                </a:solidFill>
                <a:latin typeface="+mj-lt"/>
              </a:rPr>
              <a:t>/P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18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0100" y="4963322"/>
            <a:ext cx="2952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 smtClean="0">
                <a:latin typeface="+mj-lt"/>
              </a:rPr>
              <a:t>Provides a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 2</a:t>
            </a:r>
            <a:r>
              <a:rPr lang="en-US" sz="1800" i="1" baseline="30000" dirty="0" smtClean="0">
                <a:solidFill>
                  <a:schemeClr val="tx1"/>
                </a:solidFill>
                <a:latin typeface="+mj-lt"/>
              </a:rPr>
              <a:t>nd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  equation:</a:t>
            </a:r>
          </a:p>
          <a:p>
            <a:pPr marL="185738" indent="-185738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  <a:latin typeface="+mj-lt"/>
              </a:rPr>
              <a:t>2 unknowns 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b="1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 &amp; </a:t>
            </a:r>
            <a:r>
              <a:rPr lang="en-US" sz="1800" b="1" i="1" dirty="0" err="1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1800" b="1" i="1" dirty="0" err="1" smtClean="0">
                <a:solidFill>
                  <a:schemeClr val="tx1"/>
                </a:solidFill>
                <a:latin typeface="+mj-lt"/>
              </a:rPr>
              <a:t>/P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),</a:t>
            </a:r>
          </a:p>
          <a:p>
            <a:pPr marL="185738" indent="-185738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0000FF"/>
                </a:solidFill>
                <a:latin typeface="+mj-lt"/>
              </a:rPr>
              <a:t>2 measurements 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i="1" dirty="0" err="1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1800" i="1" baseline="-25000" dirty="0" err="1" smtClean="0">
                <a:solidFill>
                  <a:schemeClr val="tx1"/>
                </a:solidFill>
                <a:latin typeface="+mj-lt"/>
              </a:rPr>
              <a:t>RF</a:t>
            </a:r>
            <a:r>
              <a:rPr lang="en-US" sz="1800" i="1" dirty="0" smtClean="0">
                <a:solidFill>
                  <a:schemeClr val="tx1"/>
                </a:solidFill>
                <a:latin typeface="+mj-lt"/>
              </a:rPr>
              <a:t>).</a:t>
            </a:r>
            <a:endParaRPr lang="en-US" sz="18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484058"/>
              </p:ext>
            </p:extLst>
          </p:nvPr>
        </p:nvGraphicFramePr>
        <p:xfrm>
          <a:off x="1614815" y="1677982"/>
          <a:ext cx="2841969" cy="71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815" y="1677982"/>
                        <a:ext cx="2841969" cy="714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50" y="3101487"/>
            <a:ext cx="2304300" cy="79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670" y="5026644"/>
            <a:ext cx="22479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8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Proton-ion calibration principle (2)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880" y="899804"/>
            <a:ext cx="8353425" cy="1008063"/>
          </a:xfrm>
        </p:spPr>
        <p:txBody>
          <a:bodyPr/>
          <a:lstStyle/>
          <a:p>
            <a:r>
              <a:rPr lang="en-US" sz="2000" dirty="0" smtClean="0"/>
              <a:t>The 2 equations for </a:t>
            </a:r>
            <a:r>
              <a:rPr lang="en-US" sz="2000" i="1" dirty="0" err="1" smtClean="0">
                <a:latin typeface="Symbol" pitchFamily="18" charset="2"/>
              </a:rPr>
              <a:t>b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 and </a:t>
            </a:r>
            <a:r>
              <a:rPr lang="en-US" sz="2000" i="1" dirty="0" smtClean="0">
                <a:latin typeface="Symbol" pitchFamily="18" charset="2"/>
              </a:rPr>
              <a:t>b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can be solved for the proton momentum P: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8435" y="1601336"/>
            <a:ext cx="3262029" cy="105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910" y="1915880"/>
            <a:ext cx="2160300" cy="45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510" y="2699305"/>
            <a:ext cx="1228960" cy="77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16285" y="3621025"/>
            <a:ext cx="8353425" cy="195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Momentum calibration </a:t>
            </a:r>
            <a:r>
              <a:rPr lang="en-US" sz="2000" dirty="0" smtClean="0"/>
              <a:t>principle: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Inject protons into the LHC, center the orbit such that L=C (</a:t>
            </a:r>
            <a:r>
              <a:rPr lang="en-US" sz="1800" b="1" dirty="0" smtClean="0">
                <a:solidFill>
                  <a:srgbClr val="0000FF"/>
                </a:solidFill>
              </a:rPr>
              <a:t>very important !</a:t>
            </a:r>
            <a:r>
              <a:rPr lang="en-US" sz="1800" dirty="0" smtClean="0">
                <a:solidFill>
                  <a:srgbClr val="0000FF"/>
                </a:solidFill>
              </a:rPr>
              <a:t>). Measure the RF frequency.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Repeat for </a:t>
            </a:r>
            <a:r>
              <a:rPr lang="en-US" sz="1800" dirty="0" err="1" smtClean="0">
                <a:solidFill>
                  <a:srgbClr val="0000FF"/>
                </a:solidFill>
              </a:rPr>
              <a:t>Pb</a:t>
            </a:r>
            <a:r>
              <a:rPr lang="en-US" sz="1800" dirty="0" smtClean="0">
                <a:solidFill>
                  <a:srgbClr val="0000FF"/>
                </a:solidFill>
              </a:rPr>
              <a:t> ions.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The frequency difference </a:t>
            </a:r>
            <a:r>
              <a:rPr lang="en-US" sz="1800" i="1" dirty="0" err="1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1800" i="1" dirty="0" err="1" smtClean="0">
                <a:solidFill>
                  <a:srgbClr val="0000FF"/>
                </a:solidFill>
              </a:rPr>
              <a:t>f</a:t>
            </a:r>
            <a:r>
              <a:rPr lang="en-US" sz="1800" i="1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gives directly the energy.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42305" y="2852925"/>
            <a:ext cx="2076209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>
                <a:latin typeface="+mn-lt"/>
              </a:rPr>
              <a:t>f</a:t>
            </a:r>
            <a:r>
              <a:rPr lang="en-US" sz="2000" kern="0" dirty="0" smtClean="0">
                <a:latin typeface="+mn-lt"/>
              </a:rPr>
              <a:t>or Pb</a:t>
            </a:r>
            <a:r>
              <a:rPr lang="en-US" sz="2000" kern="0" baseline="30000" dirty="0" smtClean="0">
                <a:latin typeface="+mn-lt"/>
              </a:rPr>
              <a:t>82+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smtClean="0">
                <a:latin typeface="Symbol" pitchFamily="18" charset="2"/>
              </a:rPr>
              <a:t>m </a:t>
            </a:r>
            <a:r>
              <a:rPr lang="en-US" sz="2000" kern="0" dirty="0" smtClean="0">
                <a:latin typeface="+mj-lt"/>
                <a:sym typeface="Symbol"/>
              </a:rPr>
              <a:t> 2.5</a:t>
            </a:r>
            <a:r>
              <a:rPr lang="en-US" sz="2000" kern="0" dirty="0" smtClean="0">
                <a:latin typeface="+mj-lt"/>
              </a:rPr>
              <a:t> </a:t>
            </a:r>
            <a:endParaRPr lang="en-GB" sz="2000" kern="0" dirty="0" smtClean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77770" y="1777585"/>
            <a:ext cx="2520350" cy="8298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3525" y="5502870"/>
            <a:ext cx="7361311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800" kern="0" dirty="0" smtClean="0">
                <a:solidFill>
                  <a:srgbClr val="D60093"/>
                </a:solidFill>
                <a:latin typeface="+mn-lt"/>
                <a:sym typeface="Wingdings" pitchFamily="2" charset="2"/>
              </a:rPr>
              <a:t> This is the method </a:t>
            </a:r>
            <a:r>
              <a:rPr lang="en-US" sz="2800" kern="0" dirty="0">
                <a:solidFill>
                  <a:srgbClr val="D60093"/>
                </a:solidFill>
                <a:latin typeface="+mn-lt"/>
                <a:sym typeface="Wingdings" pitchFamily="2" charset="2"/>
              </a:rPr>
              <a:t>t</a:t>
            </a:r>
            <a:r>
              <a:rPr lang="en-US" sz="2800" kern="0" dirty="0" smtClean="0">
                <a:solidFill>
                  <a:srgbClr val="D60093"/>
                </a:solidFill>
                <a:latin typeface="+mn-lt"/>
                <a:sym typeface="Wingdings" pitchFamily="2" charset="2"/>
              </a:rPr>
              <a:t>hat we use at the LHC</a:t>
            </a:r>
            <a:endParaRPr lang="en-GB" sz="2800" kern="0" dirty="0" smtClean="0">
              <a:solidFill>
                <a:srgbClr val="D600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3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with energy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817460"/>
            <a:ext cx="7993063" cy="1295400"/>
          </a:xfrm>
        </p:spPr>
        <p:txBody>
          <a:bodyPr/>
          <a:lstStyle/>
          <a:p>
            <a:r>
              <a:rPr lang="en-US" sz="2000" dirty="0" smtClean="0"/>
              <a:t>When ions become very relativistic, the difference </a:t>
            </a:r>
            <a:r>
              <a:rPr lang="en-US" sz="2000" dirty="0" err="1" smtClean="0"/>
              <a:t>wrt</a:t>
            </a:r>
            <a:r>
              <a:rPr lang="en-US" sz="2000" dirty="0" smtClean="0"/>
              <a:t> protons decreases, vanishing when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 = 1 – not good for LHC.</a:t>
            </a:r>
          </a:p>
          <a:p>
            <a:r>
              <a:rPr lang="en-US" sz="2000" dirty="0" smtClean="0"/>
              <a:t>The frequency difference scales </a:t>
            </a:r>
            <a:r>
              <a:rPr lang="en-US" sz="2000" dirty="0" smtClean="0">
                <a:sym typeface="Symbol"/>
              </a:rPr>
              <a:t></a:t>
            </a:r>
            <a:r>
              <a:rPr lang="en-US" sz="2000" dirty="0" smtClean="0"/>
              <a:t> 1/P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016" y="1898384"/>
            <a:ext cx="4437898" cy="81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2708900"/>
            <a:ext cx="4968690" cy="317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2110" y="29969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LHC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411700" y="3284980"/>
            <a:ext cx="0" cy="20882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125595" y="3018436"/>
            <a:ext cx="1011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~4.5 kHz</a:t>
            </a:r>
            <a:endParaRPr lang="en-US" sz="1600" b="1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4826422" y="4696531"/>
            <a:ext cx="10621" cy="6949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115520" y="3276600"/>
            <a:ext cx="1232550" cy="83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1115520" y="4653170"/>
            <a:ext cx="3672510" cy="574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067930" y="467466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~20 Hz</a:t>
            </a:r>
            <a:endParaRPr lang="en-US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31" y="3013099"/>
            <a:ext cx="3456479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Meas. accuracy: ~1 Hz (LEP)</a:t>
            </a:r>
          </a:p>
          <a:p>
            <a:r>
              <a:rPr lang="en-US" sz="1800" dirty="0" smtClean="0">
                <a:latin typeface="+mj-lt"/>
              </a:rPr>
              <a:t>Currently ~3-5 Hz @ LHC</a:t>
            </a:r>
            <a:endParaRPr lang="en-US" sz="1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6145" y="4588439"/>
            <a:ext cx="3168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B050"/>
                </a:solidFill>
                <a:latin typeface="+mj-lt"/>
              </a:rPr>
              <a:t>Good for injection</a:t>
            </a:r>
          </a:p>
          <a:p>
            <a:pPr algn="ctr">
              <a:spcBef>
                <a:spcPts val="12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Difficult at 4-7 </a:t>
            </a:r>
            <a:r>
              <a:rPr lang="en-US" sz="1800" b="1" dirty="0" err="1" smtClean="0">
                <a:solidFill>
                  <a:srgbClr val="FF0000"/>
                </a:solidFill>
                <a:latin typeface="+mj-lt"/>
              </a:rPr>
              <a:t>TeV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016885" y="3940550"/>
            <a:ext cx="366960" cy="489109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+mj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4345349" y="4372410"/>
            <a:ext cx="10621" cy="97572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043510" y="4370880"/>
            <a:ext cx="3276455" cy="15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227635" y="409858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~60 Hz</a:t>
            </a:r>
            <a:endParaRPr lang="en-US" sz="16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8074" y="2967603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Proton – Lead</a:t>
            </a:r>
            <a:endParaRPr lang="en-GB" sz="14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05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dirty="0" smtClean="0">
                <a:solidFill>
                  <a:srgbClr val="0000FF">
                    <a:alpha val="47000"/>
                  </a:srgbClr>
                </a:solidFill>
                <a:latin typeface="+mn-lt"/>
              </a:rPr>
              <a:t>Beam energy</a:t>
            </a:r>
            <a:endParaRPr lang="en-US" sz="2800" dirty="0">
              <a:solidFill>
                <a:srgbClr val="0000FF">
                  <a:alpha val="47000"/>
                </a:srgbClr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44000"/>
                  </a:srgbClr>
                </a:solidFill>
                <a:latin typeface="+mn-lt"/>
              </a:rPr>
              <a:t>Beam energy measurements methods</a:t>
            </a:r>
          </a:p>
          <a:p>
            <a:pPr>
              <a:spcBef>
                <a:spcPts val="12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Beam energy measurements at LHC</a:t>
            </a:r>
          </a:p>
        </p:txBody>
      </p:sp>
    </p:spTree>
    <p:extLst>
      <p:ext uri="{BB962C8B-B14F-4D97-AF65-F5344CB8AC3E}">
        <p14:creationId xmlns:p14="http://schemas.microsoft.com/office/powerpoint/2010/main" val="8428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Beam energy</a:t>
            </a:r>
            <a:endParaRPr lang="en-US" sz="28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55000"/>
                  </a:srgbClr>
                </a:solidFill>
                <a:latin typeface="+mn-lt"/>
              </a:rPr>
              <a:t>Beam energy measurements methods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55000"/>
                  </a:srgbClr>
                </a:solidFill>
                <a:latin typeface="+mn-lt"/>
              </a:rPr>
              <a:t>Beam energy measurements at LHC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p-ion calibration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8" y="855865"/>
            <a:ext cx="8640762" cy="792163"/>
          </a:xfrm>
        </p:spPr>
        <p:txBody>
          <a:bodyPr/>
          <a:lstStyle/>
          <a:p>
            <a:r>
              <a:rPr lang="en-US" sz="2000" dirty="0" smtClean="0"/>
              <a:t>Presently we have Pb</a:t>
            </a:r>
            <a:r>
              <a:rPr lang="en-US" sz="2000" baseline="30000" dirty="0" smtClean="0"/>
              <a:t>82+</a:t>
            </a:r>
            <a:r>
              <a:rPr lang="en-US" sz="2000" dirty="0" smtClean="0"/>
              <a:t> ions to calibrate the momentum at the LHC.</a:t>
            </a:r>
          </a:p>
          <a:p>
            <a:r>
              <a:rPr lang="en-US" sz="2000" dirty="0" smtClean="0"/>
              <a:t>There are 2 modes: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Comparing p-p with </a:t>
            </a:r>
            <a:r>
              <a:rPr lang="en-US" sz="1800" dirty="0" err="1" smtClean="0">
                <a:solidFill>
                  <a:srgbClr val="0000FF"/>
                </a:solidFill>
              </a:rPr>
              <a:t>Pb-Pb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Using the mixed p-</a:t>
            </a:r>
            <a:r>
              <a:rPr lang="en-US" sz="1800" dirty="0" err="1" smtClean="0">
                <a:solidFill>
                  <a:srgbClr val="0000FF"/>
                </a:solidFill>
              </a:rPr>
              <a:t>Pb</a:t>
            </a:r>
            <a:r>
              <a:rPr lang="en-US" sz="1800" dirty="0" smtClean="0">
                <a:solidFill>
                  <a:srgbClr val="0000FF"/>
                </a:solidFill>
              </a:rPr>
              <a:t> and </a:t>
            </a:r>
            <a:r>
              <a:rPr lang="en-US" sz="1800" dirty="0" err="1" smtClean="0">
                <a:solidFill>
                  <a:srgbClr val="0000FF"/>
                </a:solidFill>
              </a:rPr>
              <a:t>Pb</a:t>
            </a:r>
            <a:r>
              <a:rPr lang="en-US" sz="1800" dirty="0" smtClean="0">
                <a:solidFill>
                  <a:srgbClr val="0000FF"/>
                </a:solidFill>
              </a:rPr>
              <a:t>-p.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2468875"/>
            <a:ext cx="5568725" cy="222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30" y="4051834"/>
            <a:ext cx="5395925" cy="215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3064" y="2907374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Protons – B1</a:t>
            </a:r>
            <a:endParaRPr lang="en-GB" sz="1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4885" y="4481979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Lead – B2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9093" y="2574743"/>
            <a:ext cx="2683102" cy="25217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i="1" kern="0" dirty="0" smtClean="0">
                <a:solidFill>
                  <a:srgbClr val="0000FF"/>
                </a:solidFill>
                <a:latin typeface="+mn-lt"/>
              </a:rPr>
              <a:t>Orbits of the proton and </a:t>
            </a:r>
            <a:r>
              <a:rPr lang="en-US" i="1" kern="0" dirty="0" err="1" smtClean="0">
                <a:solidFill>
                  <a:srgbClr val="0000FF"/>
                </a:solidFill>
                <a:latin typeface="+mn-lt"/>
              </a:rPr>
              <a:t>Pb</a:t>
            </a:r>
            <a:r>
              <a:rPr lang="en-US" i="1" kern="0" dirty="0" smtClean="0">
                <a:solidFill>
                  <a:srgbClr val="0000FF"/>
                </a:solidFill>
                <a:latin typeface="+mn-lt"/>
              </a:rPr>
              <a:t> beams </a:t>
            </a:r>
            <a:r>
              <a:rPr lang="en-US" kern="0" dirty="0" smtClean="0">
                <a:latin typeface="+mn-lt"/>
              </a:rPr>
              <a:t>after cogging at 4 </a:t>
            </a:r>
            <a:r>
              <a:rPr lang="en-US" kern="0" dirty="0" err="1" smtClean="0">
                <a:latin typeface="+mn-lt"/>
              </a:rPr>
              <a:t>TeV</a:t>
            </a:r>
            <a:r>
              <a:rPr lang="en-US" kern="0" dirty="0" smtClean="0">
                <a:latin typeface="+mn-lt"/>
              </a:rPr>
              <a:t> (mixed mode), relative to p-p orbit.</a:t>
            </a:r>
          </a:p>
          <a:p>
            <a:pPr marL="177800" indent="-17780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140000"/>
              <a:buFont typeface="Arial" pitchFamily="34" charset="0"/>
              <a:buChar char="•"/>
            </a:pPr>
            <a:r>
              <a:rPr lang="en-US" kern="0" dirty="0">
                <a:latin typeface="+mn-lt"/>
                <a:sym typeface="Wingdings" pitchFamily="2" charset="2"/>
              </a:rPr>
              <a:t>F</a:t>
            </a:r>
            <a:r>
              <a:rPr lang="en-US" kern="0" dirty="0" smtClean="0">
                <a:latin typeface="+mn-lt"/>
                <a:sym typeface="Wingdings" pitchFamily="2" charset="2"/>
              </a:rPr>
              <a:t>orced on the same RF frequency</a:t>
            </a:r>
            <a:r>
              <a:rPr lang="en-US" kern="0" dirty="0">
                <a:latin typeface="+mn-lt"/>
                <a:sym typeface="Symbol"/>
              </a:rPr>
              <a:t>,</a:t>
            </a:r>
            <a:r>
              <a:rPr lang="en-US" kern="0" dirty="0" smtClean="0">
                <a:latin typeface="+mn-lt"/>
                <a:sym typeface="Symbo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Arial"/>
                <a:sym typeface="Wingdings" pitchFamily="2" charset="2"/>
              </a:rPr>
              <a:t>L</a:t>
            </a:r>
            <a:r>
              <a:rPr lang="en-US" kern="0" dirty="0">
                <a:solidFill>
                  <a:srgbClr val="000000"/>
                </a:solidFill>
                <a:latin typeface="Arial"/>
                <a:sym typeface="Symbol"/>
              </a:rPr>
              <a:t></a:t>
            </a:r>
            <a:r>
              <a:rPr lang="en-US" kern="0" dirty="0" smtClean="0">
                <a:solidFill>
                  <a:srgbClr val="000000"/>
                </a:solidFill>
                <a:latin typeface="Arial"/>
                <a:sym typeface="Symbol"/>
              </a:rPr>
              <a:t>C.</a:t>
            </a:r>
          </a:p>
          <a:p>
            <a:pPr marL="177800" indent="-17780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140000"/>
              <a:buFont typeface="Arial" pitchFamily="34" charset="0"/>
              <a:buChar char="•"/>
            </a:pPr>
            <a:r>
              <a:rPr lang="en-US" i="1" kern="0" dirty="0" err="1" smtClean="0">
                <a:solidFill>
                  <a:srgbClr val="000000"/>
                </a:solidFill>
                <a:latin typeface="Symbol" pitchFamily="18" charset="2"/>
                <a:sym typeface="Symbol"/>
              </a:rPr>
              <a:t>D</a:t>
            </a:r>
            <a:r>
              <a:rPr lang="en-US" i="1" kern="0" dirty="0" err="1" smtClean="0">
                <a:solidFill>
                  <a:srgbClr val="000000"/>
                </a:solidFill>
                <a:latin typeface="Arial"/>
                <a:sym typeface="Symbol"/>
              </a:rPr>
              <a:t>f</a:t>
            </a:r>
            <a:r>
              <a:rPr lang="en-US" kern="0" dirty="0" smtClean="0">
                <a:solidFill>
                  <a:srgbClr val="000000"/>
                </a:solidFill>
                <a:latin typeface="Arial"/>
                <a:sym typeface="Symbol"/>
              </a:rPr>
              <a:t> is obtained from the radial offsets.</a:t>
            </a:r>
            <a:endParaRPr lang="en-GB" kern="0" dirty="0" smtClean="0"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16285" y="5011294"/>
            <a:ext cx="0" cy="11989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5855" y="4673467"/>
            <a:ext cx="333746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>
                <a:latin typeface="+mn-lt"/>
              </a:rPr>
              <a:t>x</a:t>
            </a:r>
            <a:r>
              <a:rPr lang="en-US" sz="1400" b="1" kern="0" dirty="0" smtClean="0">
                <a:latin typeface="+mn-lt"/>
              </a:rPr>
              <a:t> </a:t>
            </a:r>
            <a:endParaRPr lang="en-GB" sz="1400" b="1" kern="0" dirty="0" smtClean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304635" y="4481979"/>
            <a:ext cx="0" cy="145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304635" y="4611492"/>
            <a:ext cx="77296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4 (mm)</a:t>
            </a:r>
            <a:endParaRPr lang="en-GB" sz="1400" b="1" kern="0" dirty="0" smtClean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23589" y="6362604"/>
            <a:ext cx="35728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91139" y="6210204"/>
            <a:ext cx="187743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LHC circumference </a:t>
            </a:r>
            <a:endParaRPr lang="en-GB" sz="1400" b="1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0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  <p:bldP spid="13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details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0428" y="932675"/>
            <a:ext cx="8421337" cy="215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measurement of the radial position (or </a:t>
            </a:r>
            <a:r>
              <a:rPr lang="en-US" sz="2000" dirty="0" err="1" smtClean="0"/>
              <a:t>fRF</a:t>
            </a:r>
            <a:r>
              <a:rPr lang="en-US" sz="2000" dirty="0" smtClean="0"/>
              <a:t>) difference (and therefore of the energy) is dominated by systematic uncertainties related to: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Reproducibility of the position monitors.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Reproducibility of the LHC circumference.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3845" y="2015374"/>
            <a:ext cx="1797287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lvl="1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dirty="0">
                <a:solidFill>
                  <a:srgbClr val="D60093"/>
                </a:solidFill>
                <a:latin typeface="+mj-lt"/>
              </a:rPr>
              <a:t>1 Hz </a:t>
            </a:r>
            <a:r>
              <a:rPr lang="en-US" dirty="0">
                <a:solidFill>
                  <a:srgbClr val="D60093"/>
                </a:solidFill>
                <a:latin typeface="+mj-lt"/>
                <a:sym typeface="Symbol"/>
              </a:rPr>
              <a:t> 10 </a:t>
            </a:r>
            <a:r>
              <a:rPr lang="en-US" dirty="0">
                <a:solidFill>
                  <a:srgbClr val="D60093"/>
                </a:solidFill>
                <a:latin typeface="Symbol" pitchFamily="18" charset="2"/>
                <a:sym typeface="Symbol"/>
              </a:rPr>
              <a:t>m</a:t>
            </a:r>
            <a:r>
              <a:rPr lang="en-US" dirty="0">
                <a:solidFill>
                  <a:srgbClr val="D60093"/>
                </a:solidFill>
                <a:latin typeface="+mj-lt"/>
                <a:sym typeface="Symbol"/>
              </a:rPr>
              <a:t>m</a:t>
            </a:r>
            <a:r>
              <a:rPr lang="en-US" dirty="0" smtClean="0">
                <a:solidFill>
                  <a:srgbClr val="D60093"/>
                </a:solidFill>
                <a:latin typeface="+mj-lt"/>
                <a:sym typeface="Symbol"/>
              </a:rPr>
              <a:t>.</a:t>
            </a:r>
            <a:endParaRPr lang="en-US" dirty="0">
              <a:solidFill>
                <a:srgbClr val="D60093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5204"/>
              </p:ext>
            </p:extLst>
          </p:nvPr>
        </p:nvGraphicFramePr>
        <p:xfrm>
          <a:off x="732719" y="2891330"/>
          <a:ext cx="8025425" cy="183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105"/>
                <a:gridCol w="4612620"/>
                <a:gridCol w="1933700"/>
              </a:tblGrid>
              <a:tr h="4791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Mode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Main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 difficulty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Favored for…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4195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pp</a:t>
                      </a:r>
                      <a:r>
                        <a:rPr lang="en-US" sz="1800" baseline="0" dirty="0" smtClean="0"/>
                        <a:t> + </a:t>
                      </a:r>
                      <a:r>
                        <a:rPr lang="en-US" sz="1800" baseline="0" dirty="0" err="1" smtClean="0"/>
                        <a:t>PbPb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baseline="0" dirty="0" err="1" smtClean="0"/>
                        <a:t>Pb</a:t>
                      </a:r>
                      <a:r>
                        <a:rPr lang="en-US" sz="1800" baseline="0" dirty="0" smtClean="0"/>
                        <a:t> never present at the ‘same time’</a:t>
                      </a:r>
                      <a:endParaRPr lang="en-US" sz="1800" dirty="0" smtClean="0"/>
                    </a:p>
                    <a:p>
                      <a:pPr algn="l"/>
                      <a:r>
                        <a:rPr lang="en-US" sz="1800" dirty="0" smtClean="0"/>
                        <a:t>Reproducibility of BPMs  </a:t>
                      </a:r>
                    </a:p>
                    <a:p>
                      <a:pPr algn="l"/>
                      <a:r>
                        <a:rPr lang="en-US" sz="1800" dirty="0" smtClean="0"/>
                        <a:t>Reproducibility of LHC circumference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endParaRPr lang="en-US" sz="1800" dirty="0"/>
                    </a:p>
                  </a:txBody>
                  <a:tcPr anchor="ctr"/>
                </a:tc>
              </a:tr>
              <a:tr h="44195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pPb</a:t>
                      </a:r>
                      <a:r>
                        <a:rPr lang="en-US" sz="1800" dirty="0" smtClean="0"/>
                        <a:t> + </a:t>
                      </a:r>
                      <a:r>
                        <a:rPr lang="en-US" sz="1800" dirty="0" err="1" smtClean="0"/>
                        <a:t>Pbp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Systematic</a:t>
                      </a:r>
                      <a:r>
                        <a:rPr lang="en-US" sz="1800" baseline="0" dirty="0" smtClean="0"/>
                        <a:t> differences ring1-ring2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, 4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TeV</a:t>
                      </a:r>
                      <a:endParaRPr lang="en-US" sz="1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2827" y="5003605"/>
            <a:ext cx="8421337" cy="107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measurement </a:t>
            </a:r>
            <a:r>
              <a:rPr lang="en-US" sz="2000" dirty="0" smtClean="0"/>
              <a:t>is a lot </a:t>
            </a:r>
            <a:r>
              <a:rPr lang="en-US" sz="2000" dirty="0" smtClean="0">
                <a:solidFill>
                  <a:srgbClr val="D60093"/>
                </a:solidFill>
              </a:rPr>
              <a:t>easier at injection </a:t>
            </a:r>
            <a:r>
              <a:rPr lang="en-US" sz="2000" dirty="0" smtClean="0"/>
              <a:t>because one can switch from p to </a:t>
            </a:r>
            <a:r>
              <a:rPr lang="en-US" sz="2000" dirty="0" err="1" smtClean="0"/>
              <a:t>Pb</a:t>
            </a:r>
            <a:r>
              <a:rPr lang="en-US" sz="2000" dirty="0" smtClean="0"/>
              <a:t> (and back) on the time scales of minutes.</a:t>
            </a:r>
          </a:p>
        </p:txBody>
      </p:sp>
    </p:spTree>
    <p:extLst>
      <p:ext uri="{BB962C8B-B14F-4D97-AF65-F5344CB8AC3E}">
        <p14:creationId xmlns:p14="http://schemas.microsoft.com/office/powerpoint/2010/main" val="6412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842305" y="5238830"/>
            <a:ext cx="3816530" cy="64809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Results: Proton – Pb</a:t>
            </a:r>
            <a:r>
              <a:rPr lang="en-US" sz="2800" baseline="30000" dirty="0" smtClean="0"/>
              <a:t>82+</a:t>
            </a:r>
            <a:r>
              <a:rPr lang="en-US" sz="2800" dirty="0" smtClean="0"/>
              <a:t> calibration at injection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4690" y="855865"/>
            <a:ext cx="8229600" cy="5406510"/>
          </a:xfrm>
        </p:spPr>
        <p:txBody>
          <a:bodyPr/>
          <a:lstStyle/>
          <a:p>
            <a:r>
              <a:rPr lang="en-US" sz="2000" dirty="0" smtClean="0"/>
              <a:t>From the 2010-2012 runs, the momentum calibration can be extracted ‘parasitically’.</a:t>
            </a:r>
          </a:p>
          <a:p>
            <a:pPr lvl="1"/>
            <a:r>
              <a:rPr lang="en-US" sz="1800" dirty="0" smtClean="0"/>
              <a:t>Accuracy of  </a:t>
            </a:r>
            <a:r>
              <a:rPr lang="en-US" sz="1800" dirty="0" err="1" smtClean="0">
                <a:latin typeface="Symbol" pitchFamily="18" charset="2"/>
              </a:rPr>
              <a:t>D</a:t>
            </a:r>
            <a:r>
              <a:rPr lang="en-US" sz="1800" dirty="0" err="1" smtClean="0"/>
              <a:t>f</a:t>
            </a:r>
            <a:r>
              <a:rPr lang="en-US" sz="1800" dirty="0" smtClean="0"/>
              <a:t> estimated to ~ ±5 Hz.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Transporting a p-ion calibration of the SPS (450 </a:t>
            </a:r>
            <a:r>
              <a:rPr lang="en-US" sz="2000" dirty="0" err="1" smtClean="0"/>
              <a:t>GeV</a:t>
            </a:r>
            <a:r>
              <a:rPr lang="en-US" sz="2000" dirty="0" smtClean="0"/>
              <a:t>) to the LHC one obtains a consistent result:</a:t>
            </a:r>
          </a:p>
          <a:p>
            <a:endParaRPr lang="en-US" sz="2000" dirty="0"/>
          </a:p>
          <a:p>
            <a:pPr>
              <a:spcBef>
                <a:spcPts val="2400"/>
              </a:spcBef>
            </a:pPr>
            <a:r>
              <a:rPr lang="en-US" sz="2000" dirty="0" smtClean="0"/>
              <a:t>Weighted average:</a:t>
            </a:r>
          </a:p>
          <a:p>
            <a:pPr lvl="1"/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35864"/>
              </p:ext>
            </p:extLst>
          </p:nvPr>
        </p:nvGraphicFramePr>
        <p:xfrm>
          <a:off x="666676" y="2046420"/>
          <a:ext cx="5172689" cy="180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04"/>
                <a:gridCol w="1404015"/>
                <a:gridCol w="1108434"/>
                <a:gridCol w="1884336"/>
              </a:tblGrid>
              <a:tr h="4791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Run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Mode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</a:rPr>
                        <a:t>f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 (Hz)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P (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</a:rPr>
                        <a:t>GeV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/c)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419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pp</a:t>
                      </a:r>
                      <a:r>
                        <a:rPr lang="en-US" sz="1800" baseline="0" dirty="0" smtClean="0"/>
                        <a:t> &amp; </a:t>
                      </a:r>
                      <a:r>
                        <a:rPr lang="en-US" sz="1800" baseline="0" dirty="0" err="1" smtClean="0"/>
                        <a:t>PbPb</a:t>
                      </a:r>
                      <a:endParaRPr lang="en-US" sz="18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449.90 ± 0.35</a:t>
                      </a:r>
                      <a:endParaRPr lang="en-US" sz="1800" dirty="0"/>
                    </a:p>
                  </a:txBody>
                  <a:tcPr anchor="ctr"/>
                </a:tc>
              </a:tr>
              <a:tr h="4419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pp</a:t>
                      </a:r>
                      <a:r>
                        <a:rPr lang="en-US" sz="1800" baseline="0" dirty="0" smtClean="0"/>
                        <a:t> &amp; </a:t>
                      </a:r>
                      <a:r>
                        <a:rPr lang="en-US" sz="1800" baseline="0" dirty="0" err="1" smtClean="0"/>
                        <a:t>PbPb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4638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450.58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± 0.35</a:t>
                      </a:r>
                    </a:p>
                  </a:txBody>
                  <a:tcPr anchor="ctr"/>
                </a:tc>
              </a:tr>
              <a:tr h="4419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</a:t>
                      </a:r>
                      <a:r>
                        <a:rPr lang="en-US" sz="1800" baseline="0" dirty="0" err="1" smtClean="0"/>
                        <a:t>Pb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4645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450.25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± 0.35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417686"/>
              </p:ext>
            </p:extLst>
          </p:nvPr>
        </p:nvGraphicFramePr>
        <p:xfrm>
          <a:off x="1768435" y="4734770"/>
          <a:ext cx="3816530" cy="475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3" imgW="1942920" imgH="241200" progId="Equation.3">
                  <p:embed/>
                </p:oleObj>
              </mc:Choice>
              <mc:Fallback>
                <p:oleObj name="Equation" r:id="rId3" imgW="1942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35" y="4734770"/>
                        <a:ext cx="3816530" cy="475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8688" y="2629049"/>
            <a:ext cx="2299027" cy="646331"/>
          </a:xfrm>
          <a:prstGeom prst="rect">
            <a:avLst/>
          </a:prstGeom>
          <a:solidFill>
            <a:srgbClr val="FFFF99"/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D60093"/>
                </a:solidFill>
                <a:latin typeface="+mj-lt"/>
              </a:rPr>
              <a:t>Magnetic model:</a:t>
            </a:r>
          </a:p>
          <a:p>
            <a:r>
              <a:rPr lang="en-US" i="1" dirty="0" smtClean="0">
                <a:solidFill>
                  <a:srgbClr val="D60093"/>
                </a:solidFill>
                <a:latin typeface="+mj-lt"/>
              </a:rPr>
              <a:t>450.00 ± 0.45 </a:t>
            </a:r>
            <a:r>
              <a:rPr lang="en-US" i="1" dirty="0" err="1" smtClean="0">
                <a:solidFill>
                  <a:srgbClr val="D60093"/>
                </a:solidFill>
                <a:latin typeface="+mj-lt"/>
              </a:rPr>
              <a:t>GeV</a:t>
            </a:r>
            <a:r>
              <a:rPr lang="en-US" i="1" dirty="0" smtClean="0">
                <a:solidFill>
                  <a:srgbClr val="D60093"/>
                </a:solidFill>
                <a:latin typeface="+mj-lt"/>
              </a:rPr>
              <a:t>/c</a:t>
            </a:r>
            <a:endParaRPr lang="en-US" i="1" dirty="0">
              <a:solidFill>
                <a:srgbClr val="D60093"/>
              </a:solidFill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320782"/>
              </p:ext>
            </p:extLst>
          </p:nvPr>
        </p:nvGraphicFramePr>
        <p:xfrm>
          <a:off x="3919115" y="5325285"/>
          <a:ext cx="36703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Equation" r:id="rId5" imgW="1739880" imgH="241200" progId="Equation.3">
                  <p:embed/>
                </p:oleObj>
              </mc:Choice>
              <mc:Fallback>
                <p:oleObj name="Equation" r:id="rId5" imgW="1739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115" y="5325285"/>
                        <a:ext cx="36703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Results: Proton – Pb</a:t>
            </a:r>
            <a:r>
              <a:rPr lang="en-US" sz="2400" baseline="30000" dirty="0" smtClean="0"/>
              <a:t>82+</a:t>
            </a:r>
            <a:r>
              <a:rPr lang="en-US" sz="2400" dirty="0" smtClean="0"/>
              <a:t> calibration at 3.5/4 Z </a:t>
            </a:r>
            <a:r>
              <a:rPr lang="en-US" sz="2400" dirty="0" err="1" smtClean="0"/>
              <a:t>TeV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1500" y="836613"/>
            <a:ext cx="8229600" cy="3384550"/>
          </a:xfrm>
        </p:spPr>
        <p:txBody>
          <a:bodyPr/>
          <a:lstStyle/>
          <a:p>
            <a:r>
              <a:rPr lang="en-US" sz="2000" dirty="0" smtClean="0"/>
              <a:t>p-</a:t>
            </a:r>
            <a:r>
              <a:rPr lang="en-US" sz="2000" dirty="0" err="1" smtClean="0"/>
              <a:t>Pb</a:t>
            </a:r>
            <a:r>
              <a:rPr lang="en-US" sz="2000" dirty="0" smtClean="0"/>
              <a:t> ramp test in October 2011:</a:t>
            </a:r>
          </a:p>
          <a:p>
            <a:pPr lvl="1"/>
            <a:r>
              <a:rPr lang="en-US" sz="1800" dirty="0" smtClean="0"/>
              <a:t>estimate for the momentum at 3.5 Z </a:t>
            </a:r>
            <a:r>
              <a:rPr lang="en-US" sz="1800" dirty="0" err="1" smtClean="0"/>
              <a:t>TeV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p-</a:t>
            </a:r>
            <a:r>
              <a:rPr lang="en-US" sz="2000" dirty="0" err="1" smtClean="0"/>
              <a:t>Pb</a:t>
            </a:r>
            <a:r>
              <a:rPr lang="en-US" sz="2000" dirty="0" smtClean="0"/>
              <a:t> pilot physics fill of 2012:</a:t>
            </a:r>
          </a:p>
          <a:p>
            <a:pPr lvl="1"/>
            <a:r>
              <a:rPr lang="en-US" sz="1800" dirty="0"/>
              <a:t>estimate for the momentum at 4 </a:t>
            </a:r>
            <a:r>
              <a:rPr lang="en-US" sz="1800" dirty="0" smtClean="0"/>
              <a:t>Z </a:t>
            </a:r>
            <a:r>
              <a:rPr lang="en-US" sz="1800" dirty="0" err="1" smtClean="0"/>
              <a:t>TeV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In both cases the accuracy is limited by the uncertainty on orbit / RF frequency.</a:t>
            </a:r>
          </a:p>
          <a:p>
            <a:pPr lvl="1"/>
            <a:r>
              <a:rPr lang="en-US" sz="1800" dirty="0" smtClean="0"/>
              <a:t>Estimated uncertainty on the </a:t>
            </a:r>
            <a:r>
              <a:rPr lang="en-US" sz="1800" dirty="0"/>
              <a:t>difference: ±4 </a:t>
            </a:r>
            <a:r>
              <a:rPr lang="en-US" sz="1800" dirty="0" smtClean="0"/>
              <a:t>Hz.</a:t>
            </a:r>
          </a:p>
          <a:p>
            <a:pPr lvl="1"/>
            <a:r>
              <a:rPr lang="en-US" sz="1800" dirty="0" smtClean="0">
                <a:solidFill>
                  <a:srgbClr val="D60093"/>
                </a:solidFill>
              </a:rPr>
              <a:t>There are good chances that we can improve the error in 2013 using both p-</a:t>
            </a:r>
            <a:r>
              <a:rPr lang="en-US" sz="1800" dirty="0" err="1" smtClean="0">
                <a:solidFill>
                  <a:srgbClr val="D60093"/>
                </a:solidFill>
              </a:rPr>
              <a:t>Pb</a:t>
            </a:r>
            <a:r>
              <a:rPr lang="en-US" sz="1800" dirty="0" smtClean="0">
                <a:solidFill>
                  <a:srgbClr val="D60093"/>
                </a:solidFill>
              </a:rPr>
              <a:t> and </a:t>
            </a:r>
            <a:r>
              <a:rPr lang="en-US" sz="1800" dirty="0" err="1" smtClean="0">
                <a:solidFill>
                  <a:srgbClr val="D60093"/>
                </a:solidFill>
              </a:rPr>
              <a:t>Pb</a:t>
            </a:r>
            <a:r>
              <a:rPr lang="en-US" sz="1800" dirty="0" smtClean="0">
                <a:solidFill>
                  <a:srgbClr val="D60093"/>
                </a:solidFill>
              </a:rPr>
              <a:t>-p data. Can be obtained largely parasitically.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54403"/>
              </p:ext>
            </p:extLst>
          </p:nvPr>
        </p:nvGraphicFramePr>
        <p:xfrm>
          <a:off x="2037270" y="4197100"/>
          <a:ext cx="446462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513"/>
                <a:gridCol w="1358796"/>
                <a:gridCol w="2232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Run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</a:rPr>
                        <a:t>f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 (Hz)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P (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</a:rPr>
                        <a:t>TeV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/c)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78.0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3.47 </a:t>
                      </a:r>
                      <a:r>
                        <a:rPr lang="en-US" sz="2000" dirty="0" smtClean="0"/>
                        <a:t>± 0.10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61.3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3.92 </a:t>
                      </a:r>
                      <a:r>
                        <a:rPr lang="en-US" sz="2000" dirty="0" smtClean="0"/>
                        <a:t>± 0.13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measurements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765175"/>
            <a:ext cx="8208962" cy="3024188"/>
          </a:xfrm>
        </p:spPr>
        <p:txBody>
          <a:bodyPr/>
          <a:lstStyle/>
          <a:p>
            <a:r>
              <a:rPr lang="en-US" sz="2000" dirty="0" smtClean="0"/>
              <a:t>As an alternative to a direct measurement of the flat top energy, one could extrapolate 450 </a:t>
            </a:r>
            <a:r>
              <a:rPr lang="en-US" sz="2000" dirty="0" err="1" smtClean="0"/>
              <a:t>GeV</a:t>
            </a:r>
            <a:r>
              <a:rPr lang="en-US" sz="2000" dirty="0" smtClean="0"/>
              <a:t> measurements.</a:t>
            </a:r>
          </a:p>
          <a:p>
            <a:r>
              <a:rPr lang="en-US" sz="2000" dirty="0" smtClean="0"/>
              <a:t>The expected accuracy on the momentum (dipole contribution) from the magnetic model is:</a:t>
            </a:r>
          </a:p>
          <a:p>
            <a:pPr lvl="1"/>
            <a:r>
              <a:rPr lang="en-US" sz="1800" dirty="0" smtClean="0"/>
              <a:t>Absolute field  		~ 0.1%</a:t>
            </a:r>
          </a:p>
          <a:p>
            <a:pPr lvl="1"/>
            <a:r>
              <a:rPr lang="en-US" sz="1800" dirty="0" smtClean="0"/>
              <a:t>Relative field		&lt;  0.1%  </a:t>
            </a:r>
            <a:r>
              <a:rPr lang="en-US" sz="1800" dirty="0" smtClean="0">
                <a:sym typeface="Wingdings" pitchFamily="2" charset="2"/>
              </a:rPr>
              <a:t> Assume 0.1%</a:t>
            </a:r>
            <a:endParaRPr lang="en-US" sz="1800" dirty="0" smtClean="0"/>
          </a:p>
          <a:p>
            <a:r>
              <a:rPr lang="en-US" sz="2000" dirty="0" smtClean="0"/>
              <a:t>Interpolated energies: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Uncertainties from tides and orbit corrector settings are included.</a:t>
            </a:r>
          </a:p>
          <a:p>
            <a:pPr lvl="1"/>
            <a:r>
              <a:rPr lang="en-US" sz="1800" dirty="0" smtClean="0"/>
              <a:t>Magnetic </a:t>
            </a:r>
            <a:r>
              <a:rPr lang="en-US" sz="1800" dirty="0"/>
              <a:t>model </a:t>
            </a:r>
            <a:r>
              <a:rPr lang="en-US" sz="1800" dirty="0" smtClean="0"/>
              <a:t>error contribution dominates.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35680"/>
              </p:ext>
            </p:extLst>
          </p:nvPr>
        </p:nvGraphicFramePr>
        <p:xfrm>
          <a:off x="1153955" y="3253043"/>
          <a:ext cx="36004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702"/>
                <a:gridCol w="23747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Run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E (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</a:rPr>
                        <a:t>GeV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3.5 </a:t>
                      </a:r>
                      <a:r>
                        <a:rPr lang="en-US" sz="2000" dirty="0" err="1" smtClean="0"/>
                        <a:t>TeV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3502 </a:t>
                      </a:r>
                      <a:r>
                        <a:rPr lang="en-US" sz="2000" dirty="0" smtClean="0"/>
                        <a:t>±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4002 </a:t>
                      </a:r>
                      <a:r>
                        <a:rPr lang="en-US" sz="2000" dirty="0" smtClean="0"/>
                        <a:t>± 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92304" y="3352190"/>
            <a:ext cx="3655167" cy="759182"/>
          </a:xfrm>
          <a:prstGeom prst="rect">
            <a:avLst/>
          </a:prstGeom>
          <a:solidFill>
            <a:srgbClr val="FFFFCC"/>
          </a:solidFill>
          <a:ln>
            <a:solidFill>
              <a:srgbClr val="D60093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i="1" kern="0" dirty="0" smtClean="0">
                <a:solidFill>
                  <a:srgbClr val="D60093"/>
                </a:solidFill>
                <a:latin typeface="+mn-lt"/>
              </a:rPr>
              <a:t>Excellent accuracy,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000"/>
            </a:pPr>
            <a:r>
              <a:rPr lang="en-US" sz="2000" i="1" kern="0" dirty="0">
                <a:solidFill>
                  <a:srgbClr val="D60093"/>
                </a:solidFill>
                <a:latin typeface="+mn-lt"/>
              </a:rPr>
              <a:t>b</a:t>
            </a:r>
            <a:r>
              <a:rPr lang="en-US" sz="2000" i="1" kern="0" dirty="0" smtClean="0">
                <a:solidFill>
                  <a:srgbClr val="D60093"/>
                </a:solidFill>
                <a:latin typeface="+mn-lt"/>
              </a:rPr>
              <a:t>ut not a direct measurement !</a:t>
            </a:r>
            <a:endParaRPr lang="en-GB" sz="2000" i="1" kern="0" dirty="0" smtClean="0">
              <a:solidFill>
                <a:srgbClr val="D600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5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3095" y="1009485"/>
            <a:ext cx="8137525" cy="5257800"/>
          </a:xfrm>
        </p:spPr>
        <p:txBody>
          <a:bodyPr/>
          <a:lstStyle/>
          <a:p>
            <a:r>
              <a:rPr lang="en-US" sz="2000" dirty="0" smtClean="0"/>
              <a:t>Energy calibration at the LHC can be performed by comparing ion and proton frequencies.</a:t>
            </a:r>
          </a:p>
          <a:p>
            <a:pPr lvl="1"/>
            <a:r>
              <a:rPr lang="en-US" dirty="0" smtClean="0"/>
              <a:t>Good prospects at low energy, very challenging at 3.5-7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r>
              <a:rPr lang="en-US" sz="2000" dirty="0" smtClean="0"/>
              <a:t>The momentum measurement at 450 </a:t>
            </a:r>
            <a:r>
              <a:rPr lang="en-US" sz="2000" dirty="0" err="1" smtClean="0"/>
              <a:t>GeV</a:t>
            </a:r>
            <a:r>
              <a:rPr lang="en-US" sz="2000" dirty="0" smtClean="0"/>
              <a:t> is consistent with the magnetic model to better than 0.1%.</a:t>
            </a:r>
          </a:p>
          <a:p>
            <a:pPr lvl="1"/>
            <a:r>
              <a:rPr lang="en-US" dirty="0" smtClean="0"/>
              <a:t>Magnetic model accuracy confirmed at injection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D60093"/>
                </a:solidFill>
              </a:rPr>
              <a:t>LEP experience: 0.1-0.2% from good magnetic </a:t>
            </a:r>
            <a:r>
              <a:rPr lang="en-US" smtClean="0">
                <a:solidFill>
                  <a:srgbClr val="D60093"/>
                </a:solidFill>
              </a:rPr>
              <a:t>models is </a:t>
            </a:r>
            <a:r>
              <a:rPr lang="en-US" dirty="0" smtClean="0">
                <a:solidFill>
                  <a:srgbClr val="D60093"/>
                </a:solidFill>
              </a:rPr>
              <a:t>a realistic estimate of </a:t>
            </a:r>
            <a:r>
              <a:rPr lang="en-US" smtClean="0">
                <a:solidFill>
                  <a:srgbClr val="D60093"/>
                </a:solidFill>
              </a:rPr>
              <a:t>the error. </a:t>
            </a:r>
            <a:endParaRPr lang="en-US" dirty="0" smtClean="0">
              <a:solidFill>
                <a:srgbClr val="D60093"/>
              </a:solidFill>
            </a:endParaRPr>
          </a:p>
          <a:p>
            <a:r>
              <a:rPr lang="en-US" sz="2000" dirty="0" smtClean="0"/>
              <a:t>Currently the energy errors at 3.5-4 </a:t>
            </a:r>
            <a:r>
              <a:rPr lang="en-US" sz="2000" dirty="0" err="1" smtClean="0"/>
              <a:t>TeV</a:t>
            </a:r>
            <a:r>
              <a:rPr lang="en-US" sz="2000" dirty="0" smtClean="0"/>
              <a:t> are large, ~100 </a:t>
            </a:r>
            <a:r>
              <a:rPr lang="en-US" sz="2000" dirty="0" err="1" smtClean="0"/>
              <a:t>GeV</a:t>
            </a:r>
            <a:r>
              <a:rPr lang="en-US" sz="2000" dirty="0" smtClean="0"/>
              <a:t>. It should be possible to reduce the errors during p-</a:t>
            </a:r>
            <a:r>
              <a:rPr lang="en-US" sz="2000" dirty="0" err="1" smtClean="0"/>
              <a:t>Pb</a:t>
            </a:r>
            <a:r>
              <a:rPr lang="en-US" sz="2000" dirty="0" smtClean="0"/>
              <a:t> operation.</a:t>
            </a:r>
          </a:p>
          <a:p>
            <a:pPr lvl="1"/>
            <a:r>
              <a:rPr lang="en-US" dirty="0" smtClean="0"/>
              <a:t>Results available in February.</a:t>
            </a:r>
          </a:p>
          <a:p>
            <a:pPr lvl="1"/>
            <a:r>
              <a:rPr lang="en-US" dirty="0" smtClean="0"/>
              <a:t>Current results consistent with magnetic model.</a:t>
            </a:r>
          </a:p>
          <a:p>
            <a:r>
              <a:rPr lang="en-US" sz="2000" dirty="0" smtClean="0"/>
              <a:t>Extrapolation of the 450 </a:t>
            </a:r>
            <a:r>
              <a:rPr lang="en-US" sz="2000" dirty="0" err="1" smtClean="0"/>
              <a:t>GeV</a:t>
            </a:r>
            <a:r>
              <a:rPr lang="en-US" sz="2000" dirty="0" smtClean="0"/>
              <a:t> measurements using the magnetic model will most likely provide smaller errors.</a:t>
            </a:r>
          </a:p>
          <a:p>
            <a:pPr lvl="1"/>
            <a:r>
              <a:rPr lang="en-US" dirty="0" smtClean="0"/>
              <a:t>But it is not a direct measurement.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measurement @ LEP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 descr="J:\LEPfest\polarim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4" y="2306894"/>
            <a:ext cx="7296951" cy="419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474" y="855865"/>
            <a:ext cx="8141861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Collide a laser pulse with circular polarization with the beam.</a:t>
            </a:r>
          </a:p>
          <a:p>
            <a:r>
              <a:rPr lang="en-US" sz="2000" dirty="0" smtClean="0"/>
              <a:t>Inversion of the laser polarization leads to a vertical shift of the scattered photons (</a:t>
            </a:r>
            <a:r>
              <a:rPr lang="en-US" sz="2000" dirty="0" err="1" smtClean="0"/>
              <a:t>GeV</a:t>
            </a:r>
            <a:r>
              <a:rPr lang="en-US" sz="2000" dirty="0" smtClean="0"/>
              <a:t> energies), proportional to the vertical beam polarization.</a:t>
            </a:r>
          </a:p>
        </p:txBody>
      </p:sp>
    </p:spTree>
    <p:extLst>
      <p:ext uri="{BB962C8B-B14F-4D97-AF65-F5344CB8AC3E}">
        <p14:creationId xmlns:p14="http://schemas.microsoft.com/office/powerpoint/2010/main" val="39279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momentum - definitions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475" y="894270"/>
            <a:ext cx="8208962" cy="844910"/>
          </a:xfrm>
        </p:spPr>
        <p:txBody>
          <a:bodyPr/>
          <a:lstStyle/>
          <a:p>
            <a:r>
              <a:rPr lang="en-US" sz="2000" dirty="0" smtClean="0"/>
              <a:t>The deflection angle </a:t>
            </a:r>
            <a:r>
              <a:rPr lang="en-US" sz="2000" i="1" dirty="0" err="1" smtClean="0"/>
              <a:t>d</a:t>
            </a:r>
            <a:r>
              <a:rPr lang="en-US" sz="2000" i="1" dirty="0" err="1" smtClean="0">
                <a:latin typeface="Symbol" pitchFamily="18" charset="2"/>
              </a:rPr>
              <a:t>q</a:t>
            </a:r>
            <a:r>
              <a:rPr lang="en-US" sz="2000" dirty="0"/>
              <a:t> </a:t>
            </a:r>
            <a:r>
              <a:rPr lang="en-US" sz="2000" dirty="0" smtClean="0"/>
              <a:t>of a particle with charge </a:t>
            </a:r>
            <a:r>
              <a:rPr lang="en-US" sz="2000" i="1" dirty="0" err="1" smtClean="0"/>
              <a:t>Ze</a:t>
            </a:r>
            <a:r>
              <a:rPr lang="en-US" sz="2000" dirty="0" smtClean="0"/>
              <a:t> and momentum </a:t>
            </a:r>
            <a:r>
              <a:rPr lang="en-US" sz="2000" i="1" dirty="0" smtClean="0"/>
              <a:t>P</a:t>
            </a:r>
            <a:r>
              <a:rPr lang="en-US" sz="2000" dirty="0" smtClean="0"/>
              <a:t> in a magnetic field </a:t>
            </a:r>
            <a:r>
              <a:rPr lang="en-US" sz="2000" i="1" dirty="0" smtClean="0"/>
              <a:t>B(s)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303451"/>
              </p:ext>
            </p:extLst>
          </p:nvPr>
        </p:nvGraphicFramePr>
        <p:xfrm>
          <a:off x="2306105" y="1700775"/>
          <a:ext cx="2720670" cy="780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" name="Equation" r:id="rId3" imgW="1460160" imgH="419040" progId="Equation.3">
                  <p:embed/>
                </p:oleObj>
              </mc:Choice>
              <mc:Fallback>
                <p:oleObj name="Equation" r:id="rId3" imgW="1460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6105" y="1700775"/>
                        <a:ext cx="2720670" cy="780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844716" y="1470345"/>
            <a:ext cx="5334414" cy="5234035"/>
            <a:chOff x="4844716" y="1470345"/>
            <a:chExt cx="5334414" cy="5234035"/>
          </a:xfrm>
        </p:grpSpPr>
        <p:grpSp>
          <p:nvGrpSpPr>
            <p:cNvPr id="18" name="Group 17"/>
            <p:cNvGrpSpPr/>
            <p:nvPr/>
          </p:nvGrpSpPr>
          <p:grpSpPr>
            <a:xfrm>
              <a:off x="4844716" y="1470345"/>
              <a:ext cx="5334414" cy="5234035"/>
              <a:chOff x="4610405" y="1596925"/>
              <a:chExt cx="5334414" cy="5234035"/>
            </a:xfrm>
          </p:grpSpPr>
          <p:sp>
            <p:nvSpPr>
              <p:cNvPr id="9" name="Arc 8"/>
              <p:cNvSpPr/>
              <p:nvPr/>
            </p:nvSpPr>
            <p:spPr bwMode="auto">
              <a:xfrm>
                <a:off x="4610405" y="1596925"/>
                <a:ext cx="5334414" cy="5234035"/>
              </a:xfrm>
              <a:prstGeom prst="arc">
                <a:avLst>
                  <a:gd name="adj1" fmla="val 16200000"/>
                  <a:gd name="adj2" fmla="val 1819767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cxnSp>
            <p:nvCxnSpPr>
              <p:cNvPr id="11" name="Straight Connector 10"/>
              <p:cNvCxnSpPr>
                <a:endCxn id="9" idx="0"/>
              </p:cNvCxnSpPr>
              <p:nvPr/>
            </p:nvCxnSpPr>
            <p:spPr bwMode="auto">
              <a:xfrm flipV="1">
                <a:off x="7277612" y="1596925"/>
                <a:ext cx="0" cy="261701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>
                <a:endCxn id="9" idx="2"/>
              </p:cNvCxnSpPr>
              <p:nvPr/>
            </p:nvCxnSpPr>
            <p:spPr bwMode="auto">
              <a:xfrm flipV="1">
                <a:off x="7277612" y="2014093"/>
                <a:ext cx="1444735" cy="21998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Arc 13"/>
              <p:cNvSpPr/>
              <p:nvPr/>
            </p:nvSpPr>
            <p:spPr bwMode="auto">
              <a:xfrm rot="20479692">
                <a:off x="6996168" y="3183161"/>
                <a:ext cx="862915" cy="70989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961788" y="2046986"/>
                <a:ext cx="325730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400"/>
                  </a:spcAft>
                  <a:buClr>
                    <a:srgbClr val="0000FF"/>
                  </a:buClr>
                  <a:buSzPct val="80000"/>
                </a:pPr>
                <a:r>
                  <a:rPr lang="en-US" sz="2000" i="1" kern="0" dirty="0" smtClean="0">
                    <a:latin typeface="Symbol" pitchFamily="18" charset="2"/>
                  </a:rPr>
                  <a:t>r</a:t>
                </a:r>
                <a:endParaRPr lang="en-US" sz="2000" i="1" kern="0" dirty="0">
                  <a:latin typeface="Symbol" pitchFamily="18" charset="2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260350" y="3236975"/>
                <a:ext cx="460382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400"/>
                  </a:spcAft>
                  <a:buClr>
                    <a:srgbClr val="0000FF"/>
                  </a:buClr>
                  <a:buSzPct val="80000"/>
                </a:pPr>
                <a:r>
                  <a:rPr lang="en-US" sz="2000" i="1" kern="0" dirty="0" err="1" smtClean="0">
                    <a:latin typeface="+mj-lt"/>
                  </a:rPr>
                  <a:t>d</a:t>
                </a:r>
                <a:r>
                  <a:rPr lang="en-US" sz="2000" i="1" kern="0" dirty="0" err="1" smtClean="0">
                    <a:latin typeface="Symbol" pitchFamily="18" charset="2"/>
                  </a:rPr>
                  <a:t>q</a:t>
                </a:r>
                <a:endParaRPr lang="en-US" sz="2000" i="1" kern="0" dirty="0">
                  <a:latin typeface="Symbol" pitchFamily="18" charset="2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025189" y="1569500"/>
              <a:ext cx="455574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latin typeface="+mn-lt"/>
                </a:rPr>
                <a:t>ds</a:t>
              </a:r>
              <a:endParaRPr lang="en-GB" sz="2000" i="1" kern="0" dirty="0" smtClean="0">
                <a:latin typeface="+mn-lt"/>
              </a:endParaRP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94493" y="2545685"/>
            <a:ext cx="8208962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Integrated over the circumference: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28079"/>
              </p:ext>
            </p:extLst>
          </p:nvPr>
        </p:nvGraphicFramePr>
        <p:xfrm>
          <a:off x="2190890" y="3044950"/>
          <a:ext cx="3187615" cy="915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" name="Equation" r:id="rId5" imgW="1549080" imgH="444240" progId="Equation.3">
                  <p:embed/>
                </p:oleObj>
              </mc:Choice>
              <mc:Fallback>
                <p:oleObj name="Equation" r:id="rId5" imgW="15490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90" y="3044950"/>
                        <a:ext cx="3187615" cy="915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52363"/>
              </p:ext>
            </p:extLst>
          </p:nvPr>
        </p:nvGraphicFramePr>
        <p:xfrm>
          <a:off x="1406525" y="4465638"/>
          <a:ext cx="61229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" name="Equation" r:id="rId7" imgW="3047760" imgH="444240" progId="Equation.3">
                  <p:embed/>
                </p:oleObj>
              </mc:Choice>
              <mc:Fallback>
                <p:oleObj name="Equation" r:id="rId7" imgW="30477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465638"/>
                        <a:ext cx="612298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25993" y="4005075"/>
            <a:ext cx="8208962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momentum is given by the integrated magnet field: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961930" y="5464465"/>
            <a:ext cx="5134757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LHC: 1232 14.3m long dipoles, 8.33 T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690375"/>
              </p:ext>
            </p:extLst>
          </p:nvPr>
        </p:nvGraphicFramePr>
        <p:xfrm>
          <a:off x="6372983" y="5492171"/>
          <a:ext cx="1582060" cy="35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" name="Equation" r:id="rId9" imgW="901440" imgH="203040" progId="Equation.3">
                  <p:embed/>
                </p:oleObj>
              </mc:Choice>
              <mc:Fallback>
                <p:oleObj name="Equation" r:id="rId9" imgW="9014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983" y="5492171"/>
                        <a:ext cx="1582060" cy="35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Arrow 22"/>
          <p:cNvSpPr/>
          <p:nvPr/>
        </p:nvSpPr>
        <p:spPr bwMode="auto">
          <a:xfrm>
            <a:off x="5493720" y="5541275"/>
            <a:ext cx="576075" cy="1920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momentum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1124700"/>
            <a:ext cx="8208962" cy="28419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 smtClean="0">
                <a:solidFill>
                  <a:srgbClr val="D60093"/>
                </a:solidFill>
              </a:rPr>
              <a:t>What magnetic fields / magnets contribute to the integral?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In the ideal LHC only the dipoles contribute.</a:t>
            </a:r>
          </a:p>
          <a:p>
            <a:pPr lvl="1">
              <a:spcBef>
                <a:spcPts val="1200"/>
              </a:spcBef>
            </a:pPr>
            <a:r>
              <a:rPr lang="en-US" sz="1800" i="1" dirty="0" smtClean="0">
                <a:solidFill>
                  <a:srgbClr val="0000FF"/>
                </a:solidFill>
              </a:rPr>
              <a:t>The absolute error on the LHC dipole field is estimated to be ~ 0.1%.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FF"/>
                </a:solidFill>
              </a:rPr>
              <a:t>	(</a:t>
            </a:r>
            <a:r>
              <a:rPr lang="en-US" sz="1800" i="1" dirty="0" smtClean="0">
                <a:solidFill>
                  <a:srgbClr val="0000FF"/>
                </a:solidFill>
              </a:rPr>
              <a:t>magnet calibration)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 </a:t>
            </a:r>
            <a:r>
              <a:rPr lang="en-US" sz="2000" dirty="0" smtClean="0"/>
              <a:t>the real LHC the contributions to the integral (typical values) are:</a:t>
            </a:r>
          </a:p>
          <a:p>
            <a:pPr lvl="1"/>
            <a:r>
              <a:rPr lang="en-US" sz="1800" dirty="0" smtClean="0"/>
              <a:t>Dipoles			≥ 99.8%</a:t>
            </a:r>
          </a:p>
          <a:p>
            <a:pPr lvl="1"/>
            <a:r>
              <a:rPr lang="en-US" sz="1800" dirty="0" err="1" smtClean="0"/>
              <a:t>Quadrupoles</a:t>
            </a:r>
            <a:r>
              <a:rPr lang="en-US" sz="1800" dirty="0" smtClean="0"/>
              <a:t>		≤ 0.2%</a:t>
            </a:r>
          </a:p>
          <a:p>
            <a:pPr lvl="1"/>
            <a:r>
              <a:rPr lang="en-US" sz="1800" dirty="0" smtClean="0"/>
              <a:t>Dipole correctors		some 0.01%</a:t>
            </a:r>
          </a:p>
          <a:p>
            <a:pPr lvl="1"/>
            <a:r>
              <a:rPr lang="en-US" sz="1800" dirty="0" smtClean="0"/>
              <a:t>Higher </a:t>
            </a:r>
            <a:r>
              <a:rPr lang="en-US" sz="1800" dirty="0" err="1" smtClean="0"/>
              <a:t>multipoles</a:t>
            </a:r>
            <a:r>
              <a:rPr lang="en-US" sz="1800" dirty="0" smtClean="0"/>
              <a:t>		 ~0.01% level</a:t>
            </a:r>
          </a:p>
          <a:p>
            <a:pPr lvl="1"/>
            <a:endParaRPr lang="en-US" sz="1800" dirty="0"/>
          </a:p>
          <a:p>
            <a:r>
              <a:rPr lang="en-US" sz="2000" dirty="0"/>
              <a:t>F</a:t>
            </a:r>
            <a:r>
              <a:rPr lang="en-US" sz="2000" dirty="0" smtClean="0"/>
              <a:t>or target accuracies of few 0.1%, only the dipoles and </a:t>
            </a:r>
            <a:r>
              <a:rPr lang="en-US" sz="2000" dirty="0" err="1" smtClean="0"/>
              <a:t>quadrupoles</a:t>
            </a:r>
            <a:r>
              <a:rPr lang="en-US" sz="2000" dirty="0" smtClean="0"/>
              <a:t> matter – the rest can be lumped into the systematic error.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and orbit length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520030"/>
              </p:ext>
            </p:extLst>
          </p:nvPr>
        </p:nvGraphicFramePr>
        <p:xfrm>
          <a:off x="1409700" y="1739180"/>
          <a:ext cx="32083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" name="Equation" r:id="rId3" imgW="1574640" imgH="431640" progId="Equation.3">
                  <p:embed/>
                </p:oleObj>
              </mc:Choice>
              <mc:Fallback>
                <p:oleObj name="Equation" r:id="rId3" imgW="15746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739180"/>
                        <a:ext cx="320833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6790"/>
              </p:ext>
            </p:extLst>
          </p:nvPr>
        </p:nvGraphicFramePr>
        <p:xfrm>
          <a:off x="5494338" y="1854395"/>
          <a:ext cx="15065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0" name="Equation" r:id="rId5" imgW="698400" imgH="228600" progId="Equation.3">
                  <p:embed/>
                </p:oleObj>
              </mc:Choice>
              <mc:Fallback>
                <p:oleObj name="Equation" r:id="rId5" imgW="698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1854395"/>
                        <a:ext cx="1506537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48125" y="899540"/>
            <a:ext cx="8410695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speed </a:t>
            </a:r>
            <a:r>
              <a:rPr lang="en-US" sz="2000" dirty="0" err="1" smtClean="0">
                <a:latin typeface="Symbol" pitchFamily="18" charset="2"/>
              </a:rPr>
              <a:t>b</a:t>
            </a:r>
            <a:r>
              <a:rPr lang="en-US" sz="2000" i="1" dirty="0" err="1" smtClean="0">
                <a:latin typeface="+mj-lt"/>
              </a:rPr>
              <a:t>c</a:t>
            </a:r>
            <a:r>
              <a:rPr lang="en-US" sz="2000" dirty="0" smtClean="0"/>
              <a:t> </a:t>
            </a:r>
            <a:r>
              <a:rPr lang="en-US" sz="2000" dirty="0"/>
              <a:t>(and momentum </a:t>
            </a:r>
            <a:r>
              <a:rPr lang="en-US" sz="2000" i="1" dirty="0"/>
              <a:t>P)</a:t>
            </a:r>
            <a:r>
              <a:rPr lang="en-US" sz="2000" dirty="0"/>
              <a:t>, RF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RF</a:t>
            </a:r>
            <a:r>
              <a:rPr lang="en-US" sz="2000" dirty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length of the orbit </a:t>
            </a: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/>
              <a:t>are </a:t>
            </a:r>
            <a:r>
              <a:rPr lang="en-US" sz="2000" dirty="0" smtClean="0"/>
              <a:t>coupled: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2695" y="2737710"/>
            <a:ext cx="2403095" cy="11777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600" i="1" kern="0" dirty="0" smtClean="0">
                <a:latin typeface="+mn-lt"/>
              </a:rPr>
              <a:t>The RF frequency is an integer multiple of the revolution period, </a:t>
            </a:r>
          </a:p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600" i="1" kern="0" dirty="0" smtClean="0">
                <a:latin typeface="+mn-lt"/>
              </a:rPr>
              <a:t>h = 35’640</a:t>
            </a:r>
            <a:endParaRPr lang="en-GB" sz="1600" i="1" kern="0" dirty="0" smtClean="0">
              <a:latin typeface="+mn-lt"/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7320381">
            <a:off x="7322633" y="2091181"/>
            <a:ext cx="213986" cy="8447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96298"/>
              </p:ext>
            </p:extLst>
          </p:nvPr>
        </p:nvGraphicFramePr>
        <p:xfrm>
          <a:off x="7489896" y="1685500"/>
          <a:ext cx="1468924" cy="33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" name="Equation" r:id="rId7" imgW="1066680" imgH="228600" progId="Equation.3">
                  <p:embed/>
                </p:oleObj>
              </mc:Choice>
              <mc:Fallback>
                <p:oleObj name="Equation" r:id="rId7" imgW="10666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96" y="1685500"/>
                        <a:ext cx="1468924" cy="339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39475" y="2852925"/>
            <a:ext cx="6193220" cy="92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the ideal case, the </a:t>
            </a:r>
            <a:r>
              <a:rPr lang="en-US" sz="2000" dirty="0" smtClean="0">
                <a:solidFill>
                  <a:srgbClr val="FF0000"/>
                </a:solidFill>
              </a:rPr>
              <a:t>orbit length </a:t>
            </a: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matches the </a:t>
            </a:r>
            <a:r>
              <a:rPr lang="en-US" sz="2000" dirty="0" smtClean="0">
                <a:solidFill>
                  <a:srgbClr val="0000FF"/>
                </a:solidFill>
              </a:rPr>
              <a:t>circumference </a:t>
            </a:r>
            <a:r>
              <a:rPr lang="en-US" sz="2000" i="1" dirty="0" smtClean="0">
                <a:solidFill>
                  <a:srgbClr val="0000FF"/>
                </a:solidFill>
              </a:rPr>
              <a:t>C</a:t>
            </a:r>
            <a:r>
              <a:rPr lang="en-US" sz="2000" i="1" dirty="0" smtClean="0">
                <a:solidFill>
                  <a:srgbClr val="D60093"/>
                </a:solidFill>
              </a:rPr>
              <a:t> </a:t>
            </a:r>
            <a:r>
              <a:rPr lang="en-US" sz="2000" i="1" dirty="0" smtClean="0"/>
              <a:t>as defined by the magnets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n-US" sz="2000" i="1" dirty="0" smtClean="0"/>
              <a:t>=</a:t>
            </a:r>
            <a:r>
              <a:rPr lang="en-US" sz="2000" i="1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RF</a:t>
            </a:r>
            <a:r>
              <a:rPr lang="en-US" sz="2000" dirty="0" smtClean="0"/>
              <a:t> is matched, the beam is on the design orbit.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85120" y="4043480"/>
            <a:ext cx="7450570" cy="80650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What happens if an external force changes the circumference of the ring, or </a:t>
            </a:r>
            <a:r>
              <a:rPr lang="en-US" sz="2000" dirty="0"/>
              <a:t>if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RF</a:t>
            </a:r>
            <a:r>
              <a:rPr lang="en-US" sz="2000" dirty="0"/>
              <a:t> is not correctly </a:t>
            </a:r>
            <a:r>
              <a:rPr lang="en-US" sz="2000" dirty="0" smtClean="0"/>
              <a:t>set, such that </a:t>
            </a:r>
            <a:r>
              <a:rPr lang="en-US" sz="2000" i="1" dirty="0" smtClean="0"/>
              <a:t>L</a:t>
            </a:r>
            <a:r>
              <a:rPr lang="en-US" sz="2000" i="1" dirty="0" smtClean="0">
                <a:sym typeface="Symbol"/>
              </a:rPr>
              <a:t>C </a:t>
            </a:r>
            <a:r>
              <a:rPr lang="en-US" sz="2000" dirty="0" smtClean="0"/>
              <a:t>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66965" y="4946185"/>
            <a:ext cx="1447375" cy="1440000"/>
            <a:chOff x="2766965" y="4946185"/>
            <a:chExt cx="1447375" cy="1440000"/>
          </a:xfrm>
        </p:grpSpPr>
        <p:grpSp>
          <p:nvGrpSpPr>
            <p:cNvPr id="8" name="Group 7"/>
            <p:cNvGrpSpPr/>
            <p:nvPr/>
          </p:nvGrpSpPr>
          <p:grpSpPr>
            <a:xfrm>
              <a:off x="2766965" y="4946185"/>
              <a:ext cx="1447375" cy="1440000"/>
              <a:chOff x="1453820" y="5196958"/>
              <a:chExt cx="1447375" cy="144000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1461195" y="5196958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453820" y="5196958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085252" y="5455230"/>
              <a:ext cx="803425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solidFill>
                    <a:srgbClr val="FF0000"/>
                  </a:solidFill>
                  <a:latin typeface="+mn-lt"/>
                </a:rPr>
                <a:t>L</a:t>
              </a:r>
              <a:r>
                <a:rPr lang="en-US" sz="2000" i="1" kern="0" dirty="0" smtClean="0">
                  <a:latin typeface="+mn-lt"/>
                </a:rPr>
                <a:t> = </a:t>
              </a:r>
              <a:r>
                <a:rPr lang="en-US" sz="2000" i="1" kern="0" dirty="0" smtClean="0">
                  <a:solidFill>
                    <a:srgbClr val="0000FF"/>
                  </a:solidFill>
                  <a:latin typeface="+mn-lt"/>
                </a:rPr>
                <a:t>C</a:t>
              </a:r>
              <a:endParaRPr lang="en-GB" sz="2000" i="1" kern="0" dirty="0" smtClean="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6730" y="4888390"/>
            <a:ext cx="1620000" cy="1620000"/>
            <a:chOff x="5486730" y="4888390"/>
            <a:chExt cx="1620000" cy="1620000"/>
          </a:xfrm>
        </p:grpSpPr>
        <p:grpSp>
          <p:nvGrpSpPr>
            <p:cNvPr id="9" name="Group 8"/>
            <p:cNvGrpSpPr/>
            <p:nvPr/>
          </p:nvGrpSpPr>
          <p:grpSpPr>
            <a:xfrm>
              <a:off x="5486730" y="4888390"/>
              <a:ext cx="1620000" cy="1620000"/>
              <a:chOff x="4987465" y="5099465"/>
              <a:chExt cx="1620000" cy="16200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5075468" y="5195629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987465" y="5099465"/>
                <a:ext cx="1620000" cy="162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895017" y="5504499"/>
              <a:ext cx="803425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solidFill>
                    <a:srgbClr val="FF0000"/>
                  </a:solidFill>
                  <a:latin typeface="+mn-lt"/>
                </a:rPr>
                <a:t>L</a:t>
              </a:r>
              <a:r>
                <a:rPr lang="en-US" sz="2000" i="1" kern="0" dirty="0" smtClean="0">
                  <a:latin typeface="+mn-lt"/>
                </a:rPr>
                <a:t> &gt; </a:t>
              </a:r>
              <a:r>
                <a:rPr lang="en-US" sz="2000" i="1" kern="0" dirty="0" smtClean="0">
                  <a:solidFill>
                    <a:srgbClr val="0000FF"/>
                  </a:solidFill>
                  <a:latin typeface="+mn-lt"/>
                </a:rPr>
                <a:t>C</a:t>
              </a:r>
              <a:endParaRPr lang="en-GB" sz="2000" i="1" kern="0" dirty="0" smtClean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8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Quadrupoles</a:t>
            </a:r>
            <a:r>
              <a:rPr lang="en-US" dirty="0" smtClean="0"/>
              <a:t> and circumference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65" y="2831908"/>
            <a:ext cx="3917311" cy="336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475" y="971079"/>
            <a:ext cx="8208962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role </a:t>
            </a:r>
            <a:r>
              <a:rPr lang="en-US" sz="2000" dirty="0" err="1" smtClean="0"/>
              <a:t>quadrupoles</a:t>
            </a:r>
            <a:r>
              <a:rPr lang="en-US" sz="2000" dirty="0" smtClean="0"/>
              <a:t> in the LHC is to focus the beams. When </a:t>
            </a:r>
            <a:r>
              <a:rPr lang="en-US" sz="2000" i="1" dirty="0" smtClean="0"/>
              <a:t>L=C (on ‘central orbit’)</a:t>
            </a:r>
            <a:r>
              <a:rPr lang="en-US" sz="2000" dirty="0" smtClean="0"/>
              <a:t> the net bending of the </a:t>
            </a:r>
            <a:r>
              <a:rPr lang="en-US" sz="2000" dirty="0" err="1" smtClean="0"/>
              <a:t>quadrupoles</a:t>
            </a:r>
            <a:r>
              <a:rPr lang="en-US" sz="2000" dirty="0" smtClean="0"/>
              <a:t> vanishes.</a:t>
            </a:r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No effect on the energy.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If </a:t>
            </a:r>
            <a:r>
              <a:rPr lang="en-US" sz="2000" i="1" dirty="0" smtClean="0"/>
              <a:t>L</a:t>
            </a:r>
            <a:r>
              <a:rPr lang="en-US" sz="2000" i="1" dirty="0" smtClean="0">
                <a:sym typeface="Symbol"/>
              </a:rPr>
              <a:t></a:t>
            </a:r>
            <a:r>
              <a:rPr lang="en-US" sz="2000" i="1" dirty="0" smtClean="0"/>
              <a:t>C</a:t>
            </a:r>
            <a:r>
              <a:rPr lang="en-US" sz="2000" dirty="0" smtClean="0"/>
              <a:t>, the beam is pushed off-axis through quads, giving a net bending in each quad. The energy change can be expressed by: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624565"/>
              </p:ext>
            </p:extLst>
          </p:nvPr>
        </p:nvGraphicFramePr>
        <p:xfrm>
          <a:off x="1653220" y="3083355"/>
          <a:ext cx="3149210" cy="80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4" imgW="1815840" imgH="431640" progId="Equation.3">
                  <p:embed/>
                </p:oleObj>
              </mc:Choice>
              <mc:Fallback>
                <p:oleObj name="Equation" r:id="rId4" imgW="18158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220" y="3083355"/>
                        <a:ext cx="3149210" cy="809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8796" y="4159091"/>
            <a:ext cx="276516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i="1" kern="0" dirty="0" smtClean="0">
                <a:latin typeface="+mn-lt"/>
              </a:rPr>
              <a:t>Strong amplification (for large accelerators)</a:t>
            </a:r>
            <a:endParaRPr lang="en-GB" sz="2000" i="1" kern="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690" y="5732494"/>
            <a:ext cx="3195105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i="1" kern="0" dirty="0" smtClean="0">
                <a:latin typeface="Symbol" pitchFamily="18" charset="2"/>
              </a:rPr>
              <a:t>a</a:t>
            </a:r>
            <a:r>
              <a:rPr lang="en-US" sz="1400" b="1" i="1" kern="0" baseline="-25000" dirty="0" smtClean="0">
                <a:latin typeface="+mn-lt"/>
              </a:rPr>
              <a:t>c</a:t>
            </a:r>
            <a:r>
              <a:rPr lang="en-US" sz="1400" b="1" i="1" kern="0" dirty="0" smtClean="0">
                <a:latin typeface="+mn-lt"/>
              </a:rPr>
              <a:t> = momentum compaction factor</a:t>
            </a:r>
            <a:endParaRPr lang="en-GB" sz="1400" b="1" i="1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883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Helvetica" pitchFamily="34" charset="0"/>
              </a:rPr>
              <a:t>LEP classic: Earth </a:t>
            </a:r>
            <a:r>
              <a:rPr lang="en-US" sz="3600" dirty="0">
                <a:latin typeface="Helvetica" pitchFamily="34" charset="0"/>
              </a:rPr>
              <a:t>t</a:t>
            </a:r>
            <a:r>
              <a:rPr lang="en-US" sz="3600" dirty="0" smtClean="0">
                <a:latin typeface="Helvetica" pitchFamily="34" charset="0"/>
              </a:rPr>
              <a:t>ides</a:t>
            </a:r>
            <a:endParaRPr lang="en-US" sz="360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F9A0-BF6C-41CE-A91E-2EE9E6424185}" type="slidenum">
              <a:rPr lang="en-US"/>
              <a:pPr/>
              <a:t>7</a:t>
            </a:fld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75810" y="1105940"/>
            <a:ext cx="320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Tide bulge of a celestial body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of mass </a:t>
            </a:r>
            <a:r>
              <a:rPr lang="en-US" i="1" dirty="0">
                <a:latin typeface="+mj-lt"/>
              </a:rPr>
              <a:t>M</a:t>
            </a:r>
            <a:r>
              <a:rPr lang="en-US" dirty="0">
                <a:latin typeface="+mj-lt"/>
              </a:rPr>
              <a:t> at a distance </a:t>
            </a:r>
            <a:r>
              <a:rPr lang="en-US" i="1" dirty="0">
                <a:latin typeface="+mj-lt"/>
              </a:rPr>
              <a:t>d</a:t>
            </a:r>
            <a:r>
              <a:rPr lang="en-US" dirty="0">
                <a:latin typeface="+mj-lt"/>
              </a:rPr>
              <a:t> 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41642" y="2819400"/>
            <a:ext cx="31774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Symbol" pitchFamily="18" charset="2"/>
              </a:rPr>
              <a:t>q</a:t>
            </a:r>
            <a:r>
              <a:rPr lang="en-US" sz="1600" dirty="0">
                <a:latin typeface="+mj-lt"/>
              </a:rPr>
              <a:t> = </a:t>
            </a:r>
            <a:r>
              <a:rPr lang="en-US" sz="1600" dirty="0" smtClean="0">
                <a:latin typeface="+mj-lt"/>
              </a:rPr>
              <a:t>angle(vertical, celestial </a:t>
            </a:r>
            <a:r>
              <a:rPr lang="en-US" sz="1600" dirty="0">
                <a:latin typeface="+mj-lt"/>
              </a:rPr>
              <a:t>body)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144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Earth tides 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5800" y="3810000"/>
            <a:ext cx="329565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The Moon contributes </a:t>
            </a:r>
            <a:r>
              <a:rPr lang="en-US" sz="1600" dirty="0" smtClean="0">
                <a:latin typeface="+mj-lt"/>
                <a:sym typeface="Symbol"/>
              </a:rPr>
              <a:t></a:t>
            </a:r>
            <a:r>
              <a:rPr lang="en-US" sz="1600" dirty="0" smtClean="0">
                <a:latin typeface="+mj-lt"/>
              </a:rPr>
              <a:t>2/3</a:t>
            </a:r>
            <a:r>
              <a:rPr lang="en-US" sz="1600" dirty="0">
                <a:latin typeface="+mj-lt"/>
              </a:rPr>
              <a:t>,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the Sun </a:t>
            </a:r>
            <a:r>
              <a:rPr lang="en-US" sz="1600" dirty="0" smtClean="0">
                <a:latin typeface="+mj-lt"/>
                <a:sym typeface="Symbol"/>
              </a:rPr>
              <a:t></a:t>
            </a:r>
            <a:r>
              <a:rPr lang="en-US" sz="1600" dirty="0" smtClean="0">
                <a:latin typeface="+mj-lt"/>
              </a:rPr>
              <a:t>1/3</a:t>
            </a:r>
            <a:r>
              <a:rPr lang="en-US" sz="1600" dirty="0">
                <a:latin typeface="+mj-lt"/>
              </a:rPr>
              <a:t>.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000CC"/>
                </a:solidFill>
                <a:latin typeface="+mj-lt"/>
              </a:rPr>
              <a:t>NO 12 hour symmetry</a:t>
            </a:r>
            <a:r>
              <a:rPr lang="en-US" sz="1600" dirty="0">
                <a:latin typeface="+mj-lt"/>
              </a:rPr>
              <a:t>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(direction of Earth rotation axis).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000CC"/>
                </a:solidFill>
                <a:latin typeface="+mj-lt"/>
              </a:rPr>
              <a:t>Not resonance-driven</a:t>
            </a:r>
            <a:r>
              <a:rPr lang="en-US" sz="1600" dirty="0">
                <a:latin typeface="+mj-lt"/>
              </a:rPr>
              <a:t>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(unlike Sea tides !).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Accurate </a:t>
            </a:r>
            <a:r>
              <a:rPr lang="en-US" sz="1600" dirty="0" smtClean="0">
                <a:latin typeface="+mj-lt"/>
              </a:rPr>
              <a:t>predictions possible.</a:t>
            </a:r>
            <a:endParaRPr lang="en-US" sz="1600" dirty="0">
              <a:latin typeface="+mj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25" y="1093240"/>
            <a:ext cx="3917825" cy="251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140" y="3611676"/>
            <a:ext cx="4564857" cy="281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93787"/>
              </p:ext>
            </p:extLst>
          </p:nvPr>
        </p:nvGraphicFramePr>
        <p:xfrm>
          <a:off x="1198563" y="1970088"/>
          <a:ext cx="26717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5" imgW="1434960" imgH="393480" progId="Equation.3">
                  <p:embed/>
                </p:oleObj>
              </mc:Choice>
              <mc:Fallback>
                <p:oleObj name="Equation" r:id="rId5" imgW="1434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1970088"/>
                        <a:ext cx="267176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6480" y="3621025"/>
            <a:ext cx="2949846" cy="307777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Predicted circumference change</a:t>
            </a:r>
            <a:endParaRPr lang="en-GB" sz="1400" b="1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4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J:\LEPfest\tidepres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3" y="3024891"/>
            <a:ext cx="5150257" cy="370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Helvetica" pitchFamily="34" charset="0"/>
              </a:rPr>
              <a:t>Moonrise over LEP</a:t>
            </a:r>
            <a:endParaRPr lang="en-US" sz="360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13.11.2012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Energy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D8D7-E533-4451-B4FE-6F77B5836832}" type="slidenum">
              <a:rPr lang="en-US"/>
              <a:pPr/>
              <a:t>8</a:t>
            </a:fld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46495" y="1112902"/>
            <a:ext cx="2765380" cy="1169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D60093"/>
                </a:solidFill>
                <a:latin typeface="+mj-lt"/>
              </a:rPr>
              <a:t>11</a:t>
            </a:r>
            <a:r>
              <a:rPr lang="en-US" sz="2000" b="1" u="sng" baseline="30000" dirty="0" smtClean="0">
                <a:solidFill>
                  <a:srgbClr val="D60093"/>
                </a:solidFill>
                <a:latin typeface="+mj-lt"/>
              </a:rPr>
              <a:t>th</a:t>
            </a:r>
            <a:r>
              <a:rPr lang="en-US" sz="2000" b="1" u="sng" dirty="0" smtClean="0">
                <a:solidFill>
                  <a:srgbClr val="D60093"/>
                </a:solidFill>
                <a:latin typeface="+mj-lt"/>
              </a:rPr>
              <a:t> November 1992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: </a:t>
            </a:r>
            <a:endParaRPr lang="en-US" sz="2000" dirty="0" smtClean="0">
              <a:latin typeface="+mj-lt"/>
            </a:endParaRPr>
          </a:p>
          <a:p>
            <a:pPr algn="ctr">
              <a:spcBef>
                <a:spcPts val="1200"/>
              </a:spcBef>
            </a:pPr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historic </a:t>
            </a:r>
            <a:r>
              <a:rPr lang="en-US" sz="2000" dirty="0" smtClean="0">
                <a:latin typeface="+mj-lt"/>
              </a:rPr>
              <a:t>LEP </a:t>
            </a:r>
          </a:p>
          <a:p>
            <a:pPr algn="ctr"/>
            <a:r>
              <a:rPr lang="en-US" sz="2000" dirty="0" smtClean="0">
                <a:latin typeface="+mj-lt"/>
              </a:rPr>
              <a:t>tide experiment !</a:t>
            </a:r>
            <a:endParaRPr lang="en-US" sz="2000" dirty="0">
              <a:latin typeface="+mj-lt"/>
            </a:endParaRPr>
          </a:p>
        </p:txBody>
      </p:sp>
      <p:pic>
        <p:nvPicPr>
          <p:cNvPr id="10255" name="Picture 15" descr="J:\LEPfest\ef_crese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00" y="-1"/>
            <a:ext cx="1640630" cy="109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8" name="Picture 18" descr="J:\LEPfest\ef_mo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"/>
            <a:ext cx="1676400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330" y="1428452"/>
            <a:ext cx="5109670" cy="361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254762" y="5234035"/>
            <a:ext cx="342657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C/C = </a:t>
            </a:r>
            <a:r>
              <a:rPr lang="en-US" dirty="0" smtClean="0">
                <a:latin typeface="+mj-lt"/>
              </a:rPr>
              <a:t>4x10</a:t>
            </a:r>
            <a:r>
              <a:rPr lang="en-US" baseline="40000" dirty="0" smtClean="0">
                <a:latin typeface="+mj-lt"/>
              </a:rPr>
              <a:t>-8  </a:t>
            </a:r>
            <a:r>
              <a:rPr lang="en-US" dirty="0">
                <a:latin typeface="+mj-lt"/>
              </a:rPr>
              <a:t>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>
                <a:latin typeface="+mj-lt"/>
              </a:rPr>
              <a:t>C = </a:t>
            </a: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mm)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9866" y="2438450"/>
            <a:ext cx="2518638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3600" b="1" kern="0" dirty="0" smtClean="0">
                <a:solidFill>
                  <a:srgbClr val="0000FF"/>
                </a:solidFill>
                <a:latin typeface="+mn-lt"/>
              </a:rPr>
              <a:t>20 Years !!</a:t>
            </a:r>
            <a:endParaRPr lang="en-GB" sz="3600" b="1" kern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725620" y="1139418"/>
            <a:ext cx="4343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Energy change at fixed orbit length (</a:t>
            </a:r>
            <a:r>
              <a:rPr lang="en-US" dirty="0" err="1" smtClean="0">
                <a:solidFill>
                  <a:srgbClr val="0000FF"/>
                </a:solidFill>
                <a:latin typeface="+mj-lt"/>
              </a:rPr>
              <a:t>f</a:t>
            </a:r>
            <a:r>
              <a:rPr lang="en-US" baseline="-25000" dirty="0" err="1" smtClean="0">
                <a:solidFill>
                  <a:srgbClr val="0000FF"/>
                </a:solidFill>
                <a:latin typeface="+mj-lt"/>
              </a:rPr>
              <a:t>RF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)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83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69" y="2699305"/>
            <a:ext cx="4558341" cy="308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evolution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Beam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60" y="2748553"/>
            <a:ext cx="4325032" cy="326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78505" y="3001265"/>
            <a:ext cx="1340432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smtClean="0">
                <a:solidFill>
                  <a:srgbClr val="008E40"/>
                </a:solidFill>
                <a:latin typeface="+mn-lt"/>
              </a:rPr>
              <a:t>LHC 2012</a:t>
            </a:r>
            <a:endParaRPr lang="en-GB" sz="2000" kern="0" dirty="0" smtClean="0">
              <a:solidFill>
                <a:srgbClr val="008E40"/>
              </a:solidFill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9475" y="855865"/>
            <a:ext cx="8208962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</a:t>
            </a:r>
            <a:r>
              <a:rPr lang="en-US" sz="2000" dirty="0" smtClean="0"/>
              <a:t>o provide energy predictions for every LEP fill, the long-term evolution of the LEP circumference had to be monitored.</a:t>
            </a:r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Mainly by observing the beam with position monitors.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It was observed that the LEP/LHC tunnel </a:t>
            </a:r>
            <a:r>
              <a:rPr lang="en-US" sz="2000" dirty="0"/>
              <a:t>circumference </a:t>
            </a:r>
            <a:r>
              <a:rPr lang="en-US" sz="2000" dirty="0" smtClean="0"/>
              <a:t>is subject to seasonal (and reproducible) changes of 2-3 mm.</a:t>
            </a:r>
          </a:p>
        </p:txBody>
      </p:sp>
    </p:spTree>
    <p:extLst>
      <p:ext uri="{BB962C8B-B14F-4D97-AF65-F5344CB8AC3E}">
        <p14:creationId xmlns:p14="http://schemas.microsoft.com/office/powerpoint/2010/main" val="27665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/>
      <a:bodyPr/>
      <a:lstStyle>
        <a:defPPr marL="227013" indent="-227013">
          <a:spcBef>
            <a:spcPct val="20000"/>
          </a:spcBef>
          <a:spcAft>
            <a:spcPts val="400"/>
          </a:spcAft>
          <a:buClr>
            <a:srgbClr val="0000FF"/>
          </a:buClr>
          <a:buSzPct val="80000"/>
          <a:buFont typeface="Wingdings" pitchFamily="2" charset="2"/>
          <a:buChar char="q"/>
          <a:defRPr sz="2000" kern="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17962</TotalTime>
  <Words>1846</Words>
  <Application>Microsoft Office PowerPoint</Application>
  <PresentationFormat>On-screen Show (4:3)</PresentationFormat>
  <Paragraphs>342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Theme1</vt:lpstr>
      <vt:lpstr>Equation</vt:lpstr>
      <vt:lpstr>PowerPoint Presentation</vt:lpstr>
      <vt:lpstr>Outline</vt:lpstr>
      <vt:lpstr>Beam momentum - definitions</vt:lpstr>
      <vt:lpstr>Beam momentum</vt:lpstr>
      <vt:lpstr>Circumference and orbit length</vt:lpstr>
      <vt:lpstr>Quadrupoles and circumference</vt:lpstr>
      <vt:lpstr>LEP classic: Earth tides</vt:lpstr>
      <vt:lpstr>Moonrise over LEP</vt:lpstr>
      <vt:lpstr>Circumference evolution</vt:lpstr>
      <vt:lpstr>Outline</vt:lpstr>
      <vt:lpstr>Polarized beams</vt:lpstr>
      <vt:lpstr>Spin precession</vt:lpstr>
      <vt:lpstr>Precession frequency measurement</vt:lpstr>
      <vt:lpstr>Polarization with protons?</vt:lpstr>
      <vt:lpstr>Spectrometers</vt:lpstr>
      <vt:lpstr>Proton-ion calibration principle (1)</vt:lpstr>
      <vt:lpstr>Proton-ion calibration principle (2)</vt:lpstr>
      <vt:lpstr>Scaling with energy</vt:lpstr>
      <vt:lpstr>Outline</vt:lpstr>
      <vt:lpstr>LHC p-ion calibration</vt:lpstr>
      <vt:lpstr>Practical details</vt:lpstr>
      <vt:lpstr>Results: Proton – Pb82+ calibration at injection</vt:lpstr>
      <vt:lpstr>Results: Proton – Pb82+ calibration at 3.5/4 Z TeV</vt:lpstr>
      <vt:lpstr>Magnet measurements</vt:lpstr>
      <vt:lpstr>Summary</vt:lpstr>
      <vt:lpstr>PowerPoint Presentation</vt:lpstr>
      <vt:lpstr>Polarization measurement @ LEP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 Wenninger</dc:creator>
  <cp:lastModifiedBy>Jorg Wenninger</cp:lastModifiedBy>
  <cp:revision>3957</cp:revision>
  <cp:lastPrinted>1601-01-01T00:00:00Z</cp:lastPrinted>
  <dcterms:created xsi:type="dcterms:W3CDTF">1601-01-01T00:00:00Z</dcterms:created>
  <dcterms:modified xsi:type="dcterms:W3CDTF">2012-11-13T09:28:38Z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