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62"/>
  </p:notesMasterIdLst>
  <p:handoutMasterIdLst>
    <p:handoutMasterId r:id="rId63"/>
  </p:handoutMasterIdLst>
  <p:sldIdLst>
    <p:sldId id="421" r:id="rId2"/>
    <p:sldId id="847" r:id="rId3"/>
    <p:sldId id="718" r:id="rId4"/>
    <p:sldId id="795" r:id="rId5"/>
    <p:sldId id="796" r:id="rId6"/>
    <p:sldId id="797" r:id="rId7"/>
    <p:sldId id="764" r:id="rId8"/>
    <p:sldId id="579" r:id="rId9"/>
    <p:sldId id="791" r:id="rId10"/>
    <p:sldId id="798" r:id="rId11"/>
    <p:sldId id="776" r:id="rId12"/>
    <p:sldId id="846" r:id="rId13"/>
    <p:sldId id="837" r:id="rId14"/>
    <p:sldId id="802" r:id="rId15"/>
    <p:sldId id="803" r:id="rId16"/>
    <p:sldId id="823" r:id="rId17"/>
    <p:sldId id="845" r:id="rId18"/>
    <p:sldId id="819" r:id="rId19"/>
    <p:sldId id="794" r:id="rId20"/>
    <p:sldId id="828" r:id="rId21"/>
    <p:sldId id="844" r:id="rId22"/>
    <p:sldId id="820" r:id="rId23"/>
    <p:sldId id="821" r:id="rId24"/>
    <p:sldId id="762" r:id="rId25"/>
    <p:sldId id="829" r:id="rId26"/>
    <p:sldId id="830" r:id="rId27"/>
    <p:sldId id="681" r:id="rId28"/>
    <p:sldId id="838" r:id="rId29"/>
    <p:sldId id="800" r:id="rId30"/>
    <p:sldId id="839" r:id="rId31"/>
    <p:sldId id="789" r:id="rId32"/>
    <p:sldId id="818" r:id="rId33"/>
    <p:sldId id="843" r:id="rId34"/>
    <p:sldId id="814" r:id="rId35"/>
    <p:sldId id="785" r:id="rId36"/>
    <p:sldId id="826" r:id="rId37"/>
    <p:sldId id="841" r:id="rId38"/>
    <p:sldId id="822" r:id="rId39"/>
    <p:sldId id="793" r:id="rId40"/>
    <p:sldId id="842" r:id="rId41"/>
    <p:sldId id="733" r:id="rId42"/>
    <p:sldId id="648" r:id="rId43"/>
    <p:sldId id="761" r:id="rId44"/>
    <p:sldId id="787" r:id="rId45"/>
    <p:sldId id="757" r:id="rId46"/>
    <p:sldId id="756" r:id="rId47"/>
    <p:sldId id="743" r:id="rId48"/>
    <p:sldId id="754" r:id="rId49"/>
    <p:sldId id="786" r:id="rId50"/>
    <p:sldId id="753" r:id="rId51"/>
    <p:sldId id="810" r:id="rId52"/>
    <p:sldId id="808" r:id="rId53"/>
    <p:sldId id="816" r:id="rId54"/>
    <p:sldId id="809" r:id="rId55"/>
    <p:sldId id="817" r:id="rId56"/>
    <p:sldId id="804" r:id="rId57"/>
    <p:sldId id="758" r:id="rId58"/>
    <p:sldId id="780" r:id="rId59"/>
    <p:sldId id="781" r:id="rId60"/>
    <p:sldId id="813" r:id="rId6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FFFFCC"/>
    <a:srgbClr val="FFFF99"/>
    <a:srgbClr val="CC0000"/>
    <a:srgbClr val="008E40"/>
    <a:srgbClr val="CC0066"/>
    <a:srgbClr val="FF0000"/>
    <a:srgbClr val="FF33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194" autoAdjust="0"/>
  </p:normalViewPr>
  <p:slideViewPr>
    <p:cSldViewPr>
      <p:cViewPr varScale="1">
        <p:scale>
          <a:sx n="68" d="100"/>
          <a:sy n="68" d="100"/>
        </p:scale>
        <p:origin x="-1098" y="-90"/>
      </p:cViewPr>
      <p:guideLst>
        <p:guide orient="horz" pos="18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55" d="100"/>
          <a:sy n="55" d="100"/>
        </p:scale>
        <p:origin x="-2237" y="-96"/>
      </p:cViewPr>
      <p:guideLst>
        <p:guide orient="horz" pos="3127"/>
        <p:guide pos="2141"/>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272" tIns="46136" rIns="92272" bIns="46136"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2272" tIns="46136" rIns="92272" bIns="46136" rtlCol="0"/>
          <a:lstStyle>
            <a:lvl1pPr algn="r">
              <a:defRPr sz="1200"/>
            </a:lvl1pPr>
          </a:lstStyle>
          <a:p>
            <a:pPr>
              <a:defRPr/>
            </a:pPr>
            <a:fld id="{ABECBBEE-CC39-4EB5-A334-46298068CD79}" type="datetimeFigureOut">
              <a:rPr lang="en-US"/>
              <a:pPr>
                <a:defRPr/>
              </a:pPr>
              <a:t>11/2/2011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2272" tIns="46136" rIns="92272" bIns="4613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2272" tIns="46136" rIns="92272" bIns="46136" rtlCol="0" anchor="b"/>
          <a:lstStyle>
            <a:lvl1pPr algn="r">
              <a:defRPr sz="1200"/>
            </a:lvl1pPr>
          </a:lstStyle>
          <a:p>
            <a:pPr>
              <a:defRPr/>
            </a:pPr>
            <a:fld id="{F3C50950-8DCE-4BA3-8E21-65C741DFAB1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eaLnBrk="1" hangingPunct="1">
              <a:defRPr sz="1200">
                <a:latin typeface="Arial" charset="0"/>
              </a:defRPr>
            </a:lvl1pPr>
          </a:lstStyle>
          <a:p>
            <a:pPr>
              <a:defRPr/>
            </a:pPr>
            <a:fld id="{84494633-67A9-4E43-ACD1-7A0FAA47A1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1CD86675-37C9-44EC-93F7-B2D4FA765693}"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3E286371-6479-426E-9C6C-C69ADD6E5428}"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pitchFamily="34" charset="0"/>
            </a:endParaRPr>
          </a:p>
        </p:txBody>
      </p:sp>
      <p:sp>
        <p:nvSpPr>
          <p:cNvPr id="83972" name="Slide Number Placeholder 3"/>
          <p:cNvSpPr>
            <a:spLocks noGrp="1"/>
          </p:cNvSpPr>
          <p:nvPr>
            <p:ph type="sldNum" sz="quarter" idx="5"/>
          </p:nvPr>
        </p:nvSpPr>
        <p:spPr>
          <a:noFill/>
        </p:spPr>
        <p:txBody>
          <a:bodyPr/>
          <a:lstStyle/>
          <a:p>
            <a:fld id="{0B6DE03B-03BF-4CAE-A5F4-D655ABE8DEAF}"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Arial" pitchFamily="34" charset="0"/>
            </a:endParaRPr>
          </a:p>
        </p:txBody>
      </p:sp>
      <p:sp>
        <p:nvSpPr>
          <p:cNvPr id="84996" name="Slide Number Placeholder 3"/>
          <p:cNvSpPr>
            <a:spLocks noGrp="1"/>
          </p:cNvSpPr>
          <p:nvPr>
            <p:ph type="sldNum" sz="quarter" idx="5"/>
          </p:nvPr>
        </p:nvSpPr>
        <p:spPr>
          <a:noFill/>
        </p:spPr>
        <p:txBody>
          <a:bodyPr/>
          <a:lstStyle/>
          <a:p>
            <a:fld id="{23CE7453-C8BF-4BBE-92DB-CD65FB9A7A9C}"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Arial" pitchFamily="34" charset="0"/>
            </a:endParaRPr>
          </a:p>
        </p:txBody>
      </p:sp>
      <p:sp>
        <p:nvSpPr>
          <p:cNvPr id="76804" name="Slide Number Placeholder 3"/>
          <p:cNvSpPr>
            <a:spLocks noGrp="1"/>
          </p:cNvSpPr>
          <p:nvPr>
            <p:ph type="sldNum" sz="quarter" idx="5"/>
          </p:nvPr>
        </p:nvSpPr>
        <p:spPr>
          <a:noFill/>
        </p:spPr>
        <p:txBody>
          <a:bodyPr/>
          <a:lstStyle/>
          <a:p>
            <a:fld id="{A466FF58-CF28-448D-9F75-874933C9FFDC}"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spcBef>
                <a:spcPct val="0"/>
              </a:spcBef>
            </a:pPr>
            <a:endParaRPr lang="fr-FR" smtClean="0">
              <a:latin typeface="Arial" pitchFamily="34" charset="0"/>
            </a:endParaRPr>
          </a:p>
        </p:txBody>
      </p:sp>
      <p:sp>
        <p:nvSpPr>
          <p:cNvPr id="79876" name="Slide Number Placeholder 3"/>
          <p:cNvSpPr>
            <a:spLocks noGrp="1"/>
          </p:cNvSpPr>
          <p:nvPr>
            <p:ph type="sldNum" sz="quarter" idx="5"/>
          </p:nvPr>
        </p:nvSpPr>
        <p:spPr>
          <a:noFill/>
        </p:spPr>
        <p:txBody>
          <a:bodyPr/>
          <a:lstStyle/>
          <a:p>
            <a:fld id="{274A8D81-90C7-4986-B138-7E1ED3BCF17D}"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spcBef>
                <a:spcPct val="0"/>
              </a:spcBef>
            </a:pPr>
            <a:endParaRPr lang="fr-FR"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9BCDC86D-933E-4308-9130-D54419B8B816}"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1C8472E9-7FC2-4F7D-92C9-9F4902217349}"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ndParaRPr>
          </a:p>
        </p:txBody>
      </p:sp>
      <p:sp>
        <p:nvSpPr>
          <p:cNvPr id="69636" name="Slide Number Placeholder 3"/>
          <p:cNvSpPr>
            <a:spLocks noGrp="1"/>
          </p:cNvSpPr>
          <p:nvPr>
            <p:ph type="sldNum" sz="quarter" idx="5"/>
          </p:nvPr>
        </p:nvSpPr>
        <p:spPr>
          <a:noFill/>
        </p:spPr>
        <p:txBody>
          <a:bodyPr/>
          <a:lstStyle/>
          <a:p>
            <a:fld id="{A8FC7619-B908-41EC-9E0E-673868FE1A03}"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3AD227CD-2355-47ED-95C7-03AC04E35929}"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2B12B3FA-FB76-4164-BA06-5213857F78D4}"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F2C591F0-1C24-4288-875F-9E34FEFF8788}"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31E7A5E-5610-4B83-A6F1-3C46419BBFC6}" type="slidenum">
              <a:rPr lang="en-GB" smtClean="0">
                <a:latin typeface="Arial" pitchFamily="34" charset="0"/>
              </a:rPr>
              <a:pPr/>
              <a:t>15</a:t>
            </a:fld>
            <a:endParaRPr lang="en-GB"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r>
              <a:rPr lang="en-US" smtClean="0">
                <a:latin typeface="Arial" pitchFamily="34" charset="0"/>
              </a:rPr>
              <a:t>----- Meeting Notes (19/08/2011 18:52) -----</a:t>
            </a:r>
          </a:p>
          <a:p>
            <a:pPr eaLnBrk="1" hangingPunct="1"/>
            <a:r>
              <a:rPr lang="en-US" smtClean="0">
                <a:latin typeface="Arial" pitchFamily="34" charset="0"/>
              </a:rPr>
              <a:t>Explain current path and blue and red magnets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5F4EDE4B-EFBB-456D-AE77-FCD3E25C6516}"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505586-E4B0-4B6F-B4B6-5D7B6C5E91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9FAF25-BF74-4972-B942-BFED45AA9CF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BCDAFE-FB4B-4D61-9057-6D8FF3E9CC1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FA37E95-4F2D-4A84-B9A4-10565D1B415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153400"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18AD134-3581-4776-8AD8-FDC3823BF40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6" descr="pmlogo.gif"/>
          <p:cNvPicPr>
            <a:picLocks noChangeAspect="1"/>
          </p:cNvPicPr>
          <p:nvPr userDrawn="1"/>
        </p:nvPicPr>
        <p:blipFill>
          <a:blip r:embed="rId2" cstate="print"/>
          <a:srcRect/>
          <a:stretch>
            <a:fillRect/>
          </a:stretch>
        </p:blipFill>
        <p:spPr bwMode="auto">
          <a:xfrm>
            <a:off x="8231188" y="0"/>
            <a:ext cx="912812" cy="914400"/>
          </a:xfrm>
          <a:prstGeom prst="rect">
            <a:avLst/>
          </a:prstGeom>
          <a:noFill/>
          <a:ln w="9525">
            <a:noFill/>
            <a:miter lim="800000"/>
            <a:headEnd/>
            <a:tailEnd/>
          </a:ln>
        </p:spPr>
      </p:pic>
      <p:pic>
        <p:nvPicPr>
          <p:cNvPr id="4" name="Picture 7" descr="lhclogo.prev.eps"/>
          <p:cNvPicPr>
            <a:picLocks noChangeAspect="1"/>
          </p:cNvPicPr>
          <p:nvPr userDrawn="1"/>
        </p:nvPicPr>
        <p:blipFill>
          <a:blip r:embed="rId3" cstate="print"/>
          <a:srcRect/>
          <a:stretch>
            <a:fillRect/>
          </a:stretch>
        </p:blipFill>
        <p:spPr bwMode="auto">
          <a:xfrm>
            <a:off x="0" y="0"/>
            <a:ext cx="936625" cy="914400"/>
          </a:xfrm>
          <a:prstGeom prst="rect">
            <a:avLst/>
          </a:prstGeom>
          <a:noFill/>
          <a:ln w="9525">
            <a:noFill/>
            <a:miter lim="800000"/>
            <a:headEnd/>
            <a:tailEnd/>
          </a:ln>
        </p:spPr>
      </p:pic>
      <p:sp>
        <p:nvSpPr>
          <p:cNvPr id="2" name="Title 1"/>
          <p:cNvSpPr>
            <a:spLocks noGrp="1"/>
          </p:cNvSpPr>
          <p:nvPr>
            <p:ph type="title"/>
          </p:nvPr>
        </p:nvSpPr>
        <p:spPr>
          <a:xfrm>
            <a:off x="1066800" y="274638"/>
            <a:ext cx="7086600" cy="715962"/>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smtClean="0">
                <a:latin typeface="Arial" pitchFamily="34" charset="0"/>
                <a:cs typeface="Arial" pitchFamily="34" charset="0"/>
              </a:defRPr>
            </a:lvl1pPr>
          </a:lstStyle>
          <a:p>
            <a:pPr>
              <a:defRPr/>
            </a:pPr>
            <a:r>
              <a:rPr lang="en-US" smtClean="0"/>
              <a:t>03.11.2011</a:t>
            </a:r>
            <a:endParaRPr lang="en-US"/>
          </a:p>
        </p:txBody>
      </p:sp>
      <p:sp>
        <p:nvSpPr>
          <p:cNvPr id="6" name="Rectangle 5"/>
          <p:cNvSpPr>
            <a:spLocks noGrp="1" noChangeArrowheads="1"/>
          </p:cNvSpPr>
          <p:nvPr>
            <p:ph type="ftr" sz="quarter" idx="11"/>
          </p:nvPr>
        </p:nvSpPr>
        <p:spPr/>
        <p:txBody>
          <a:bodyPr/>
          <a:lstStyle>
            <a:lvl1pPr>
              <a:defRPr smtClean="0">
                <a:latin typeface="Arial" pitchFamily="34" charset="0"/>
                <a:cs typeface="Arial" pitchFamily="34" charset="0"/>
              </a:defRPr>
            </a:lvl1pPr>
          </a:lstStyle>
          <a:p>
            <a:pPr>
              <a:defRPr/>
            </a:pPr>
            <a:r>
              <a:rPr lang="en-US"/>
              <a:t>LHC status and outlook - CMS Workshop - Madrid</a:t>
            </a:r>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1242F16B-63E4-4D15-90A6-73E0C1B4E6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0BCA23-32AC-4B7C-8AE3-3A46E140FAB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F94539-D6C4-43A4-B860-F1DFC8E4DF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60DC79-7F61-41FF-9316-39EF2215662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F454AE3-93E8-4287-A05B-4B0FBAEEFE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0"/>
            <a:ext cx="9144000" cy="762000"/>
          </a:xfrm>
          <a:prstGeom prst="rect">
            <a:avLst/>
          </a:prstGeom>
          <a:gradFill rotWithShape="1">
            <a:gsLst>
              <a:gs pos="0">
                <a:srgbClr val="003368"/>
              </a:gs>
              <a:gs pos="100000">
                <a:srgbClr val="003368">
                  <a:gamma/>
                  <a:tint val="45490"/>
                  <a:invGamma/>
                </a:srgbClr>
              </a:gs>
            </a:gsLst>
            <a:lin ang="0" scaled="1"/>
          </a:gradFill>
          <a:ln w="9525">
            <a:noFill/>
            <a:miter lim="800000"/>
            <a:headEnd/>
            <a:tailEnd/>
          </a:ln>
          <a:effectLst/>
        </p:spPr>
        <p:txBody>
          <a:bodyPr wrap="none" lIns="91435" tIns="45718" rIns="91435" bIns="45718" anchor="ctr"/>
          <a:lstStyle/>
          <a:p>
            <a:pPr eaLnBrk="1" hangingPunct="1">
              <a:defRPr/>
            </a:pPr>
            <a:endParaRPr lang="en-US" sz="2400">
              <a:solidFill>
                <a:schemeClr val="bg1"/>
              </a:solidFill>
              <a:latin typeface="Calibri" pitchFamily="34" charset="0"/>
            </a:endParaRPr>
          </a:p>
        </p:txBody>
      </p:sp>
      <p:pic>
        <p:nvPicPr>
          <p:cNvPr id="4" name="Picture 8" descr="lhclogo.prev.eps"/>
          <p:cNvPicPr>
            <a:picLocks noChangeAspect="1"/>
          </p:cNvPicPr>
          <p:nvPr userDrawn="1"/>
        </p:nvPicPr>
        <p:blipFill>
          <a:blip r:embed="rId2" cstate="print"/>
          <a:srcRect/>
          <a:stretch>
            <a:fillRect/>
          </a:stretch>
        </p:blipFill>
        <p:spPr bwMode="auto">
          <a:xfrm>
            <a:off x="8305800" y="0"/>
            <a:ext cx="838200" cy="817563"/>
          </a:xfrm>
          <a:prstGeom prst="rect">
            <a:avLst/>
          </a:prstGeom>
          <a:noFill/>
          <a:ln w="9525">
            <a:noFill/>
            <a:miter lim="800000"/>
            <a:headEnd/>
            <a:tailEnd/>
          </a:ln>
        </p:spPr>
      </p:pic>
      <p:pic>
        <p:nvPicPr>
          <p:cNvPr id="5" name="Picture 37" descr="Logo CERN width=144,      height=144"/>
          <p:cNvPicPr>
            <a:picLocks noChangeAspect="1" noChangeArrowheads="1"/>
          </p:cNvPicPr>
          <p:nvPr userDrawn="1"/>
        </p:nvPicPr>
        <p:blipFill>
          <a:blip r:embed="rId3" cstate="print"/>
          <a:srcRect/>
          <a:stretch>
            <a:fillRect/>
          </a:stretch>
        </p:blipFill>
        <p:spPr bwMode="auto">
          <a:xfrm>
            <a:off x="0" y="0"/>
            <a:ext cx="762000" cy="762000"/>
          </a:xfrm>
          <a:prstGeom prst="rect">
            <a:avLst/>
          </a:prstGeom>
          <a:noFill/>
          <a:ln w="9525">
            <a:noFill/>
            <a:miter lim="800000"/>
            <a:headEnd/>
            <a:tailEnd/>
          </a:ln>
        </p:spPr>
      </p:pic>
      <p:sp>
        <p:nvSpPr>
          <p:cNvPr id="2" name="Title 1"/>
          <p:cNvSpPr>
            <a:spLocks noGrp="1"/>
          </p:cNvSpPr>
          <p:nvPr>
            <p:ph type="title"/>
          </p:nvPr>
        </p:nvSpPr>
        <p:spPr>
          <a:xfrm>
            <a:off x="800100" y="0"/>
            <a:ext cx="7429500" cy="800100"/>
          </a:xfrm>
        </p:spPr>
        <p:txBody>
          <a:bodyPr/>
          <a:lstStyle>
            <a:lvl1pPr>
              <a:defRPr>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6" name="Rectangle 5"/>
          <p:cNvSpPr>
            <a:spLocks noGrp="1" noChangeArrowheads="1"/>
          </p:cNvSpPr>
          <p:nvPr>
            <p:ph type="dt" sz="half" idx="10"/>
          </p:nvPr>
        </p:nvSpPr>
        <p:spPr>
          <a:xfrm rot="16200000">
            <a:off x="-552450" y="5962650"/>
            <a:ext cx="1447800" cy="342900"/>
          </a:xfrm>
        </p:spPr>
        <p:txBody>
          <a:bodyPr/>
          <a:lstStyle>
            <a:lvl1pPr>
              <a:defRPr sz="1200" b="1" smtClean="0">
                <a:solidFill>
                  <a:schemeClr val="bg2">
                    <a:lumMod val="75000"/>
                  </a:schemeClr>
                </a:solidFill>
                <a:latin typeface="Arial" pitchFamily="34" charset="0"/>
                <a:cs typeface="Arial" pitchFamily="34" charset="0"/>
              </a:defRPr>
            </a:lvl1pPr>
          </a:lstStyle>
          <a:p>
            <a:pPr>
              <a:defRPr/>
            </a:pPr>
            <a:r>
              <a:rPr lang="en-US" smtClean="0"/>
              <a:t>03.11.2011</a:t>
            </a:r>
            <a:endParaRPr lang="en-US"/>
          </a:p>
        </p:txBody>
      </p:sp>
      <p:sp>
        <p:nvSpPr>
          <p:cNvPr id="7" name="Rectangle 6"/>
          <p:cNvSpPr>
            <a:spLocks noGrp="1" noChangeArrowheads="1"/>
          </p:cNvSpPr>
          <p:nvPr>
            <p:ph type="ftr" sz="quarter" idx="11"/>
          </p:nvPr>
        </p:nvSpPr>
        <p:spPr>
          <a:xfrm rot="16200000">
            <a:off x="-2133600" y="2933700"/>
            <a:ext cx="4610100" cy="342900"/>
          </a:xfrm>
        </p:spPr>
        <p:txBody>
          <a:bodyPr/>
          <a:lstStyle>
            <a:lvl1pPr>
              <a:defRPr sz="1200" b="1" smtClean="0">
                <a:solidFill>
                  <a:schemeClr val="bg2">
                    <a:lumMod val="75000"/>
                  </a:schemeClr>
                </a:solidFill>
                <a:latin typeface="Arial" pitchFamily="34" charset="0"/>
                <a:cs typeface="Arial" pitchFamily="34" charset="0"/>
              </a:defRPr>
            </a:lvl1pPr>
          </a:lstStyle>
          <a:p>
            <a:pPr>
              <a:defRPr/>
            </a:pPr>
            <a:r>
              <a:rPr lang="en-US"/>
              <a:t>LHC status and outlook - CMS Workshop - Madrid</a:t>
            </a:r>
          </a:p>
        </p:txBody>
      </p:sp>
      <p:sp>
        <p:nvSpPr>
          <p:cNvPr id="8" name="Rectangle 7"/>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EE4E98C2-E612-405D-9D9D-D2D7EB854B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B410275-3A49-46CA-A6EE-68DB2BA8049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ABEA62-16F5-4832-A462-CC341ED0F6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03.11.2011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LHC status and outlook - CMS Workshop - Madrid</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5C1E19-85E8-4E0E-9136-72C62C7695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153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5715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rot="16200000">
            <a:off x="-495300" y="5905500"/>
            <a:ext cx="1447800" cy="457200"/>
          </a:xfrm>
          <a:prstGeom prst="rect">
            <a:avLst/>
          </a:prstGeom>
          <a:solidFill>
            <a:schemeClr val="bg1">
              <a:lumMod val="9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pitchFamily="34" charset="0"/>
                <a:cs typeface="Arial" pitchFamily="34" charset="0"/>
              </a:defRPr>
            </a:lvl1pPr>
          </a:lstStyle>
          <a:p>
            <a:pPr>
              <a:defRPr/>
            </a:pPr>
            <a:r>
              <a:rPr lang="en-US" smtClean="0"/>
              <a:t>03.11.2011</a:t>
            </a:r>
            <a:endParaRPr lang="en-US" dirty="0"/>
          </a:p>
        </p:txBody>
      </p:sp>
      <p:sp>
        <p:nvSpPr>
          <p:cNvPr id="1029" name="Rectangle 5"/>
          <p:cNvSpPr>
            <a:spLocks noGrp="1" noChangeArrowheads="1"/>
          </p:cNvSpPr>
          <p:nvPr>
            <p:ph type="ftr" sz="quarter" idx="3"/>
          </p:nvPr>
        </p:nvSpPr>
        <p:spPr bwMode="auto">
          <a:xfrm rot="16200000">
            <a:off x="-1981200" y="2971800"/>
            <a:ext cx="4419600" cy="457200"/>
          </a:xfrm>
          <a:prstGeom prst="rect">
            <a:avLst/>
          </a:prstGeom>
          <a:solidFill>
            <a:schemeClr val="bg1">
              <a:lumMod val="9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pitchFamily="34" charset="0"/>
                <a:cs typeface="Arial" pitchFamily="34" charset="0"/>
              </a:defRPr>
            </a:lvl1pPr>
          </a:lstStyle>
          <a:p>
            <a:pPr>
              <a:defRPr/>
            </a:pPr>
            <a:r>
              <a:rPr lang="en-US"/>
              <a:t>LHC status and outlook - CMS Workshop - Madrid</a:t>
            </a:r>
            <a:endParaRPr lang="en-US" dirty="0"/>
          </a:p>
        </p:txBody>
      </p:sp>
      <p:sp>
        <p:nvSpPr>
          <p:cNvPr id="1030" name="Rectangle 6"/>
          <p:cNvSpPr>
            <a:spLocks noGrp="1" noChangeArrowheads="1"/>
          </p:cNvSpPr>
          <p:nvPr>
            <p:ph type="sldNum" sz="quarter" idx="4"/>
          </p:nvPr>
        </p:nvSpPr>
        <p:spPr bwMode="auto">
          <a:xfrm>
            <a:off x="78867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3C8C17-11B6-4841-AA6C-480BD23B03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882" r:id="rId1"/>
    <p:sldLayoutId id="2147486883" r:id="rId2"/>
    <p:sldLayoutId id="2147486884" r:id="rId3"/>
    <p:sldLayoutId id="2147486885" r:id="rId4"/>
    <p:sldLayoutId id="2147486886" r:id="rId5"/>
    <p:sldLayoutId id="2147486894" r:id="rId6"/>
    <p:sldLayoutId id="2147486887" r:id="rId7"/>
    <p:sldLayoutId id="2147486888" r:id="rId8"/>
    <p:sldLayoutId id="2147486889" r:id="rId9"/>
    <p:sldLayoutId id="2147486890" r:id="rId10"/>
    <p:sldLayoutId id="2147486891" r:id="rId11"/>
    <p:sldLayoutId id="2147486892" r:id="rId12"/>
    <p:sldLayoutId id="2147486893" r:id="rId13"/>
    <p:sldLayoutId id="2147486895" r:id="rId14"/>
    <p:sldLayoutId id="2147486896" r:id="rId15"/>
  </p:sldLayoutIdLst>
  <p:hf hdr="0"/>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eaLnBrk="1" fontAlgn="base" hangingPunct="1">
        <a:spcBef>
          <a:spcPct val="0"/>
        </a:spcBef>
        <a:spcAft>
          <a:spcPct val="0"/>
        </a:spcAft>
        <a:defRPr sz="3200">
          <a:solidFill>
            <a:srgbClr val="FF0000"/>
          </a:solidFill>
          <a:latin typeface="Comic Sans MS" pitchFamily="66" charset="0"/>
        </a:defRPr>
      </a:lvl6pPr>
      <a:lvl7pPr marL="914400" algn="ctr" rtl="0" eaLnBrk="1" fontAlgn="base" hangingPunct="1">
        <a:spcBef>
          <a:spcPct val="0"/>
        </a:spcBef>
        <a:spcAft>
          <a:spcPct val="0"/>
        </a:spcAft>
        <a:defRPr sz="3200">
          <a:solidFill>
            <a:srgbClr val="FF0000"/>
          </a:solidFill>
          <a:latin typeface="Comic Sans MS" pitchFamily="66" charset="0"/>
        </a:defRPr>
      </a:lvl7pPr>
      <a:lvl8pPr marL="1371600" algn="ctr" rtl="0" eaLnBrk="1" fontAlgn="base" hangingPunct="1">
        <a:spcBef>
          <a:spcPct val="0"/>
        </a:spcBef>
        <a:spcAft>
          <a:spcPct val="0"/>
        </a:spcAft>
        <a:defRPr sz="3200">
          <a:solidFill>
            <a:srgbClr val="FF0000"/>
          </a:solidFill>
          <a:latin typeface="Comic Sans MS" pitchFamily="66" charset="0"/>
        </a:defRPr>
      </a:lvl8pPr>
      <a:lvl9pPr marL="1828800" algn="ctr" rtl="0" eaLnBrk="1" fontAlgn="base" hangingPunct="1">
        <a:spcBef>
          <a:spcPct val="0"/>
        </a:spcBef>
        <a:spcAft>
          <a:spcPct val="0"/>
        </a:spcAft>
        <a:defRPr sz="3200">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rgbClr val="0000FF"/>
        </a:buClr>
        <a:buSzPct val="80000"/>
        <a:buFont typeface="Wingdings" pitchFamily="2" charset="2"/>
        <a:buChar char="q"/>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cstate="print"/>
          <a:srcRect l="15717" t="2966"/>
          <a:stretch>
            <a:fillRect/>
          </a:stretch>
        </p:blipFill>
        <p:spPr bwMode="auto">
          <a:xfrm>
            <a:off x="0" y="0"/>
            <a:ext cx="9144000" cy="6858000"/>
          </a:xfrm>
          <a:prstGeom prst="rect">
            <a:avLst/>
          </a:prstGeom>
          <a:noFill/>
          <a:ln w="9525">
            <a:noFill/>
            <a:miter lim="800000"/>
            <a:headEnd/>
            <a:tailEnd/>
          </a:ln>
        </p:spPr>
      </p:pic>
      <p:sp>
        <p:nvSpPr>
          <p:cNvPr id="9219" name="Date Placeholder 5"/>
          <p:cNvSpPr>
            <a:spLocks noGrp="1"/>
          </p:cNvSpPr>
          <p:nvPr>
            <p:ph type="dt" sz="quarter" idx="10"/>
          </p:nvPr>
        </p:nvSpPr>
        <p:spPr>
          <a:noFill/>
        </p:spPr>
        <p:txBody>
          <a:bodyPr/>
          <a:lstStyle/>
          <a:p>
            <a:r>
              <a:rPr lang="en-US" b="1" smtClean="0">
                <a:solidFill>
                  <a:srgbClr val="0000FF"/>
                </a:solidFill>
              </a:rPr>
              <a:t>03.11.2011</a:t>
            </a:r>
            <a:endParaRPr lang="en-US" b="1">
              <a:solidFill>
                <a:srgbClr val="0000FF"/>
              </a:solidFill>
            </a:endParaRPr>
          </a:p>
        </p:txBody>
      </p:sp>
      <p:sp>
        <p:nvSpPr>
          <p:cNvPr id="9220" name="Footer Placeholder 6"/>
          <p:cNvSpPr>
            <a:spLocks noGrp="1"/>
          </p:cNvSpPr>
          <p:nvPr>
            <p:ph type="ftr" sz="quarter" idx="11"/>
          </p:nvPr>
        </p:nvSpPr>
        <p:spPr>
          <a:noFill/>
        </p:spPr>
        <p:txBody>
          <a:bodyPr/>
          <a:lstStyle/>
          <a:p>
            <a:r>
              <a:rPr lang="en-US" b="1">
                <a:solidFill>
                  <a:srgbClr val="0000FF"/>
                </a:solidFill>
              </a:rPr>
              <a:t>LHC status and outlook - CMS Workshop - Madrid</a:t>
            </a:r>
          </a:p>
        </p:txBody>
      </p:sp>
      <p:sp>
        <p:nvSpPr>
          <p:cNvPr id="9221" name="Slide Number Placeholder 2"/>
          <p:cNvSpPr>
            <a:spLocks noGrp="1"/>
          </p:cNvSpPr>
          <p:nvPr>
            <p:ph type="sldNum" sz="quarter" idx="12"/>
          </p:nvPr>
        </p:nvSpPr>
        <p:spPr>
          <a:noFill/>
        </p:spPr>
        <p:txBody>
          <a:bodyPr/>
          <a:lstStyle/>
          <a:p>
            <a:fld id="{CA1DFE27-3BCC-4ED7-B16C-6F287D088AE6}" type="slidenum">
              <a:rPr lang="en-US" smtClean="0"/>
              <a:pPr/>
              <a:t>1</a:t>
            </a:fld>
            <a:endParaRPr lang="en-US" smtClean="0"/>
          </a:p>
        </p:txBody>
      </p:sp>
      <p:sp>
        <p:nvSpPr>
          <p:cNvPr id="4" name="Title 1"/>
          <p:cNvSpPr txBox="1">
            <a:spLocks/>
          </p:cNvSpPr>
          <p:nvPr/>
        </p:nvSpPr>
        <p:spPr bwMode="auto">
          <a:xfrm>
            <a:off x="693738" y="241300"/>
            <a:ext cx="7756525" cy="998538"/>
          </a:xfrm>
          <a:prstGeom prst="rect">
            <a:avLst/>
          </a:prstGeom>
          <a:solidFill>
            <a:schemeClr val="bg1">
              <a:alpha val="75000"/>
            </a:schemeClr>
          </a:solidFill>
          <a:ln w="28575">
            <a:solidFill>
              <a:srgbClr val="0000FF"/>
            </a:solidFill>
            <a:miter lim="800000"/>
            <a:headEnd/>
            <a:tailEnd/>
          </a:ln>
        </p:spPr>
        <p:txBody>
          <a:bodyPr anchor="ctr"/>
          <a:lstStyle/>
          <a:p>
            <a:pPr algn="ctr">
              <a:defRPr/>
            </a:pPr>
            <a:r>
              <a:rPr lang="en-US" sz="3200" b="1" dirty="0">
                <a:solidFill>
                  <a:srgbClr val="0000FF"/>
                </a:solidFill>
                <a:latin typeface="+mj-lt"/>
              </a:rPr>
              <a:t>LHC status and </a:t>
            </a:r>
            <a:r>
              <a:rPr lang="en-US" sz="3200" b="1" dirty="0" smtClean="0">
                <a:solidFill>
                  <a:srgbClr val="0000FF"/>
                </a:solidFill>
                <a:latin typeface="+mj-lt"/>
              </a:rPr>
              <a:t>perspectives for 2012</a:t>
            </a:r>
            <a:endParaRPr lang="en-US" sz="3200" b="1" dirty="0">
              <a:solidFill>
                <a:srgbClr val="0000FF"/>
              </a:solidFill>
              <a:latin typeface="+mj-lt"/>
            </a:endParaRPr>
          </a:p>
        </p:txBody>
      </p:sp>
      <p:sp>
        <p:nvSpPr>
          <p:cNvPr id="5" name="Title 1"/>
          <p:cNvSpPr txBox="1">
            <a:spLocks/>
          </p:cNvSpPr>
          <p:nvPr/>
        </p:nvSpPr>
        <p:spPr bwMode="auto">
          <a:xfrm>
            <a:off x="461963" y="3160713"/>
            <a:ext cx="3802062" cy="2227262"/>
          </a:xfrm>
          <a:prstGeom prst="rect">
            <a:avLst/>
          </a:prstGeom>
          <a:solidFill>
            <a:schemeClr val="bg1">
              <a:alpha val="55000"/>
            </a:schemeClr>
          </a:solidFill>
          <a:ln w="19050">
            <a:solidFill>
              <a:srgbClr val="0000FF"/>
            </a:solidFill>
            <a:miter lim="800000"/>
            <a:headEnd/>
            <a:tailEnd/>
          </a:ln>
        </p:spPr>
        <p:txBody>
          <a:bodyPr anchor="ctr"/>
          <a:lstStyle/>
          <a:p>
            <a:pPr algn="ctr">
              <a:spcBef>
                <a:spcPts val="600"/>
              </a:spcBef>
              <a:defRPr/>
            </a:pPr>
            <a:r>
              <a:rPr lang="en-US" sz="2400" i="1" kern="0" dirty="0">
                <a:solidFill>
                  <a:srgbClr val="0000FF"/>
                </a:solidFill>
                <a:latin typeface="Arial" pitchFamily="34" charset="0"/>
                <a:ea typeface="+mj-ea"/>
                <a:cs typeface="Arial" pitchFamily="34" charset="0"/>
              </a:rPr>
              <a:t>J. </a:t>
            </a:r>
            <a:r>
              <a:rPr lang="en-US" sz="2400" i="1" kern="0" dirty="0" err="1">
                <a:solidFill>
                  <a:srgbClr val="0000FF"/>
                </a:solidFill>
                <a:latin typeface="Arial" pitchFamily="34" charset="0"/>
                <a:ea typeface="+mj-ea"/>
                <a:cs typeface="Arial" pitchFamily="34" charset="0"/>
              </a:rPr>
              <a:t>Wenninger</a:t>
            </a:r>
            <a:r>
              <a:rPr lang="en-US" sz="2400" i="1" kern="0" dirty="0">
                <a:solidFill>
                  <a:srgbClr val="0000FF"/>
                </a:solidFill>
                <a:latin typeface="Arial" pitchFamily="34" charset="0"/>
                <a:ea typeface="+mj-ea"/>
                <a:cs typeface="Arial" pitchFamily="34" charset="0"/>
              </a:rPr>
              <a:t> </a:t>
            </a:r>
          </a:p>
          <a:p>
            <a:pPr algn="ctr">
              <a:spcBef>
                <a:spcPts val="600"/>
              </a:spcBef>
              <a:defRPr/>
            </a:pPr>
            <a:r>
              <a:rPr lang="en-US" sz="2400" i="1" kern="0" dirty="0">
                <a:solidFill>
                  <a:srgbClr val="0000FF"/>
                </a:solidFill>
                <a:latin typeface="Arial" pitchFamily="34" charset="0"/>
                <a:ea typeface="+mj-ea"/>
                <a:cs typeface="Arial" pitchFamily="34" charset="0"/>
              </a:rPr>
              <a:t>CERN </a:t>
            </a:r>
          </a:p>
          <a:p>
            <a:pPr algn="ctr">
              <a:spcBef>
                <a:spcPts val="600"/>
              </a:spcBef>
              <a:defRPr/>
            </a:pPr>
            <a:r>
              <a:rPr lang="en-US" sz="2400" i="1" kern="0" dirty="0">
                <a:solidFill>
                  <a:srgbClr val="0000FF"/>
                </a:solidFill>
                <a:latin typeface="Arial" pitchFamily="34" charset="0"/>
                <a:ea typeface="+mj-ea"/>
                <a:cs typeface="Arial" pitchFamily="34" charset="0"/>
              </a:rPr>
              <a:t>Beams Department </a:t>
            </a:r>
          </a:p>
          <a:p>
            <a:pPr algn="ctr">
              <a:spcBef>
                <a:spcPts val="600"/>
              </a:spcBef>
              <a:defRPr/>
            </a:pPr>
            <a:r>
              <a:rPr lang="en-US" sz="2400" i="1" kern="0" dirty="0">
                <a:solidFill>
                  <a:srgbClr val="0000FF"/>
                </a:solidFill>
                <a:latin typeface="Arial" pitchFamily="34" charset="0"/>
                <a:ea typeface="+mj-ea"/>
                <a:cs typeface="Arial" pitchFamily="34" charset="0"/>
              </a:rPr>
              <a:t>Operation group / LHC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347310" y="2123090"/>
            <a:ext cx="3725425" cy="3725425"/>
          </a:xfrm>
          <a:prstGeom prst="rect">
            <a:avLst/>
          </a:prstGeom>
          <a:noFill/>
          <a:ln w="9525">
            <a:noFill/>
            <a:miter lim="800000"/>
            <a:headEnd/>
            <a:tailEnd/>
          </a:ln>
        </p:spPr>
      </p:pic>
      <p:pic>
        <p:nvPicPr>
          <p:cNvPr id="81921" name="Picture 1"/>
          <p:cNvPicPr>
            <a:picLocks noChangeAspect="1" noChangeArrowheads="1"/>
          </p:cNvPicPr>
          <p:nvPr/>
        </p:nvPicPr>
        <p:blipFill>
          <a:blip r:embed="rId4" cstate="print"/>
          <a:srcRect/>
          <a:stretch>
            <a:fillRect/>
          </a:stretch>
        </p:blipFill>
        <p:spPr bwMode="auto">
          <a:xfrm>
            <a:off x="3803900" y="1929854"/>
            <a:ext cx="5987689" cy="4302711"/>
          </a:xfrm>
          <a:prstGeom prst="rect">
            <a:avLst/>
          </a:prstGeom>
          <a:noFill/>
          <a:ln w="9525">
            <a:noFill/>
            <a:miter lim="800000"/>
            <a:headEnd/>
            <a:tailEnd/>
          </a:ln>
        </p:spPr>
      </p:pic>
      <p:sp>
        <p:nvSpPr>
          <p:cNvPr id="15364" name="Title 1"/>
          <p:cNvSpPr>
            <a:spLocks noGrp="1"/>
          </p:cNvSpPr>
          <p:nvPr>
            <p:ph type="title"/>
          </p:nvPr>
        </p:nvSpPr>
        <p:spPr/>
        <p:txBody>
          <a:bodyPr/>
          <a:lstStyle/>
          <a:p>
            <a:r>
              <a:rPr lang="en-US" smtClean="0"/>
              <a:t>Luminosity 2011</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5367" name="Slide Number Placeholder 4"/>
          <p:cNvSpPr>
            <a:spLocks noGrp="1"/>
          </p:cNvSpPr>
          <p:nvPr>
            <p:ph type="sldNum" sz="quarter" idx="12"/>
          </p:nvPr>
        </p:nvSpPr>
        <p:spPr>
          <a:noFill/>
        </p:spPr>
        <p:txBody>
          <a:bodyPr/>
          <a:lstStyle/>
          <a:p>
            <a:fld id="{9F241423-1801-4030-82BA-6DB28763E7CE}" type="slidenum">
              <a:rPr lang="en-US" smtClean="0"/>
              <a:pPr/>
              <a:t>10</a:t>
            </a:fld>
            <a:endParaRPr lang="en-US" smtClean="0"/>
          </a:p>
        </p:txBody>
      </p:sp>
      <p:sp>
        <p:nvSpPr>
          <p:cNvPr id="8" name="TextBox 7"/>
          <p:cNvSpPr txBox="1"/>
          <p:nvPr/>
        </p:nvSpPr>
        <p:spPr>
          <a:xfrm>
            <a:off x="846138" y="933450"/>
            <a:ext cx="7527925" cy="907941"/>
          </a:xfrm>
          <a:prstGeom prst="rect">
            <a:avLst/>
          </a:prstGeom>
          <a:noFill/>
        </p:spPr>
        <p:txBody>
          <a:bodyPr>
            <a:spAutoFit/>
          </a:bodyPr>
          <a:lstStyle/>
          <a:p>
            <a:pPr marL="287338" indent="-287338">
              <a:spcBef>
                <a:spcPts val="1600"/>
              </a:spcBef>
              <a:buClr>
                <a:srgbClr val="0000FF"/>
              </a:buClr>
              <a:buSzPct val="80000"/>
              <a:defRPr/>
            </a:pPr>
            <a:r>
              <a:rPr lang="en-US" sz="2400" dirty="0">
                <a:latin typeface="+mj-lt"/>
              </a:rPr>
              <a:t>Integrated proton luminosity 2011 now &gt; </a:t>
            </a:r>
            <a:r>
              <a:rPr lang="en-US" sz="2400" b="1" dirty="0" smtClean="0">
                <a:latin typeface="+mj-lt"/>
              </a:rPr>
              <a:t>5.5 </a:t>
            </a:r>
            <a:r>
              <a:rPr lang="en-US" sz="2400" b="1" dirty="0" smtClean="0">
                <a:latin typeface="+mj-lt"/>
              </a:rPr>
              <a:t>fb</a:t>
            </a:r>
            <a:r>
              <a:rPr lang="en-US" sz="2400" b="1" baseline="30000" dirty="0" smtClean="0">
                <a:latin typeface="+mj-lt"/>
              </a:rPr>
              <a:t>-1</a:t>
            </a:r>
          </a:p>
          <a:p>
            <a:pPr marL="744538" lvl="1" indent="-287338">
              <a:spcBef>
                <a:spcPts val="600"/>
              </a:spcBef>
              <a:buClr>
                <a:srgbClr val="0000FF"/>
              </a:buClr>
              <a:buSzPct val="80000"/>
              <a:buFont typeface="Courier New" pitchFamily="49" charset="0"/>
              <a:buChar char="o"/>
              <a:defRPr/>
            </a:pPr>
            <a:r>
              <a:rPr lang="en-US" sz="2000" i="1" dirty="0" smtClean="0">
                <a:solidFill>
                  <a:srgbClr val="0000FF"/>
                </a:solidFill>
                <a:latin typeface="+mj-lt"/>
              </a:rPr>
              <a:t>Best week : 0.58 fb</a:t>
            </a:r>
            <a:r>
              <a:rPr lang="en-US" sz="2000" i="1" baseline="30000" dirty="0" smtClean="0">
                <a:solidFill>
                  <a:srgbClr val="0000FF"/>
                </a:solidFill>
                <a:latin typeface="+mj-lt"/>
              </a:rPr>
              <a:t>-1</a:t>
            </a:r>
            <a:r>
              <a:rPr lang="en-US" sz="2000" i="1" dirty="0" smtClean="0">
                <a:solidFill>
                  <a:srgbClr val="0000FF"/>
                </a:solidFill>
                <a:latin typeface="+mj-lt"/>
              </a:rPr>
              <a:t>, theoretical max ~1 fb</a:t>
            </a:r>
            <a:r>
              <a:rPr lang="en-US" sz="2000" i="1" baseline="30000" dirty="0" smtClean="0">
                <a:solidFill>
                  <a:srgbClr val="0000FF"/>
                </a:solidFill>
                <a:latin typeface="+mj-lt"/>
              </a:rPr>
              <a:t>-1</a:t>
            </a:r>
            <a:r>
              <a:rPr lang="en-US" sz="2400" b="1" i="1" dirty="0" smtClean="0">
                <a:solidFill>
                  <a:srgbClr val="0000FF"/>
                </a:solidFill>
                <a:latin typeface="+mj-lt"/>
              </a:rPr>
              <a:t> </a:t>
            </a:r>
            <a:r>
              <a:rPr lang="en-US" sz="2400" i="1" dirty="0">
                <a:solidFill>
                  <a:srgbClr val="0000FF"/>
                </a:solidFill>
                <a:latin typeface="+mj-lt"/>
              </a:rPr>
              <a:t>	</a:t>
            </a:r>
          </a:p>
        </p:txBody>
      </p:sp>
      <p:cxnSp>
        <p:nvCxnSpPr>
          <p:cNvPr id="15370" name="Straight Connector 11"/>
          <p:cNvCxnSpPr>
            <a:cxnSpLocks noChangeShapeType="1"/>
          </p:cNvCxnSpPr>
          <p:nvPr/>
        </p:nvCxnSpPr>
        <p:spPr bwMode="auto">
          <a:xfrm flipV="1">
            <a:off x="7990045" y="2390714"/>
            <a:ext cx="921720" cy="1766630"/>
          </a:xfrm>
          <a:prstGeom prst="line">
            <a:avLst/>
          </a:prstGeom>
          <a:noFill/>
          <a:ln w="38100" algn="ctr">
            <a:solidFill>
              <a:srgbClr val="FF3300"/>
            </a:solidFill>
            <a:prstDash val="dash"/>
            <a:round/>
            <a:headEnd/>
            <a:tailEnd/>
          </a:ln>
        </p:spPr>
      </p:cxnSp>
      <p:sp>
        <p:nvSpPr>
          <p:cNvPr id="15" name="TextBox 14"/>
          <p:cNvSpPr txBox="1"/>
          <p:nvPr/>
        </p:nvSpPr>
        <p:spPr>
          <a:xfrm>
            <a:off x="6914705" y="2544334"/>
            <a:ext cx="1687513" cy="369888"/>
          </a:xfrm>
          <a:prstGeom prst="rect">
            <a:avLst/>
          </a:prstGeom>
          <a:noFill/>
        </p:spPr>
        <p:txBody>
          <a:bodyPr wrap="none">
            <a:spAutoFit/>
          </a:bodyPr>
          <a:lstStyle/>
          <a:p>
            <a:pPr algn="ctr">
              <a:defRPr/>
            </a:pPr>
            <a:r>
              <a:rPr lang="en-US" b="1" dirty="0">
                <a:solidFill>
                  <a:srgbClr val="FF0000"/>
                </a:solidFill>
                <a:latin typeface="+mj-lt"/>
              </a:rPr>
              <a:t>~0.4 fb</a:t>
            </a:r>
            <a:r>
              <a:rPr lang="en-US" b="1" baseline="30000" dirty="0">
                <a:solidFill>
                  <a:srgbClr val="FF0000"/>
                </a:solidFill>
                <a:latin typeface="+mj-lt"/>
              </a:rPr>
              <a:t>-1</a:t>
            </a:r>
            <a:r>
              <a:rPr lang="en-US" b="1" dirty="0">
                <a:solidFill>
                  <a:srgbClr val="FF0000"/>
                </a:solidFill>
                <a:latin typeface="+mj-lt"/>
              </a:rPr>
              <a:t>/week</a:t>
            </a:r>
          </a:p>
        </p:txBody>
      </p:sp>
      <p:cxnSp>
        <p:nvCxnSpPr>
          <p:cNvPr id="15372" name="Straight Connector 11"/>
          <p:cNvCxnSpPr>
            <a:cxnSpLocks noChangeShapeType="1"/>
          </p:cNvCxnSpPr>
          <p:nvPr/>
        </p:nvCxnSpPr>
        <p:spPr bwMode="auto">
          <a:xfrm flipV="1">
            <a:off x="5954580" y="4541394"/>
            <a:ext cx="998530" cy="883315"/>
          </a:xfrm>
          <a:prstGeom prst="line">
            <a:avLst/>
          </a:prstGeom>
          <a:noFill/>
          <a:ln w="38100" algn="ctr">
            <a:solidFill>
              <a:srgbClr val="FF3300"/>
            </a:solidFill>
            <a:prstDash val="dash"/>
            <a:round/>
            <a:headEnd/>
            <a:tailEnd/>
          </a:ln>
        </p:spPr>
      </p:cxnSp>
      <p:sp>
        <p:nvSpPr>
          <p:cNvPr id="17" name="TextBox 16"/>
          <p:cNvSpPr txBox="1"/>
          <p:nvPr/>
        </p:nvSpPr>
        <p:spPr>
          <a:xfrm>
            <a:off x="5084416" y="4480592"/>
            <a:ext cx="1680268" cy="369332"/>
          </a:xfrm>
          <a:prstGeom prst="rect">
            <a:avLst/>
          </a:prstGeom>
          <a:noFill/>
        </p:spPr>
        <p:txBody>
          <a:bodyPr wrap="none">
            <a:spAutoFit/>
          </a:bodyPr>
          <a:lstStyle/>
          <a:p>
            <a:pPr algn="ctr">
              <a:defRPr/>
            </a:pPr>
            <a:r>
              <a:rPr lang="en-US" b="1" dirty="0" smtClean="0">
                <a:solidFill>
                  <a:srgbClr val="FF0000"/>
                </a:solidFill>
                <a:latin typeface="+mj-lt"/>
              </a:rPr>
              <a:t>0.15 </a:t>
            </a:r>
            <a:r>
              <a:rPr lang="en-US" b="1" dirty="0">
                <a:solidFill>
                  <a:srgbClr val="FF0000"/>
                </a:solidFill>
                <a:latin typeface="+mj-lt"/>
              </a:rPr>
              <a:t>fb</a:t>
            </a:r>
            <a:r>
              <a:rPr lang="en-US" b="1" baseline="30000" dirty="0">
                <a:solidFill>
                  <a:srgbClr val="FF0000"/>
                </a:solidFill>
                <a:latin typeface="+mj-lt"/>
              </a:rPr>
              <a:t>-1</a:t>
            </a:r>
            <a:r>
              <a:rPr lang="en-US" b="1" dirty="0">
                <a:solidFill>
                  <a:srgbClr val="FF0000"/>
                </a:solidFill>
                <a:latin typeface="+mj-lt"/>
              </a:rPr>
              <a:t>/week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lide Number Placeholder 4"/>
          <p:cNvSpPr>
            <a:spLocks noGrp="1"/>
          </p:cNvSpPr>
          <p:nvPr>
            <p:ph type="sldNum" sz="quarter" idx="12"/>
          </p:nvPr>
        </p:nvSpPr>
        <p:spPr>
          <a:noFill/>
        </p:spPr>
        <p:txBody>
          <a:bodyPr/>
          <a:lstStyle/>
          <a:p>
            <a:fld id="{1C5E1E4E-B1E0-4341-A2C6-7897B45817F3}" type="slidenum">
              <a:rPr lang="en-US" smtClean="0"/>
              <a:pPr/>
              <a:t>11</a:t>
            </a:fld>
            <a:endParaRPr lang="en-US" dirty="0" smtClean="0"/>
          </a:p>
        </p:txBody>
      </p:sp>
      <p:pic>
        <p:nvPicPr>
          <p:cNvPr id="16394" name="Picture 10"/>
          <p:cNvPicPr>
            <a:picLocks noChangeAspect="1" noChangeArrowheads="1"/>
          </p:cNvPicPr>
          <p:nvPr/>
        </p:nvPicPr>
        <p:blipFill>
          <a:blip r:embed="rId2" cstate="print"/>
          <a:srcRect/>
          <a:stretch>
            <a:fillRect/>
          </a:stretch>
        </p:blipFill>
        <p:spPr bwMode="auto">
          <a:xfrm>
            <a:off x="4034330" y="817460"/>
            <a:ext cx="4810025" cy="3456450"/>
          </a:xfrm>
          <a:prstGeom prst="rect">
            <a:avLst/>
          </a:prstGeom>
          <a:noFill/>
          <a:ln w="9525">
            <a:noFill/>
            <a:miter lim="800000"/>
            <a:headEnd/>
            <a:tailEnd/>
          </a:ln>
        </p:spPr>
      </p:pic>
      <p:pic>
        <p:nvPicPr>
          <p:cNvPr id="10" name="Picture 11"/>
          <p:cNvPicPr>
            <a:picLocks noChangeAspect="1" noChangeArrowheads="1"/>
          </p:cNvPicPr>
          <p:nvPr/>
        </p:nvPicPr>
        <p:blipFill>
          <a:blip r:embed="rId3" cstate="print"/>
          <a:srcRect/>
          <a:stretch>
            <a:fillRect/>
          </a:stretch>
        </p:blipFill>
        <p:spPr bwMode="auto">
          <a:xfrm>
            <a:off x="4980220" y="3697835"/>
            <a:ext cx="4008355" cy="2880375"/>
          </a:xfrm>
          <a:prstGeom prst="rect">
            <a:avLst/>
          </a:prstGeom>
          <a:noFill/>
          <a:ln w="9525">
            <a:noFill/>
            <a:miter lim="800000"/>
            <a:headEnd/>
            <a:tailEnd/>
          </a:ln>
        </p:spPr>
      </p:pic>
      <p:sp>
        <p:nvSpPr>
          <p:cNvPr id="16387" name="Title 1"/>
          <p:cNvSpPr>
            <a:spLocks noGrp="1"/>
          </p:cNvSpPr>
          <p:nvPr>
            <p:ph type="title"/>
          </p:nvPr>
        </p:nvSpPr>
        <p:spPr/>
        <p:txBody>
          <a:bodyPr/>
          <a:lstStyle/>
          <a:p>
            <a:r>
              <a:rPr lang="en-US" smtClean="0"/>
              <a:t>Efficiency</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6391" name="TextBox 53"/>
          <p:cNvSpPr txBox="1">
            <a:spLocks noChangeArrowheads="1"/>
          </p:cNvSpPr>
          <p:nvPr/>
        </p:nvSpPr>
        <p:spPr bwMode="auto">
          <a:xfrm>
            <a:off x="423863" y="971080"/>
            <a:ext cx="5030787" cy="1652587"/>
          </a:xfrm>
          <a:prstGeom prst="rect">
            <a:avLst/>
          </a:prstGeom>
          <a:noFill/>
          <a:ln w="9525">
            <a:noFill/>
            <a:miter lim="800000"/>
            <a:headEnd/>
            <a:tailEnd/>
          </a:ln>
        </p:spPr>
        <p:txBody>
          <a:bodyPr>
            <a:spAutoFit/>
          </a:bodyPr>
          <a:lstStyle/>
          <a:p>
            <a:pPr marL="263525" indent="-263525">
              <a:lnSpc>
                <a:spcPct val="110000"/>
              </a:lnSpc>
              <a:spcBef>
                <a:spcPts val="600"/>
              </a:spcBef>
              <a:spcAft>
                <a:spcPts val="200"/>
              </a:spcAft>
              <a:buClr>
                <a:srgbClr val="0000FF"/>
              </a:buClr>
              <a:buSzPct val="90000"/>
              <a:buFont typeface="Wingdings" pitchFamily="2" charset="2"/>
              <a:buChar char="q"/>
            </a:pPr>
            <a:r>
              <a:rPr lang="en-US" sz="2000" dirty="0">
                <a:latin typeface="Helvetica"/>
                <a:ea typeface="Helvetica"/>
                <a:cs typeface="Helvetica"/>
              </a:rPr>
              <a:t>‘Scheduled loss’ of days:</a:t>
            </a:r>
          </a:p>
          <a:p>
            <a:pPr marL="360363" lvl="1" indent="-179388">
              <a:lnSpc>
                <a:spcPct val="110000"/>
              </a:lnSpc>
              <a:spcBef>
                <a:spcPts val="600"/>
              </a:spcBef>
              <a:spcAft>
                <a:spcPts val="200"/>
              </a:spcAft>
              <a:buClr>
                <a:srgbClr val="0000FF"/>
              </a:buClr>
              <a:buSzPct val="90000"/>
              <a:buFont typeface="Courier New" pitchFamily="49" charset="0"/>
              <a:buChar char="o"/>
            </a:pPr>
            <a:r>
              <a:rPr lang="en-US" b="1" dirty="0">
                <a:solidFill>
                  <a:srgbClr val="FF0000"/>
                </a:solidFill>
                <a:latin typeface="Helvetica"/>
                <a:ea typeface="Helvetica"/>
                <a:cs typeface="Helvetica"/>
              </a:rPr>
              <a:t>18 days of technical stops,</a:t>
            </a:r>
          </a:p>
          <a:p>
            <a:pPr marL="360363" lvl="1" indent="-179388">
              <a:lnSpc>
                <a:spcPct val="110000"/>
              </a:lnSpc>
              <a:spcBef>
                <a:spcPts val="600"/>
              </a:spcBef>
              <a:spcAft>
                <a:spcPts val="200"/>
              </a:spcAft>
              <a:buClr>
                <a:srgbClr val="0000FF"/>
              </a:buClr>
              <a:buSzPct val="90000"/>
              <a:buFont typeface="Courier New" pitchFamily="49" charset="0"/>
              <a:buChar char="o"/>
            </a:pPr>
            <a:r>
              <a:rPr lang="en-US" b="1" dirty="0">
                <a:solidFill>
                  <a:srgbClr val="D60093"/>
                </a:solidFill>
                <a:latin typeface="Helvetica"/>
                <a:ea typeface="Helvetica"/>
                <a:cs typeface="Helvetica"/>
              </a:rPr>
              <a:t>10 days of scrubbing run,</a:t>
            </a:r>
          </a:p>
          <a:p>
            <a:pPr marL="360363" lvl="1" indent="-179388">
              <a:lnSpc>
                <a:spcPct val="110000"/>
              </a:lnSpc>
              <a:spcBef>
                <a:spcPts val="600"/>
              </a:spcBef>
              <a:spcAft>
                <a:spcPts val="200"/>
              </a:spcAft>
              <a:buClr>
                <a:srgbClr val="0000FF"/>
              </a:buClr>
              <a:buSzPct val="90000"/>
              <a:buFont typeface="Courier New" pitchFamily="49" charset="0"/>
              <a:buChar char="o"/>
            </a:pPr>
            <a:r>
              <a:rPr lang="en-US" b="1" dirty="0">
                <a:solidFill>
                  <a:srgbClr val="D60093"/>
                </a:solidFill>
                <a:latin typeface="Helvetica"/>
                <a:ea typeface="Helvetica"/>
                <a:cs typeface="Helvetica"/>
              </a:rPr>
              <a:t>~</a:t>
            </a:r>
            <a:r>
              <a:rPr lang="en-US" b="1" dirty="0" smtClean="0">
                <a:solidFill>
                  <a:srgbClr val="D60093"/>
                </a:solidFill>
                <a:latin typeface="Helvetica"/>
                <a:ea typeface="Helvetica"/>
                <a:cs typeface="Helvetica"/>
              </a:rPr>
              <a:t>17 </a:t>
            </a:r>
            <a:r>
              <a:rPr lang="en-US" b="1" dirty="0">
                <a:solidFill>
                  <a:srgbClr val="D60093"/>
                </a:solidFill>
                <a:latin typeface="Helvetica"/>
                <a:ea typeface="Helvetica"/>
                <a:cs typeface="Helvetica"/>
              </a:rPr>
              <a:t>days of MD.</a:t>
            </a:r>
          </a:p>
        </p:txBody>
      </p:sp>
      <p:sp>
        <p:nvSpPr>
          <p:cNvPr id="16392" name="TextBox 53"/>
          <p:cNvSpPr txBox="1">
            <a:spLocks noChangeArrowheads="1"/>
          </p:cNvSpPr>
          <p:nvPr/>
        </p:nvSpPr>
        <p:spPr bwMode="auto">
          <a:xfrm>
            <a:off x="462665" y="4542745"/>
            <a:ext cx="4647005" cy="1754326"/>
          </a:xfrm>
          <a:prstGeom prst="rect">
            <a:avLst/>
          </a:prstGeom>
          <a:noFill/>
          <a:ln w="9525">
            <a:noFill/>
            <a:miter lim="800000"/>
            <a:headEnd/>
            <a:tailEnd/>
          </a:ln>
        </p:spPr>
        <p:txBody>
          <a:bodyPr wrap="square">
            <a:spAutoFit/>
          </a:bodyPr>
          <a:lstStyle/>
          <a:p>
            <a:pPr marL="263525" indent="-263525">
              <a:lnSpc>
                <a:spcPct val="110000"/>
              </a:lnSpc>
              <a:spcBef>
                <a:spcPts val="600"/>
              </a:spcBef>
              <a:spcAft>
                <a:spcPts val="200"/>
              </a:spcAft>
              <a:buClr>
                <a:srgbClr val="0000FF"/>
              </a:buClr>
              <a:buSzPct val="90000"/>
              <a:buFont typeface="Wingdings" pitchFamily="2" charset="2"/>
              <a:buChar char="q"/>
            </a:pPr>
            <a:r>
              <a:rPr lang="en-US" sz="2000" dirty="0">
                <a:latin typeface="Helvetica"/>
                <a:ea typeface="Helvetica"/>
                <a:cs typeface="Helvetica"/>
              </a:rPr>
              <a:t>Effective no. of days for </a:t>
            </a:r>
            <a:r>
              <a:rPr lang="en-US" sz="2000" dirty="0" smtClean="0">
                <a:latin typeface="Helvetica"/>
                <a:ea typeface="Helvetica"/>
                <a:cs typeface="Helvetica"/>
              </a:rPr>
              <a:t>physics: </a:t>
            </a:r>
          </a:p>
          <a:p>
            <a:pPr marL="263525" indent="-263525">
              <a:lnSpc>
                <a:spcPct val="110000"/>
              </a:lnSpc>
              <a:spcBef>
                <a:spcPts val="600"/>
              </a:spcBef>
              <a:spcAft>
                <a:spcPts val="200"/>
              </a:spcAft>
              <a:buClr>
                <a:srgbClr val="0000FF"/>
              </a:buClr>
              <a:buSzPct val="90000"/>
            </a:pPr>
            <a:r>
              <a:rPr lang="en-US" sz="2000" b="1" dirty="0" smtClean="0">
                <a:latin typeface="Helvetica"/>
                <a:ea typeface="Helvetica"/>
                <a:cs typeface="Helvetica"/>
              </a:rPr>
              <a:t>		225</a:t>
            </a:r>
            <a:r>
              <a:rPr lang="en-US" sz="2000" dirty="0" smtClean="0">
                <a:latin typeface="Helvetica"/>
                <a:ea typeface="Helvetica"/>
                <a:cs typeface="Helvetica"/>
              </a:rPr>
              <a:t> </a:t>
            </a:r>
            <a:r>
              <a:rPr lang="en-US" sz="2000" dirty="0">
                <a:latin typeface="Helvetica"/>
                <a:ea typeface="Helvetica"/>
                <a:cs typeface="Helvetica"/>
              </a:rPr>
              <a:t>– </a:t>
            </a:r>
            <a:r>
              <a:rPr lang="en-US" sz="2000" b="1" dirty="0" smtClean="0">
                <a:solidFill>
                  <a:srgbClr val="D60093"/>
                </a:solidFill>
                <a:latin typeface="Helvetica"/>
                <a:ea typeface="Helvetica"/>
                <a:cs typeface="Helvetica"/>
              </a:rPr>
              <a:t>45</a:t>
            </a:r>
            <a:r>
              <a:rPr lang="en-US" sz="2000" dirty="0" smtClean="0">
                <a:latin typeface="Helvetica"/>
                <a:ea typeface="Helvetica"/>
                <a:cs typeface="Helvetica"/>
              </a:rPr>
              <a:t> </a:t>
            </a:r>
            <a:r>
              <a:rPr lang="en-US" sz="2000" dirty="0">
                <a:latin typeface="Helvetica"/>
                <a:ea typeface="Helvetica"/>
                <a:cs typeface="Helvetica"/>
              </a:rPr>
              <a:t>= </a:t>
            </a:r>
            <a:r>
              <a:rPr lang="en-US" sz="2000" b="1" dirty="0" smtClean="0">
                <a:solidFill>
                  <a:srgbClr val="0000FF"/>
                </a:solidFill>
                <a:latin typeface="Helvetica"/>
                <a:ea typeface="Helvetica"/>
                <a:cs typeface="Helvetica"/>
              </a:rPr>
              <a:t>180</a:t>
            </a:r>
            <a:r>
              <a:rPr lang="en-US" sz="2000" dirty="0" smtClean="0">
                <a:latin typeface="Helvetica"/>
                <a:ea typeface="Helvetica"/>
                <a:cs typeface="Helvetica"/>
              </a:rPr>
              <a:t> </a:t>
            </a:r>
            <a:r>
              <a:rPr lang="en-US" sz="2000" dirty="0">
                <a:latin typeface="Helvetica"/>
                <a:ea typeface="Helvetica"/>
                <a:cs typeface="Helvetica"/>
              </a:rPr>
              <a:t>days</a:t>
            </a:r>
            <a:r>
              <a:rPr lang="en-US" sz="2000" dirty="0" smtClean="0">
                <a:latin typeface="Helvetica"/>
                <a:ea typeface="Helvetica"/>
                <a:cs typeface="Helvetica"/>
              </a:rPr>
              <a:t>.</a:t>
            </a:r>
          </a:p>
          <a:p>
            <a:pPr marL="263525" indent="-263525">
              <a:lnSpc>
                <a:spcPct val="110000"/>
              </a:lnSpc>
              <a:spcBef>
                <a:spcPts val="600"/>
              </a:spcBef>
              <a:spcAft>
                <a:spcPts val="200"/>
              </a:spcAft>
              <a:buClr>
                <a:srgbClr val="0000FF"/>
              </a:buClr>
              <a:buSzPct val="90000"/>
            </a:pPr>
            <a:r>
              <a:rPr lang="en-US" sz="2000" b="1" dirty="0" smtClean="0">
                <a:solidFill>
                  <a:srgbClr val="00B050"/>
                </a:solidFill>
                <a:latin typeface="Helvetica"/>
                <a:ea typeface="Helvetica"/>
                <a:cs typeface="Helvetica"/>
              </a:rPr>
              <a:t>&gt;&gt; </a:t>
            </a:r>
            <a:r>
              <a:rPr lang="en-US" sz="2000" b="1" dirty="0">
                <a:solidFill>
                  <a:srgbClr val="00B050"/>
                </a:solidFill>
                <a:latin typeface="Helvetica"/>
                <a:ea typeface="Helvetica"/>
                <a:cs typeface="Helvetica"/>
              </a:rPr>
              <a:t>efficiency for stable beams : </a:t>
            </a:r>
            <a:r>
              <a:rPr lang="en-US" sz="2000" b="1" dirty="0" smtClean="0">
                <a:solidFill>
                  <a:srgbClr val="00B050"/>
                </a:solidFill>
                <a:latin typeface="Helvetica"/>
                <a:ea typeface="Helvetica"/>
                <a:cs typeface="Helvetica"/>
              </a:rPr>
              <a:t>30%</a:t>
            </a:r>
          </a:p>
          <a:p>
            <a:pPr marL="263525" indent="-263525">
              <a:lnSpc>
                <a:spcPct val="110000"/>
              </a:lnSpc>
              <a:spcBef>
                <a:spcPts val="600"/>
              </a:spcBef>
              <a:spcAft>
                <a:spcPts val="200"/>
              </a:spcAft>
              <a:buClr>
                <a:srgbClr val="0000FF"/>
              </a:buClr>
              <a:buSzPct val="90000"/>
            </a:pPr>
            <a:r>
              <a:rPr lang="en-US" sz="2000" b="1" dirty="0" smtClean="0">
                <a:solidFill>
                  <a:srgbClr val="00B050"/>
                </a:solidFill>
                <a:latin typeface="Helvetica"/>
                <a:ea typeface="Helvetica"/>
                <a:cs typeface="Helvetica"/>
              </a:rPr>
              <a:t>	It would be nice to reach 40-45%...</a:t>
            </a:r>
            <a:endParaRPr lang="en-US" sz="2000" b="1" dirty="0">
              <a:solidFill>
                <a:srgbClr val="00B050"/>
              </a:solidFill>
              <a:latin typeface="Helvetica"/>
              <a:ea typeface="Helvetica"/>
              <a:cs typeface="Helvetica"/>
            </a:endParaRPr>
          </a:p>
        </p:txBody>
      </p:sp>
      <p:sp>
        <p:nvSpPr>
          <p:cNvPr id="16393" name="TextBox 53"/>
          <p:cNvSpPr txBox="1">
            <a:spLocks noChangeArrowheads="1"/>
          </p:cNvSpPr>
          <p:nvPr/>
        </p:nvSpPr>
        <p:spPr bwMode="auto">
          <a:xfrm>
            <a:off x="731500" y="2699305"/>
            <a:ext cx="3455987" cy="1616075"/>
          </a:xfrm>
          <a:prstGeom prst="rect">
            <a:avLst/>
          </a:prstGeom>
          <a:solidFill>
            <a:srgbClr val="FFFF99"/>
          </a:solidFill>
          <a:ln w="9525">
            <a:solidFill>
              <a:srgbClr val="FF3300"/>
            </a:solidFill>
            <a:miter lim="800000"/>
            <a:headEnd/>
            <a:tailEnd/>
          </a:ln>
        </p:spPr>
        <p:txBody>
          <a:bodyPr>
            <a:spAutoFit/>
          </a:bodyPr>
          <a:lstStyle/>
          <a:p>
            <a:pPr algn="ctr">
              <a:lnSpc>
                <a:spcPct val="110000"/>
              </a:lnSpc>
              <a:spcBef>
                <a:spcPts val="600"/>
              </a:spcBef>
              <a:spcAft>
                <a:spcPts val="200"/>
              </a:spcAft>
              <a:buClr>
                <a:srgbClr val="0000FF"/>
              </a:buClr>
              <a:buSzPct val="90000"/>
            </a:pPr>
            <a:r>
              <a:rPr lang="en-US" i="1" dirty="0">
                <a:solidFill>
                  <a:srgbClr val="FF0000"/>
                </a:solidFill>
                <a:latin typeface="Helvetica"/>
                <a:ea typeface="Helvetica"/>
                <a:cs typeface="Helvetica"/>
              </a:rPr>
              <a:t>Lost ~ </a:t>
            </a:r>
            <a:r>
              <a:rPr lang="en-US" b="1" i="1" dirty="0" smtClean="0">
                <a:solidFill>
                  <a:srgbClr val="FF0000"/>
                </a:solidFill>
                <a:latin typeface="Helvetica"/>
                <a:ea typeface="Helvetica"/>
                <a:cs typeface="Helvetica"/>
              </a:rPr>
              <a:t>12</a:t>
            </a:r>
            <a:r>
              <a:rPr lang="en-US" i="1" dirty="0" smtClean="0">
                <a:solidFill>
                  <a:srgbClr val="FF0000"/>
                </a:solidFill>
                <a:latin typeface="Helvetica"/>
                <a:ea typeface="Helvetica"/>
                <a:cs typeface="Helvetica"/>
              </a:rPr>
              <a:t> </a:t>
            </a:r>
            <a:r>
              <a:rPr lang="en-US" i="1" dirty="0">
                <a:solidFill>
                  <a:srgbClr val="FF0000"/>
                </a:solidFill>
                <a:latin typeface="Helvetica"/>
                <a:ea typeface="Helvetica"/>
                <a:cs typeface="Helvetica"/>
              </a:rPr>
              <a:t>days due to cryogenics issues (frequently knock on from another issue, like electric network glitch) between July and September</a:t>
            </a:r>
          </a:p>
        </p:txBody>
      </p:sp>
      <p:sp>
        <p:nvSpPr>
          <p:cNvPr id="11" name="TextBox 10"/>
          <p:cNvSpPr txBox="1"/>
          <p:nvPr/>
        </p:nvSpPr>
        <p:spPr>
          <a:xfrm>
            <a:off x="6525635" y="4581150"/>
            <a:ext cx="1836080" cy="400110"/>
          </a:xfrm>
          <a:prstGeom prst="rect">
            <a:avLst/>
          </a:prstGeom>
          <a:noFill/>
        </p:spPr>
        <p:txBody>
          <a:bodyPr wrap="none">
            <a:spAutoFit/>
          </a:bodyPr>
          <a:lstStyle/>
          <a:p>
            <a:pPr>
              <a:defRPr/>
            </a:pPr>
            <a:r>
              <a:rPr lang="en-US" sz="2000" b="1" dirty="0">
                <a:solidFill>
                  <a:srgbClr val="CC0066"/>
                </a:solidFill>
                <a:latin typeface="+mj-lt"/>
              </a:rPr>
              <a:t>Av. </a:t>
            </a:r>
            <a:r>
              <a:rPr lang="en-US" sz="2000" b="1" dirty="0" smtClean="0">
                <a:solidFill>
                  <a:srgbClr val="CC0066"/>
                </a:solidFill>
                <a:latin typeface="+mj-lt"/>
              </a:rPr>
              <a:t>6.2 </a:t>
            </a:r>
            <a:r>
              <a:rPr lang="en-US" sz="2000" b="1" dirty="0">
                <a:solidFill>
                  <a:srgbClr val="CC0066"/>
                </a:solidFill>
                <a:latin typeface="+mj-lt"/>
              </a:rPr>
              <a:t>hours </a:t>
            </a:r>
          </a:p>
        </p:txBody>
      </p:sp>
      <p:cxnSp>
        <p:nvCxnSpPr>
          <p:cNvPr id="12" name="Straight Connector 11"/>
          <p:cNvCxnSpPr>
            <a:cxnSpLocks noChangeShapeType="1"/>
          </p:cNvCxnSpPr>
          <p:nvPr/>
        </p:nvCxnSpPr>
        <p:spPr bwMode="auto">
          <a:xfrm flipV="1">
            <a:off x="6184900" y="4081870"/>
            <a:ext cx="0" cy="1997075"/>
          </a:xfrm>
          <a:prstGeom prst="line">
            <a:avLst/>
          </a:prstGeom>
          <a:noFill/>
          <a:ln w="38100" algn="ctr">
            <a:solidFill>
              <a:srgbClr val="FF9900"/>
            </a:solidFill>
            <a:prstDash val="dash"/>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12</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alpha val="47000"/>
                  </a:srgbClr>
                </a:solidFill>
                <a:latin typeface="+mn-lt"/>
              </a:rPr>
              <a:t>Proton operation </a:t>
            </a:r>
            <a:r>
              <a:rPr lang="en-US" sz="2800" dirty="0" smtClean="0">
                <a:solidFill>
                  <a:srgbClr val="0000FF">
                    <a:alpha val="47000"/>
                  </a:srgbClr>
                </a:solidFill>
                <a:latin typeface="+mn-lt"/>
              </a:rPr>
              <a:t>in 2011</a:t>
            </a:r>
            <a:endParaRPr lang="en-US" sz="2800" dirty="0">
              <a:solidFill>
                <a:srgbClr val="0000FF">
                  <a:alpha val="47000"/>
                </a:srgbClr>
              </a:solidFill>
              <a:latin typeface="+mn-lt"/>
            </a:endParaRPr>
          </a:p>
          <a:p>
            <a:pPr>
              <a:spcBef>
                <a:spcPts val="1800"/>
              </a:spcBef>
              <a:defRPr/>
            </a:pPr>
            <a:r>
              <a:rPr lang="en-US" sz="2800" dirty="0" smtClean="0">
                <a:solidFill>
                  <a:srgbClr val="0000FF"/>
                </a:solidFill>
                <a:latin typeface="+mn-lt"/>
              </a:rPr>
              <a:t>Proton operation in 2012</a:t>
            </a:r>
            <a:endParaRPr lang="en-US" sz="2800" dirty="0">
              <a:solidFill>
                <a:srgbClr val="0000FF"/>
              </a:solidFill>
              <a:latin typeface="+mn-lt"/>
            </a:endParaRPr>
          </a:p>
          <a:p>
            <a:pPr>
              <a:spcBef>
                <a:spcPts val="1200"/>
              </a:spcBef>
              <a:defRPr/>
            </a:pPr>
            <a:r>
              <a:rPr lang="en-US" sz="2800" dirty="0" smtClean="0">
                <a:solidFill>
                  <a:srgbClr val="0000FF">
                    <a:alpha val="49000"/>
                  </a:srgbClr>
                </a:solidFill>
                <a:latin typeface="+mn-lt"/>
              </a:rPr>
              <a:t>	</a:t>
            </a:r>
            <a:r>
              <a:rPr lang="en-US" sz="2800" dirty="0" smtClean="0">
                <a:solidFill>
                  <a:srgbClr val="0000FF"/>
                </a:solidFill>
                <a:latin typeface="+mn-lt"/>
              </a:rPr>
              <a:t>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55000"/>
                  </a:srgbClr>
                </a:solidFill>
                <a:latin typeface="Symbol" pitchFamily="18" charset="2"/>
              </a:rPr>
              <a:t>b</a:t>
            </a:r>
            <a:r>
              <a:rPr lang="en-US" sz="2800" dirty="0" smtClean="0">
                <a:solidFill>
                  <a:srgbClr val="0000FF">
                    <a:alpha val="55000"/>
                  </a:srgbClr>
                </a:solidFill>
                <a:latin typeface="+mn-lt"/>
              </a:rPr>
              <a:t>*</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50000"/>
                  </a:srgbClr>
                </a:solidFill>
                <a:latin typeface="+mn-lt"/>
              </a:rPr>
              <a:t>Intensity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8000"/>
                  </a:srgbClr>
                </a:solidFill>
                <a:latin typeface="+mn-lt"/>
              </a:rPr>
              <a:t>Radiation, turn-around</a:t>
            </a:r>
          </a:p>
          <a:p>
            <a:pPr>
              <a:spcBef>
                <a:spcPts val="1200"/>
              </a:spcBef>
              <a:defRPr/>
            </a:pPr>
            <a:r>
              <a:rPr lang="en-US" sz="2800" dirty="0" smtClean="0">
                <a:solidFill>
                  <a:srgbClr val="0000FF">
                    <a:alpha val="50000"/>
                  </a:srgbClr>
                </a:solidFill>
                <a:latin typeface="+mn-lt"/>
              </a:rPr>
              <a:t>Performance projections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13</a:t>
            </a:fld>
            <a:endParaRPr lang="en-US"/>
          </a:p>
        </p:txBody>
      </p:sp>
      <p:sp>
        <p:nvSpPr>
          <p:cNvPr id="6" name="TextBox 4"/>
          <p:cNvSpPr txBox="1">
            <a:spLocks noChangeArrowheads="1"/>
          </p:cNvSpPr>
          <p:nvPr/>
        </p:nvSpPr>
        <p:spPr bwMode="auto">
          <a:xfrm>
            <a:off x="539475" y="1047890"/>
            <a:ext cx="8449100" cy="2991588"/>
          </a:xfrm>
          <a:prstGeom prst="rect">
            <a:avLst/>
          </a:prstGeom>
          <a:noFill/>
          <a:ln w="9525">
            <a:noFill/>
            <a:miter lim="800000"/>
            <a:headEnd/>
            <a:tailEnd/>
          </a:ln>
        </p:spPr>
        <p:txBody>
          <a:bodyPr wrap="square">
            <a:spAutoFit/>
          </a:bodyPr>
          <a:lstStyle/>
          <a:p>
            <a:pPr marL="266700" indent="-266700">
              <a:lnSpc>
                <a:spcPct val="110000"/>
              </a:lnSpc>
              <a:spcBef>
                <a:spcPts val="1800"/>
              </a:spcBef>
              <a:buClr>
                <a:srgbClr val="0000FF"/>
              </a:buClr>
              <a:buSzPct val="80000"/>
              <a:buFont typeface="Wingdings" pitchFamily="2" charset="2"/>
              <a:buChar char="q"/>
              <a:defRPr/>
            </a:pPr>
            <a:r>
              <a:rPr lang="en-US" sz="2400" dirty="0" smtClean="0">
                <a:latin typeface="Arial" pitchFamily="34" charset="0"/>
                <a:cs typeface="Arial" pitchFamily="34" charset="0"/>
              </a:rPr>
              <a:t>The projections presented here are extrapolations that have to be confirmed by a detailed analysis of limits.</a:t>
            </a:r>
          </a:p>
          <a:p>
            <a:pPr marL="266700" indent="-266700">
              <a:lnSpc>
                <a:spcPct val="110000"/>
              </a:lnSpc>
              <a:spcBef>
                <a:spcPts val="1800"/>
              </a:spcBef>
              <a:buClr>
                <a:srgbClr val="0000FF"/>
              </a:buClr>
              <a:buSzPct val="80000"/>
              <a:buFont typeface="Wingdings" pitchFamily="2" charset="2"/>
              <a:buChar char="q"/>
              <a:defRPr/>
            </a:pPr>
            <a:r>
              <a:rPr lang="en-US" sz="2400" dirty="0" smtClean="0">
                <a:latin typeface="Arial" pitchFamily="34" charset="0"/>
                <a:cs typeface="Arial" pitchFamily="34" charset="0"/>
              </a:rPr>
              <a:t>Final values for </a:t>
            </a:r>
            <a:r>
              <a:rPr lang="en-US" sz="2400" dirty="0" smtClean="0">
                <a:latin typeface="Symbol" pitchFamily="18" charset="2"/>
                <a:cs typeface="Arial" pitchFamily="34" charset="0"/>
              </a:rPr>
              <a:t>b</a:t>
            </a:r>
            <a:r>
              <a:rPr lang="en-US" sz="2400" dirty="0" smtClean="0">
                <a:latin typeface="Arial" pitchFamily="34" charset="0"/>
                <a:cs typeface="Arial" pitchFamily="34" charset="0"/>
              </a:rPr>
              <a:t>* etc will come out of the Evian (Dec 2011) and Chamonix (Feb 2012) Workshops.</a:t>
            </a:r>
          </a:p>
          <a:p>
            <a:pPr marL="266700" indent="-266700">
              <a:lnSpc>
                <a:spcPct val="110000"/>
              </a:lnSpc>
              <a:spcBef>
                <a:spcPts val="1800"/>
              </a:spcBef>
              <a:buClr>
                <a:srgbClr val="0000FF"/>
              </a:buClr>
              <a:buSzPct val="80000"/>
              <a:buFont typeface="Wingdings" pitchFamily="2" charset="2"/>
              <a:buChar char="q"/>
              <a:defRPr/>
            </a:pPr>
            <a:r>
              <a:rPr lang="en-US" sz="2400" dirty="0" smtClean="0">
                <a:latin typeface="Arial" pitchFamily="34" charset="0"/>
                <a:cs typeface="Arial" pitchFamily="34" charset="0"/>
              </a:rPr>
              <a:t>And of course there are all the surprises, good and bad, that we encounter during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dirty="0" smtClean="0"/>
              <a:t>     Energy reach and CSCM</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46085" name="Slide Number Placeholder 4"/>
          <p:cNvSpPr>
            <a:spLocks noGrp="1"/>
          </p:cNvSpPr>
          <p:nvPr>
            <p:ph type="sldNum" sz="quarter" idx="12"/>
          </p:nvPr>
        </p:nvSpPr>
        <p:spPr>
          <a:noFill/>
        </p:spPr>
        <p:txBody>
          <a:bodyPr/>
          <a:lstStyle/>
          <a:p>
            <a:fld id="{D62C8570-831F-4D77-826C-FD8BCAD11366}" type="slidenum">
              <a:rPr lang="en-US" smtClean="0"/>
              <a:pPr/>
              <a:t>14</a:t>
            </a:fld>
            <a:endParaRPr lang="en-US" smtClean="0"/>
          </a:p>
        </p:txBody>
      </p:sp>
      <p:sp>
        <p:nvSpPr>
          <p:cNvPr id="6" name="TextBox 4"/>
          <p:cNvSpPr txBox="1">
            <a:spLocks noChangeArrowheads="1"/>
          </p:cNvSpPr>
          <p:nvPr/>
        </p:nvSpPr>
        <p:spPr bwMode="auto">
          <a:xfrm>
            <a:off x="1000335" y="894270"/>
            <a:ext cx="5069460" cy="1107996"/>
          </a:xfrm>
          <a:prstGeom prst="rect">
            <a:avLst/>
          </a:prstGeom>
          <a:noFill/>
          <a:ln w="9525">
            <a:noFill/>
            <a:miter lim="800000"/>
            <a:headEnd/>
            <a:tailEnd/>
          </a:ln>
        </p:spPr>
        <p:txBody>
          <a:bodyPr wrap="square">
            <a:spAutoFit/>
          </a:bodyPr>
          <a:lstStyle/>
          <a:p>
            <a:pPr>
              <a:lnSpc>
                <a:spcPct val="110000"/>
              </a:lnSpc>
              <a:spcBef>
                <a:spcPts val="300"/>
              </a:spcBef>
              <a:buClr>
                <a:srgbClr val="0000FF"/>
              </a:buClr>
              <a:buSzPct val="80000"/>
              <a:defRPr/>
            </a:pPr>
            <a:r>
              <a:rPr lang="en-US" sz="2000" dirty="0">
                <a:latin typeface="Arial" pitchFamily="34" charset="0"/>
                <a:cs typeface="Arial" pitchFamily="34" charset="0"/>
              </a:rPr>
              <a:t>Energy reach is </a:t>
            </a:r>
            <a:r>
              <a:rPr lang="en-US" sz="2000" dirty="0" smtClean="0">
                <a:latin typeface="Arial" pitchFamily="34" charset="0"/>
                <a:cs typeface="Arial" pitchFamily="34" charset="0"/>
              </a:rPr>
              <a:t>limited </a:t>
            </a:r>
            <a:r>
              <a:rPr lang="en-US" sz="2000" dirty="0">
                <a:latin typeface="Arial" pitchFamily="34" charset="0"/>
                <a:cs typeface="Arial" pitchFamily="34" charset="0"/>
              </a:rPr>
              <a:t>to 3.5 </a:t>
            </a:r>
            <a:r>
              <a:rPr lang="en-US" sz="2000" dirty="0" err="1">
                <a:latin typeface="Arial" pitchFamily="34" charset="0"/>
                <a:cs typeface="Arial" pitchFamily="34" charset="0"/>
              </a:rPr>
              <a:t>TeV</a:t>
            </a:r>
            <a:r>
              <a:rPr lang="en-US" sz="2000" dirty="0">
                <a:latin typeface="Arial" pitchFamily="34" charset="0"/>
                <a:cs typeface="Arial" pitchFamily="34" charset="0"/>
              </a:rPr>
              <a:t> due to risk of bad (= high resistance) splices in the </a:t>
            </a:r>
            <a:r>
              <a:rPr lang="en-US" sz="2000" dirty="0" err="1">
                <a:latin typeface="Arial" pitchFamily="34" charset="0"/>
                <a:cs typeface="Arial" pitchFamily="34" charset="0"/>
              </a:rPr>
              <a:t>busbar</a:t>
            </a:r>
            <a:r>
              <a:rPr lang="en-US" sz="2000" dirty="0">
                <a:latin typeface="Arial" pitchFamily="34" charset="0"/>
                <a:cs typeface="Arial" pitchFamily="34" charset="0"/>
              </a:rPr>
              <a:t> connections of the main circuits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graphicFrame>
        <p:nvGraphicFramePr>
          <p:cNvPr id="7" name="Content Placeholder 4"/>
          <p:cNvGraphicFramePr>
            <a:graphicFrameLocks/>
          </p:cNvGraphicFramePr>
          <p:nvPr/>
        </p:nvGraphicFramePr>
        <p:xfrm>
          <a:off x="6415440" y="587030"/>
          <a:ext cx="2534730" cy="2752857"/>
        </p:xfrm>
        <a:graphic>
          <a:graphicData uri="http://schemas.openxmlformats.org/drawingml/2006/table">
            <a:tbl>
              <a:tblPr firstRow="1" bandRow="1">
                <a:tableStyleId>{5C22544A-7EE6-4342-B048-85BDC9FD1C3A}</a:tableStyleId>
              </a:tblPr>
              <a:tblGrid>
                <a:gridCol w="744433"/>
                <a:gridCol w="1790297"/>
              </a:tblGrid>
              <a:tr h="305873">
                <a:tc>
                  <a:txBody>
                    <a:bodyPr/>
                    <a:lstStyle/>
                    <a:p>
                      <a:pPr algn="ctr"/>
                      <a:r>
                        <a:rPr lang="en-GB" sz="1400" dirty="0" smtClean="0">
                          <a:solidFill>
                            <a:srgbClr val="0000FF"/>
                          </a:solidFill>
                        </a:rPr>
                        <a:t>sector</a:t>
                      </a:r>
                      <a:endParaRPr lang="en-GB" sz="1400" dirty="0">
                        <a:solidFill>
                          <a:srgbClr val="0000FF"/>
                        </a:solidFill>
                      </a:endParaRPr>
                    </a:p>
                  </a:txBody>
                  <a:tcPr/>
                </a:tc>
                <a:tc>
                  <a:txBody>
                    <a:bodyPr/>
                    <a:lstStyle/>
                    <a:p>
                      <a:pPr algn="ctr"/>
                      <a:r>
                        <a:rPr lang="en-GB" sz="1400" b="1" dirty="0" err="1" smtClean="0">
                          <a:solidFill>
                            <a:schemeClr val="tx1"/>
                          </a:solidFill>
                        </a:rPr>
                        <a:t>Emax</a:t>
                      </a:r>
                      <a:endParaRPr lang="en-GB" sz="1400" b="1" dirty="0">
                        <a:solidFill>
                          <a:schemeClr val="tx1"/>
                        </a:solidFill>
                      </a:endParaRPr>
                    </a:p>
                  </a:txBody>
                  <a:tcPr/>
                </a:tc>
              </a:tr>
              <a:tr h="305873">
                <a:tc>
                  <a:txBody>
                    <a:bodyPr/>
                    <a:lstStyle/>
                    <a:p>
                      <a:pPr algn="ctr"/>
                      <a:r>
                        <a:rPr lang="en-GB" sz="1400" dirty="0" smtClean="0">
                          <a:solidFill>
                            <a:srgbClr val="0000FF"/>
                          </a:solidFill>
                        </a:rPr>
                        <a:t>12</a:t>
                      </a:r>
                      <a:endParaRPr lang="en-GB" sz="1400" dirty="0">
                        <a:solidFill>
                          <a:srgbClr val="0000FF"/>
                        </a:solidFill>
                      </a:endParaRPr>
                    </a:p>
                  </a:txBody>
                  <a:tcPr/>
                </a:tc>
                <a:tc>
                  <a:txBody>
                    <a:bodyPr/>
                    <a:lstStyle/>
                    <a:p>
                      <a:pPr algn="ctr"/>
                      <a:r>
                        <a:rPr lang="en-GB" sz="1400" b="1" dirty="0" smtClean="0">
                          <a:solidFill>
                            <a:schemeClr val="tx1"/>
                          </a:solidFill>
                        </a:rPr>
                        <a:t>4.5TeV</a:t>
                      </a:r>
                      <a:endParaRPr lang="en-GB" sz="1400" b="1" dirty="0">
                        <a:solidFill>
                          <a:schemeClr val="tx1"/>
                        </a:solidFill>
                      </a:endParaRPr>
                    </a:p>
                  </a:txBody>
                  <a:tcPr/>
                </a:tc>
              </a:tr>
              <a:tr h="305873">
                <a:tc>
                  <a:txBody>
                    <a:bodyPr/>
                    <a:lstStyle/>
                    <a:p>
                      <a:pPr algn="ctr"/>
                      <a:r>
                        <a:rPr lang="en-GB" sz="1400" dirty="0" smtClean="0">
                          <a:solidFill>
                            <a:srgbClr val="0000FF"/>
                          </a:solidFill>
                        </a:rPr>
                        <a:t>23</a:t>
                      </a:r>
                      <a:endParaRPr lang="en-GB" sz="1400" dirty="0">
                        <a:solidFill>
                          <a:srgbClr val="0000FF"/>
                        </a:solidFill>
                      </a:endParaRPr>
                    </a:p>
                  </a:txBody>
                  <a:tcPr/>
                </a:tc>
                <a:tc>
                  <a:txBody>
                    <a:bodyPr/>
                    <a:lstStyle/>
                    <a:p>
                      <a:pPr algn="ctr"/>
                      <a:r>
                        <a:rPr lang="en-GB" sz="1400" b="0" dirty="0" err="1" smtClean="0">
                          <a:solidFill>
                            <a:srgbClr val="CC0066"/>
                          </a:solidFill>
                        </a:rPr>
                        <a:t>unknow</a:t>
                      </a:r>
                      <a:endParaRPr lang="en-GB" sz="1400" b="0" dirty="0">
                        <a:solidFill>
                          <a:srgbClr val="CC0066"/>
                        </a:solidFill>
                      </a:endParaRPr>
                    </a:p>
                  </a:txBody>
                  <a:tcPr/>
                </a:tc>
              </a:tr>
              <a:tr h="305873">
                <a:tc>
                  <a:txBody>
                    <a:bodyPr/>
                    <a:lstStyle/>
                    <a:p>
                      <a:pPr algn="ctr"/>
                      <a:r>
                        <a:rPr lang="en-GB" sz="1400" dirty="0" smtClean="0">
                          <a:solidFill>
                            <a:srgbClr val="0000FF"/>
                          </a:solidFill>
                        </a:rPr>
                        <a:t>34</a:t>
                      </a:r>
                      <a:endParaRPr lang="en-GB" sz="1400" dirty="0">
                        <a:solidFill>
                          <a:srgbClr val="0000FF"/>
                        </a:solidFill>
                      </a:endParaRPr>
                    </a:p>
                  </a:txBody>
                  <a:tcPr/>
                </a:tc>
                <a:tc>
                  <a:txBody>
                    <a:bodyPr/>
                    <a:lstStyle/>
                    <a:p>
                      <a:pPr algn="ctr"/>
                      <a:r>
                        <a:rPr lang="en-GB" sz="1400" b="1" dirty="0" smtClean="0">
                          <a:solidFill>
                            <a:schemeClr val="tx1"/>
                          </a:solidFill>
                        </a:rPr>
                        <a:t>4.8TeV</a:t>
                      </a:r>
                      <a:endParaRPr lang="en-GB" sz="1400" b="1" dirty="0">
                        <a:solidFill>
                          <a:schemeClr val="tx1"/>
                        </a:solidFill>
                      </a:endParaRPr>
                    </a:p>
                  </a:txBody>
                  <a:tcPr/>
                </a:tc>
              </a:tr>
              <a:tr h="305873">
                <a:tc>
                  <a:txBody>
                    <a:bodyPr/>
                    <a:lstStyle/>
                    <a:p>
                      <a:pPr algn="ctr"/>
                      <a:r>
                        <a:rPr lang="en-GB" sz="1400" dirty="0" smtClean="0">
                          <a:solidFill>
                            <a:srgbClr val="0000FF"/>
                          </a:solidFill>
                        </a:rPr>
                        <a:t>45</a:t>
                      </a:r>
                      <a:endParaRPr lang="en-GB" sz="1400" dirty="0">
                        <a:solidFill>
                          <a:srgbClr val="0000FF"/>
                        </a:solidFill>
                      </a:endParaRPr>
                    </a:p>
                  </a:txBody>
                  <a:tcPr/>
                </a:tc>
                <a:tc>
                  <a:txBody>
                    <a:bodyPr/>
                    <a:lstStyle/>
                    <a:p>
                      <a:pPr algn="ctr"/>
                      <a:r>
                        <a:rPr lang="en-GB" sz="1400" b="1" dirty="0" smtClean="0">
                          <a:solidFill>
                            <a:srgbClr val="FF0000"/>
                          </a:solidFill>
                        </a:rPr>
                        <a:t>3.6TeV</a:t>
                      </a:r>
                      <a:endParaRPr lang="en-GB" sz="1400" b="1" dirty="0">
                        <a:solidFill>
                          <a:srgbClr val="FF0000"/>
                        </a:solidFill>
                      </a:endParaRPr>
                    </a:p>
                  </a:txBody>
                  <a:tcPr/>
                </a:tc>
              </a:tr>
              <a:tr h="305873">
                <a:tc>
                  <a:txBody>
                    <a:bodyPr/>
                    <a:lstStyle/>
                    <a:p>
                      <a:pPr algn="ctr"/>
                      <a:r>
                        <a:rPr lang="en-GB" sz="1400" dirty="0" smtClean="0">
                          <a:solidFill>
                            <a:srgbClr val="0000FF"/>
                          </a:solidFill>
                        </a:rPr>
                        <a:t>56</a:t>
                      </a:r>
                      <a:endParaRPr lang="en-GB" sz="1400" dirty="0">
                        <a:solidFill>
                          <a:srgbClr val="0000FF"/>
                        </a:solidFill>
                      </a:endParaRPr>
                    </a:p>
                  </a:txBody>
                  <a:tcPr/>
                </a:tc>
                <a:tc>
                  <a:txBody>
                    <a:bodyPr/>
                    <a:lstStyle/>
                    <a:p>
                      <a:pPr algn="ctr"/>
                      <a:r>
                        <a:rPr lang="en-GB" sz="1400" b="1" dirty="0" smtClean="0">
                          <a:solidFill>
                            <a:srgbClr val="00B050"/>
                          </a:solidFill>
                        </a:rPr>
                        <a:t>5.8TeV</a:t>
                      </a:r>
                      <a:endParaRPr lang="en-GB" sz="1400" b="1" dirty="0">
                        <a:solidFill>
                          <a:srgbClr val="00B050"/>
                        </a:solidFill>
                      </a:endParaRPr>
                    </a:p>
                  </a:txBody>
                  <a:tcPr/>
                </a:tc>
              </a:tr>
              <a:tr h="305873">
                <a:tc>
                  <a:txBody>
                    <a:bodyPr/>
                    <a:lstStyle/>
                    <a:p>
                      <a:pPr algn="ctr"/>
                      <a:r>
                        <a:rPr lang="en-GB" sz="1400" dirty="0" smtClean="0">
                          <a:solidFill>
                            <a:srgbClr val="0000FF"/>
                          </a:solidFill>
                        </a:rPr>
                        <a:t>67</a:t>
                      </a:r>
                      <a:endParaRPr lang="en-GB" sz="1400" dirty="0">
                        <a:solidFill>
                          <a:srgbClr val="0000FF"/>
                        </a:solidFill>
                      </a:endParaRPr>
                    </a:p>
                  </a:txBody>
                  <a:tcPr/>
                </a:tc>
                <a:tc>
                  <a:txBody>
                    <a:bodyPr/>
                    <a:lstStyle/>
                    <a:p>
                      <a:pPr algn="ctr"/>
                      <a:r>
                        <a:rPr lang="en-GB" sz="1400" b="1" dirty="0" smtClean="0">
                          <a:solidFill>
                            <a:schemeClr val="tx1"/>
                          </a:solidFill>
                        </a:rPr>
                        <a:t>4.8TeV</a:t>
                      </a:r>
                      <a:endParaRPr lang="en-GB" sz="1400" b="1" dirty="0">
                        <a:solidFill>
                          <a:schemeClr val="tx1"/>
                        </a:solidFill>
                      </a:endParaRPr>
                    </a:p>
                  </a:txBody>
                  <a:tcPr/>
                </a:tc>
              </a:tr>
              <a:tr h="305873">
                <a:tc>
                  <a:txBody>
                    <a:bodyPr/>
                    <a:lstStyle/>
                    <a:p>
                      <a:pPr algn="ctr"/>
                      <a:r>
                        <a:rPr lang="en-GB" sz="1400" dirty="0" smtClean="0">
                          <a:solidFill>
                            <a:srgbClr val="0000FF"/>
                          </a:solidFill>
                        </a:rPr>
                        <a:t>78</a:t>
                      </a:r>
                      <a:endParaRPr lang="en-GB" sz="1400" dirty="0">
                        <a:solidFill>
                          <a:srgbClr val="0000FF"/>
                        </a:solidFill>
                      </a:endParaRPr>
                    </a:p>
                  </a:txBody>
                  <a:tcPr/>
                </a:tc>
                <a:tc>
                  <a:txBody>
                    <a:bodyPr/>
                    <a:lstStyle/>
                    <a:p>
                      <a:pPr algn="ctr"/>
                      <a:r>
                        <a:rPr lang="en-GB" sz="1400" dirty="0" err="1" smtClean="0">
                          <a:solidFill>
                            <a:srgbClr val="CC0066"/>
                          </a:solidFill>
                        </a:rPr>
                        <a:t>unknow</a:t>
                      </a:r>
                      <a:endParaRPr lang="en-GB" sz="1400" dirty="0">
                        <a:solidFill>
                          <a:srgbClr val="CC0066"/>
                        </a:solidFill>
                      </a:endParaRPr>
                    </a:p>
                  </a:txBody>
                  <a:tcPr/>
                </a:tc>
              </a:tr>
              <a:tr h="305873">
                <a:tc>
                  <a:txBody>
                    <a:bodyPr/>
                    <a:lstStyle/>
                    <a:p>
                      <a:pPr algn="ctr"/>
                      <a:r>
                        <a:rPr lang="en-GB" sz="1400" dirty="0" smtClean="0">
                          <a:solidFill>
                            <a:srgbClr val="0000FF"/>
                          </a:solidFill>
                        </a:rPr>
                        <a:t>81</a:t>
                      </a:r>
                      <a:endParaRPr lang="en-GB" sz="1400" dirty="0">
                        <a:solidFill>
                          <a:srgbClr val="0000FF"/>
                        </a:solidFill>
                      </a:endParaRPr>
                    </a:p>
                  </a:txBody>
                  <a:tcPr/>
                </a:tc>
                <a:tc>
                  <a:txBody>
                    <a:bodyPr/>
                    <a:lstStyle/>
                    <a:p>
                      <a:pPr algn="ctr"/>
                      <a:r>
                        <a:rPr lang="en-GB" sz="1400" dirty="0" err="1" smtClean="0">
                          <a:solidFill>
                            <a:srgbClr val="CC0066"/>
                          </a:solidFill>
                        </a:rPr>
                        <a:t>unkown</a:t>
                      </a:r>
                      <a:endParaRPr lang="en-GB" sz="1400" dirty="0">
                        <a:solidFill>
                          <a:srgbClr val="CC0066"/>
                        </a:solidFill>
                      </a:endParaRPr>
                    </a:p>
                  </a:txBody>
                  <a:tcPr/>
                </a:tc>
              </a:tr>
            </a:tbl>
          </a:graphicData>
        </a:graphic>
      </p:graphicFrame>
      <p:sp>
        <p:nvSpPr>
          <p:cNvPr id="8" name="TextBox 4"/>
          <p:cNvSpPr txBox="1">
            <a:spLocks noChangeArrowheads="1"/>
          </p:cNvSpPr>
          <p:nvPr/>
        </p:nvSpPr>
        <p:spPr bwMode="auto">
          <a:xfrm>
            <a:off x="616285" y="3352190"/>
            <a:ext cx="8258175" cy="2746906"/>
          </a:xfrm>
          <a:prstGeom prst="rect">
            <a:avLst/>
          </a:prstGeom>
          <a:noFill/>
          <a:ln w="9525">
            <a:noFill/>
            <a:miter lim="800000"/>
            <a:headEnd/>
            <a:tailEnd/>
          </a:ln>
        </p:spPr>
        <p:txBody>
          <a:bodyPr>
            <a:spAutoFit/>
          </a:bodyPr>
          <a:lstStyle/>
          <a:p>
            <a:pPr marL="266700" indent="-266700">
              <a:lnSpc>
                <a:spcPct val="110000"/>
              </a:lnSpc>
              <a:spcBef>
                <a:spcPts val="1800"/>
              </a:spcBef>
              <a:buClr>
                <a:srgbClr val="0000FF"/>
              </a:buClr>
              <a:buSzPct val="80000"/>
              <a:buFont typeface="Wingdings" pitchFamily="2" charset="2"/>
              <a:buChar char="q"/>
              <a:defRPr/>
            </a:pPr>
            <a:r>
              <a:rPr lang="en-US" sz="2000" dirty="0" smtClean="0">
                <a:latin typeface="Arial" pitchFamily="34" charset="0"/>
                <a:cs typeface="Arial" pitchFamily="34" charset="0"/>
              </a:rPr>
              <a:t>The </a:t>
            </a:r>
            <a:r>
              <a:rPr lang="en-US" sz="2000" dirty="0">
                <a:latin typeface="Arial" pitchFamily="34" charset="0"/>
                <a:cs typeface="Arial" pitchFamily="34" charset="0"/>
              </a:rPr>
              <a:t>CSCM </a:t>
            </a:r>
            <a:r>
              <a:rPr lang="en-US" sz="2000" dirty="0" smtClean="0">
                <a:latin typeface="Arial" pitchFamily="34" charset="0"/>
                <a:cs typeface="Arial" pitchFamily="34" charset="0"/>
              </a:rPr>
              <a:t>(</a:t>
            </a:r>
            <a:r>
              <a:rPr lang="en-US" sz="2000" b="1" dirty="0">
                <a:solidFill>
                  <a:srgbClr val="0000FF"/>
                </a:solidFill>
                <a:latin typeface="+mj-lt"/>
              </a:rPr>
              <a:t>Copper Stabilizer Continuity Measurements</a:t>
            </a:r>
            <a:r>
              <a:rPr lang="en-US" sz="2000" dirty="0">
                <a:latin typeface="+mj-lt"/>
              </a:rPr>
              <a:t>)</a:t>
            </a:r>
            <a:r>
              <a:rPr lang="en-US" sz="2000" b="1" dirty="0">
                <a:latin typeface="+mj-lt"/>
              </a:rPr>
              <a:t> </a:t>
            </a:r>
            <a:r>
              <a:rPr lang="en-US" sz="2000" dirty="0" smtClean="0">
                <a:latin typeface="+mj-lt"/>
              </a:rPr>
              <a:t>is a </a:t>
            </a:r>
            <a:r>
              <a:rPr lang="en-US" sz="2000" dirty="0">
                <a:latin typeface="+mj-lt"/>
              </a:rPr>
              <a:t>method for measuring the resistance of all </a:t>
            </a:r>
            <a:r>
              <a:rPr lang="en-US" sz="2000" dirty="0" err="1">
                <a:latin typeface="+mj-lt"/>
              </a:rPr>
              <a:t>busbar</a:t>
            </a:r>
            <a:r>
              <a:rPr lang="en-US" sz="2000" dirty="0">
                <a:latin typeface="+mj-lt"/>
              </a:rPr>
              <a:t> connections with limited risk </a:t>
            </a:r>
            <a:r>
              <a:rPr lang="en-US" sz="2000" dirty="0" smtClean="0">
                <a:latin typeface="+mj-lt"/>
                <a:sym typeface="Wingdings" pitchFamily="2" charset="2"/>
              </a:rPr>
              <a:t> </a:t>
            </a:r>
            <a:r>
              <a:rPr lang="en-US" sz="2000" dirty="0" smtClean="0">
                <a:latin typeface="+mj-lt"/>
              </a:rPr>
              <a:t>determine </a:t>
            </a:r>
            <a:r>
              <a:rPr lang="en-US" sz="2000" dirty="0">
                <a:latin typeface="+mj-lt"/>
              </a:rPr>
              <a:t>the maximum safe energy sector by sector.</a:t>
            </a:r>
          </a:p>
          <a:p>
            <a:pPr marL="723900" lvl="1" indent="-266700">
              <a:lnSpc>
                <a:spcPct val="110000"/>
              </a:lnSpc>
              <a:spcBef>
                <a:spcPts val="300"/>
              </a:spcBef>
              <a:buClr>
                <a:srgbClr val="0000FF"/>
              </a:buClr>
              <a:buSzPct val="80000"/>
              <a:buFont typeface="Courier New" pitchFamily="49" charset="0"/>
              <a:buChar char="o"/>
              <a:defRPr/>
            </a:pPr>
            <a:r>
              <a:rPr lang="en-US" i="1" dirty="0">
                <a:solidFill>
                  <a:srgbClr val="0000FF"/>
                </a:solidFill>
                <a:latin typeface="+mj-lt"/>
                <a:cs typeface="Arial" pitchFamily="34" charset="0"/>
              </a:rPr>
              <a:t>Conditions similar to a quench, but no stored energy in the magnets – thermal run away can be stopped ‘easily’.</a:t>
            </a:r>
          </a:p>
          <a:p>
            <a:pPr marL="723900" lvl="1" indent="-266700">
              <a:lnSpc>
                <a:spcPct val="110000"/>
              </a:lnSpc>
              <a:spcBef>
                <a:spcPts val="300"/>
              </a:spcBef>
              <a:buClr>
                <a:srgbClr val="0000FF"/>
              </a:buClr>
              <a:buSzPct val="80000"/>
              <a:buFont typeface="Courier New" pitchFamily="49" charset="0"/>
              <a:buChar char="o"/>
              <a:defRPr/>
            </a:pPr>
            <a:r>
              <a:rPr lang="en-US" i="1" dirty="0">
                <a:solidFill>
                  <a:srgbClr val="0000FF"/>
                </a:solidFill>
                <a:latin typeface="+mj-lt"/>
                <a:cs typeface="Arial" pitchFamily="34" charset="0"/>
              </a:rPr>
              <a:t>Measurements are performed at 20 K when the magnets are not superconducting – current bypasses magnets via the diodes.</a:t>
            </a:r>
          </a:p>
          <a:p>
            <a:pPr marL="723900" lvl="1" indent="-266700">
              <a:lnSpc>
                <a:spcPct val="110000"/>
              </a:lnSpc>
              <a:spcBef>
                <a:spcPts val="300"/>
              </a:spcBef>
              <a:buClr>
                <a:srgbClr val="0000FF"/>
              </a:buClr>
              <a:buSzPct val="80000"/>
              <a:buFont typeface="Courier New" pitchFamily="49" charset="0"/>
              <a:buChar char="o"/>
              <a:defRPr/>
            </a:pPr>
            <a:r>
              <a:rPr lang="en-US" i="1" dirty="0" smtClean="0">
                <a:solidFill>
                  <a:srgbClr val="FF0000"/>
                </a:solidFill>
                <a:latin typeface="+mj-lt"/>
                <a:cs typeface="Arial" pitchFamily="34" charset="0"/>
              </a:rPr>
              <a:t>Require </a:t>
            </a:r>
            <a:r>
              <a:rPr lang="en-US" i="1" dirty="0">
                <a:solidFill>
                  <a:srgbClr val="FF0000"/>
                </a:solidFill>
                <a:latin typeface="+mj-lt"/>
                <a:cs typeface="Arial" pitchFamily="34" charset="0"/>
              </a:rPr>
              <a:t>modifications to power converters and protection systems.</a:t>
            </a:r>
          </a:p>
        </p:txBody>
      </p:sp>
      <p:sp>
        <p:nvSpPr>
          <p:cNvPr id="9" name="Bent-Up Arrow 8"/>
          <p:cNvSpPr/>
          <p:nvPr/>
        </p:nvSpPr>
        <p:spPr bwMode="auto">
          <a:xfrm rot="5400000">
            <a:off x="4887927" y="1999328"/>
            <a:ext cx="560526" cy="73152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0" name="TextBox 9"/>
          <p:cNvSpPr txBox="1"/>
          <p:nvPr/>
        </p:nvSpPr>
        <p:spPr>
          <a:xfrm>
            <a:off x="4956050" y="2814520"/>
            <a:ext cx="1439818" cy="338554"/>
          </a:xfrm>
          <a:prstGeom prst="rect">
            <a:avLst/>
          </a:prstGeom>
          <a:noFill/>
        </p:spPr>
        <p:txBody>
          <a:bodyPr wrap="none" rtlCol="0">
            <a:spAutoFit/>
          </a:bodyPr>
          <a:lstStyle/>
          <a:p>
            <a:r>
              <a:rPr lang="en-US" sz="1600" i="1" dirty="0" smtClean="0">
                <a:latin typeface="+mj-lt"/>
              </a:rPr>
              <a:t>M. </a:t>
            </a:r>
            <a:r>
              <a:rPr lang="en-US" sz="1600" i="1" dirty="0" err="1" smtClean="0">
                <a:latin typeface="+mj-lt"/>
              </a:rPr>
              <a:t>Koratzinos</a:t>
            </a:r>
            <a:endParaRPr lang="en-US" sz="1600" i="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90"/>
          <p:cNvGrpSpPr>
            <a:grpSpLocks/>
          </p:cNvGrpSpPr>
          <p:nvPr/>
        </p:nvGrpSpPr>
        <p:grpSpPr bwMode="auto">
          <a:xfrm>
            <a:off x="685800" y="3048000"/>
            <a:ext cx="7926388" cy="2687638"/>
            <a:chOff x="107504" y="548680"/>
            <a:chExt cx="8928992" cy="2448272"/>
          </a:xfrm>
        </p:grpSpPr>
        <p:sp>
          <p:nvSpPr>
            <p:cNvPr id="204" name="Rectangle 203"/>
            <p:cNvSpPr/>
            <p:nvPr/>
          </p:nvSpPr>
          <p:spPr>
            <a:xfrm>
              <a:off x="1187638" y="2204481"/>
              <a:ext cx="575833" cy="792471"/>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ectangle 204"/>
            <p:cNvSpPr/>
            <p:nvPr/>
          </p:nvSpPr>
          <p:spPr>
            <a:xfrm>
              <a:off x="180825" y="1989010"/>
              <a:ext cx="935281" cy="1007942"/>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ectangle 205"/>
            <p:cNvSpPr/>
            <p:nvPr/>
          </p:nvSpPr>
          <p:spPr>
            <a:xfrm>
              <a:off x="5077196" y="2204481"/>
              <a:ext cx="575833" cy="792471"/>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Rectangle 206"/>
            <p:cNvSpPr/>
            <p:nvPr/>
          </p:nvSpPr>
          <p:spPr>
            <a:xfrm>
              <a:off x="1835004" y="2204481"/>
              <a:ext cx="1010391"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ectangle 207"/>
            <p:cNvSpPr/>
            <p:nvPr/>
          </p:nvSpPr>
          <p:spPr>
            <a:xfrm>
              <a:off x="2915138" y="2204481"/>
              <a:ext cx="1008602"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ectangle 208"/>
            <p:cNvSpPr/>
            <p:nvPr/>
          </p:nvSpPr>
          <p:spPr>
            <a:xfrm>
              <a:off x="3997061" y="2204481"/>
              <a:ext cx="1006813"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ectangle 209"/>
            <p:cNvSpPr/>
            <p:nvPr/>
          </p:nvSpPr>
          <p:spPr>
            <a:xfrm>
              <a:off x="5724561" y="2204481"/>
              <a:ext cx="1006813"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p:cNvSpPr/>
            <p:nvPr/>
          </p:nvSpPr>
          <p:spPr>
            <a:xfrm>
              <a:off x="6804695" y="2204481"/>
              <a:ext cx="1006813"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Rectangle 211"/>
            <p:cNvSpPr/>
            <p:nvPr/>
          </p:nvSpPr>
          <p:spPr>
            <a:xfrm>
              <a:off x="7884830" y="2204481"/>
              <a:ext cx="1008602" cy="792471"/>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3" name="Straight Connector 212"/>
            <p:cNvCxnSpPr/>
            <p:nvPr/>
          </p:nvCxnSpPr>
          <p:spPr>
            <a:xfrm>
              <a:off x="2772074" y="2347646"/>
              <a:ext cx="20887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4" name="Isosceles Triangle 213"/>
            <p:cNvSpPr/>
            <p:nvPr/>
          </p:nvSpPr>
          <p:spPr>
            <a:xfrm>
              <a:off x="3635824" y="2709175"/>
              <a:ext cx="143064" cy="72306"/>
            </a:xfrm>
            <a:prstGeom prst="triangle">
              <a:avLst/>
            </a:prstGeom>
            <a:solidFill>
              <a:schemeClr val="tx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5" name="Straight Connector 214"/>
            <p:cNvCxnSpPr/>
            <p:nvPr/>
          </p:nvCxnSpPr>
          <p:spPr>
            <a:xfrm rot="10800000">
              <a:off x="3635824" y="2709175"/>
              <a:ext cx="14306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48162" name="Group 221"/>
            <p:cNvGrpSpPr>
              <a:grpSpLocks/>
            </p:cNvGrpSpPr>
            <p:nvPr/>
          </p:nvGrpSpPr>
          <p:grpSpPr bwMode="auto">
            <a:xfrm>
              <a:off x="2987824" y="2853913"/>
              <a:ext cx="735621" cy="143039"/>
              <a:chOff x="3779912" y="1989817"/>
              <a:chExt cx="735621" cy="143039"/>
            </a:xfrm>
          </p:grpSpPr>
          <p:sp>
            <p:nvSpPr>
              <p:cNvPr id="382" name="Arc 381"/>
              <p:cNvSpPr/>
              <p:nvPr/>
            </p:nvSpPr>
            <p:spPr>
              <a:xfrm>
                <a:off x="4229410" y="1989690"/>
                <a:ext cx="126970"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3" name="Arc 382"/>
              <p:cNvSpPr/>
              <p:nvPr/>
            </p:nvSpPr>
            <p:spPr>
              <a:xfrm flipH="1">
                <a:off x="4213316"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84" name="Straight Connector 383"/>
              <p:cNvCxnSpPr/>
              <p:nvPr/>
            </p:nvCxnSpPr>
            <p:spPr>
              <a:xfrm rot="10800000">
                <a:off x="4356380" y="2061996"/>
                <a:ext cx="159158"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385" name="Arc 384"/>
              <p:cNvSpPr/>
              <p:nvPr/>
            </p:nvSpPr>
            <p:spPr>
              <a:xfrm>
                <a:off x="4084559" y="1989690"/>
                <a:ext cx="128758"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6" name="Arc 385"/>
              <p:cNvSpPr/>
              <p:nvPr/>
            </p:nvSpPr>
            <p:spPr>
              <a:xfrm flipH="1">
                <a:off x="4068463"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7" name="Arc 386"/>
              <p:cNvSpPr/>
              <p:nvPr/>
            </p:nvSpPr>
            <p:spPr>
              <a:xfrm>
                <a:off x="3941494" y="1989690"/>
                <a:ext cx="126969"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8" name="Arc 387"/>
              <p:cNvSpPr/>
              <p:nvPr/>
            </p:nvSpPr>
            <p:spPr>
              <a:xfrm flipH="1">
                <a:off x="3925399" y="1989690"/>
                <a:ext cx="159159"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89" name="Straight Connector 388"/>
              <p:cNvCxnSpPr/>
              <p:nvPr/>
            </p:nvCxnSpPr>
            <p:spPr>
              <a:xfrm rot="10800000">
                <a:off x="3780547" y="2061996"/>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48163" name="Group 222"/>
            <p:cNvGrpSpPr>
              <a:grpSpLocks/>
            </p:cNvGrpSpPr>
            <p:nvPr/>
          </p:nvGrpSpPr>
          <p:grpSpPr bwMode="auto">
            <a:xfrm>
              <a:off x="2987824" y="2493202"/>
              <a:ext cx="735621" cy="143039"/>
              <a:chOff x="3779912" y="1989146"/>
              <a:chExt cx="735621" cy="143039"/>
            </a:xfrm>
          </p:grpSpPr>
          <p:sp>
            <p:nvSpPr>
              <p:cNvPr id="374" name="Arc 373"/>
              <p:cNvSpPr/>
              <p:nvPr/>
            </p:nvSpPr>
            <p:spPr>
              <a:xfrm>
                <a:off x="4229410" y="1989648"/>
                <a:ext cx="126970"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5" name="Arc 374"/>
              <p:cNvSpPr/>
              <p:nvPr/>
            </p:nvSpPr>
            <p:spPr>
              <a:xfrm flipH="1">
                <a:off x="4213316"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76" name="Straight Connector 375"/>
              <p:cNvCxnSpPr/>
              <p:nvPr/>
            </p:nvCxnSpPr>
            <p:spPr>
              <a:xfrm rot="10800000">
                <a:off x="4356380" y="2061954"/>
                <a:ext cx="159158"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377" name="Arc 376"/>
              <p:cNvSpPr/>
              <p:nvPr/>
            </p:nvSpPr>
            <p:spPr>
              <a:xfrm>
                <a:off x="4084559" y="1989648"/>
                <a:ext cx="128758"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8" name="Arc 377"/>
              <p:cNvSpPr/>
              <p:nvPr/>
            </p:nvSpPr>
            <p:spPr>
              <a:xfrm flipH="1">
                <a:off x="4068463"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 name="Arc 378"/>
              <p:cNvSpPr/>
              <p:nvPr/>
            </p:nvSpPr>
            <p:spPr>
              <a:xfrm>
                <a:off x="3941494" y="1989648"/>
                <a:ext cx="126969"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0" name="Arc 379"/>
              <p:cNvSpPr/>
              <p:nvPr/>
            </p:nvSpPr>
            <p:spPr>
              <a:xfrm flipH="1">
                <a:off x="3925399" y="1989648"/>
                <a:ext cx="159159"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81" name="Straight Connector 380"/>
              <p:cNvCxnSpPr/>
              <p:nvPr/>
            </p:nvCxnSpPr>
            <p:spPr>
              <a:xfrm rot="10800000">
                <a:off x="3780547" y="2061954"/>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rot="5400000">
              <a:off x="3529826" y="2745328"/>
              <a:ext cx="358636"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2809141" y="2745328"/>
              <a:ext cx="358636"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a:off x="3709144" y="2566010"/>
              <a:ext cx="6974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0800000">
              <a:off x="3709144" y="2924646"/>
              <a:ext cx="14306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3634999" y="2422122"/>
              <a:ext cx="287777"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3529001" y="2601440"/>
              <a:ext cx="64641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224" name="Isosceles Triangle 223"/>
            <p:cNvSpPr/>
            <p:nvPr/>
          </p:nvSpPr>
          <p:spPr>
            <a:xfrm flipV="1">
              <a:off x="2557478" y="2709175"/>
              <a:ext cx="143064" cy="72306"/>
            </a:xfrm>
            <a:prstGeom prst="triangle">
              <a:avLst/>
            </a:prstGeom>
            <a:solidFill>
              <a:schemeClr val="tx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5" name="Straight Connector 224"/>
            <p:cNvCxnSpPr/>
            <p:nvPr/>
          </p:nvCxnSpPr>
          <p:spPr>
            <a:xfrm rot="10800000">
              <a:off x="2557478" y="2781481"/>
              <a:ext cx="1430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172" name="Group 248"/>
            <p:cNvGrpSpPr>
              <a:grpSpLocks/>
            </p:cNvGrpSpPr>
            <p:nvPr/>
          </p:nvGrpSpPr>
          <p:grpSpPr bwMode="auto">
            <a:xfrm>
              <a:off x="1908221" y="2853913"/>
              <a:ext cx="719045" cy="143039"/>
              <a:chOff x="3780429" y="1989817"/>
              <a:chExt cx="719045" cy="143039"/>
            </a:xfrm>
          </p:grpSpPr>
          <p:sp>
            <p:nvSpPr>
              <p:cNvPr id="366" name="Arc 365"/>
              <p:cNvSpPr/>
              <p:nvPr/>
            </p:nvSpPr>
            <p:spPr>
              <a:xfrm>
                <a:off x="4227608" y="1989690"/>
                <a:ext cx="1287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7" name="Arc 366"/>
              <p:cNvSpPr/>
              <p:nvPr/>
            </p:nvSpPr>
            <p:spPr>
              <a:xfrm flipH="1">
                <a:off x="4211513"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68" name="Straight Connector 367"/>
              <p:cNvCxnSpPr/>
              <p:nvPr/>
            </p:nvCxnSpPr>
            <p:spPr>
              <a:xfrm rot="10800000">
                <a:off x="4356366" y="2061996"/>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69" name="Arc 368"/>
              <p:cNvSpPr/>
              <p:nvPr/>
            </p:nvSpPr>
            <p:spPr>
              <a:xfrm>
                <a:off x="4084544" y="1989690"/>
                <a:ext cx="126969"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0" name="Arc 369"/>
              <p:cNvSpPr/>
              <p:nvPr/>
            </p:nvSpPr>
            <p:spPr>
              <a:xfrm flipH="1">
                <a:off x="4068449" y="1989690"/>
                <a:ext cx="159159"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1" name="Arc 370"/>
              <p:cNvSpPr/>
              <p:nvPr/>
            </p:nvSpPr>
            <p:spPr>
              <a:xfrm>
                <a:off x="3939691" y="1989690"/>
                <a:ext cx="1287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2" name="Arc 371"/>
              <p:cNvSpPr/>
              <p:nvPr/>
            </p:nvSpPr>
            <p:spPr>
              <a:xfrm flipH="1">
                <a:off x="3923597"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73" name="Straight Connector 372"/>
              <p:cNvCxnSpPr/>
              <p:nvPr/>
            </p:nvCxnSpPr>
            <p:spPr>
              <a:xfrm rot="10800000">
                <a:off x="3780533" y="2061996"/>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8173" name="Group 249"/>
            <p:cNvGrpSpPr>
              <a:grpSpLocks/>
            </p:cNvGrpSpPr>
            <p:nvPr/>
          </p:nvGrpSpPr>
          <p:grpSpPr bwMode="auto">
            <a:xfrm>
              <a:off x="1908221" y="2493202"/>
              <a:ext cx="719045" cy="143039"/>
              <a:chOff x="3780429" y="1989146"/>
              <a:chExt cx="719045" cy="143039"/>
            </a:xfrm>
          </p:grpSpPr>
          <p:sp>
            <p:nvSpPr>
              <p:cNvPr id="358" name="Arc 357"/>
              <p:cNvSpPr/>
              <p:nvPr/>
            </p:nvSpPr>
            <p:spPr>
              <a:xfrm>
                <a:off x="4227608" y="1989648"/>
                <a:ext cx="1287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9" name="Arc 358"/>
              <p:cNvSpPr/>
              <p:nvPr/>
            </p:nvSpPr>
            <p:spPr>
              <a:xfrm flipH="1">
                <a:off x="4211513"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60" name="Straight Connector 359"/>
              <p:cNvCxnSpPr/>
              <p:nvPr/>
            </p:nvCxnSpPr>
            <p:spPr>
              <a:xfrm rot="10800000">
                <a:off x="4356366" y="2061954"/>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61" name="Arc 360"/>
              <p:cNvSpPr/>
              <p:nvPr/>
            </p:nvSpPr>
            <p:spPr>
              <a:xfrm>
                <a:off x="4084544" y="1989648"/>
                <a:ext cx="126969"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2" name="Arc 361"/>
              <p:cNvSpPr/>
              <p:nvPr/>
            </p:nvSpPr>
            <p:spPr>
              <a:xfrm flipH="1">
                <a:off x="4068449" y="1989648"/>
                <a:ext cx="159159"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3" name="Arc 362"/>
              <p:cNvSpPr/>
              <p:nvPr/>
            </p:nvSpPr>
            <p:spPr>
              <a:xfrm>
                <a:off x="3939691" y="1989648"/>
                <a:ext cx="1287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4" name="Arc 363"/>
              <p:cNvSpPr/>
              <p:nvPr/>
            </p:nvSpPr>
            <p:spPr>
              <a:xfrm flipH="1">
                <a:off x="3923597"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65" name="Straight Connector 364"/>
              <p:cNvCxnSpPr/>
              <p:nvPr/>
            </p:nvCxnSpPr>
            <p:spPr>
              <a:xfrm rot="10800000">
                <a:off x="3780533" y="2061954"/>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rot="5400000">
              <a:off x="2447904" y="2745328"/>
              <a:ext cx="3586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a:off x="1729006" y="2745328"/>
              <a:ext cx="35863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a:off x="2627222" y="2566010"/>
              <a:ext cx="733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0800000">
              <a:off x="2627222" y="2924646"/>
              <a:ext cx="1448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2591359" y="2456829"/>
              <a:ext cx="2183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a:off x="2483573" y="2636147"/>
              <a:ext cx="577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932343" y="2347646"/>
              <a:ext cx="273610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23889" y="2347646"/>
              <a:ext cx="23766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741765" y="2347646"/>
              <a:ext cx="12947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7" name="Rectangle 236"/>
            <p:cNvSpPr/>
            <p:nvPr/>
          </p:nvSpPr>
          <p:spPr>
            <a:xfrm>
              <a:off x="252357" y="1844398"/>
              <a:ext cx="143064" cy="215471"/>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8" name="Straight Connector 237"/>
            <p:cNvCxnSpPr>
              <a:stCxn id="237" idx="2"/>
            </p:cNvCxnSpPr>
            <p:nvPr/>
          </p:nvCxnSpPr>
          <p:spPr>
            <a:xfrm rot="5400000">
              <a:off x="180001" y="2203758"/>
              <a:ext cx="2877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6659842" y="2278233"/>
              <a:ext cx="2088737"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852208" y="2278233"/>
              <a:ext cx="273789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40273" y="2278233"/>
              <a:ext cx="323861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431092" y="2169051"/>
              <a:ext cx="218363"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468741" y="1844398"/>
              <a:ext cx="143064" cy="215471"/>
            </a:xfrm>
            <a:prstGeom prst="rect">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Isosceles Triangle 243"/>
            <p:cNvSpPr/>
            <p:nvPr/>
          </p:nvSpPr>
          <p:spPr>
            <a:xfrm flipV="1">
              <a:off x="4715959" y="2709175"/>
              <a:ext cx="144852" cy="72306"/>
            </a:xfrm>
            <a:prstGeom prst="triangle">
              <a:avLst/>
            </a:prstGeom>
            <a:solidFill>
              <a:schemeClr val="tx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5" name="Straight Connector 244"/>
            <p:cNvCxnSpPr/>
            <p:nvPr/>
          </p:nvCxnSpPr>
          <p:spPr>
            <a:xfrm rot="10800000">
              <a:off x="4715959" y="2781481"/>
              <a:ext cx="1448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192" name="Group 248"/>
            <p:cNvGrpSpPr>
              <a:grpSpLocks/>
            </p:cNvGrpSpPr>
            <p:nvPr/>
          </p:nvGrpSpPr>
          <p:grpSpPr bwMode="auto">
            <a:xfrm>
              <a:off x="4067426" y="2853913"/>
              <a:ext cx="721116" cy="143039"/>
              <a:chOff x="3779394" y="1989817"/>
              <a:chExt cx="721116" cy="143039"/>
            </a:xfrm>
          </p:grpSpPr>
          <p:sp>
            <p:nvSpPr>
              <p:cNvPr id="350" name="Arc 349"/>
              <p:cNvSpPr/>
              <p:nvPr/>
            </p:nvSpPr>
            <p:spPr>
              <a:xfrm>
                <a:off x="4229424" y="1989690"/>
                <a:ext cx="126970"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1" name="Arc 350"/>
              <p:cNvSpPr/>
              <p:nvPr/>
            </p:nvSpPr>
            <p:spPr>
              <a:xfrm flipH="1">
                <a:off x="4213330"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52" name="Straight Connector 351"/>
              <p:cNvCxnSpPr/>
              <p:nvPr/>
            </p:nvCxnSpPr>
            <p:spPr>
              <a:xfrm rot="10800000">
                <a:off x="4356394" y="2061996"/>
                <a:ext cx="14485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3" name="Arc 352"/>
              <p:cNvSpPr/>
              <p:nvPr/>
            </p:nvSpPr>
            <p:spPr>
              <a:xfrm>
                <a:off x="4084572" y="1989690"/>
                <a:ext cx="1287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4" name="Arc 353"/>
              <p:cNvSpPr/>
              <p:nvPr/>
            </p:nvSpPr>
            <p:spPr>
              <a:xfrm flipH="1">
                <a:off x="4066689" y="1989690"/>
                <a:ext cx="162735"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5" name="Arc 354"/>
              <p:cNvSpPr/>
              <p:nvPr/>
            </p:nvSpPr>
            <p:spPr>
              <a:xfrm>
                <a:off x="3941508" y="1989690"/>
                <a:ext cx="125181"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6" name="Arc 355"/>
              <p:cNvSpPr/>
              <p:nvPr/>
            </p:nvSpPr>
            <p:spPr>
              <a:xfrm flipH="1">
                <a:off x="3923625"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57" name="Straight Connector 356"/>
              <p:cNvCxnSpPr/>
              <p:nvPr/>
            </p:nvCxnSpPr>
            <p:spPr>
              <a:xfrm rot="10800000">
                <a:off x="3778772" y="2061996"/>
                <a:ext cx="14485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8193" name="Group 249"/>
            <p:cNvGrpSpPr>
              <a:grpSpLocks/>
            </p:cNvGrpSpPr>
            <p:nvPr/>
          </p:nvGrpSpPr>
          <p:grpSpPr bwMode="auto">
            <a:xfrm>
              <a:off x="4067426" y="2493202"/>
              <a:ext cx="721116" cy="143039"/>
              <a:chOff x="3779394" y="1989146"/>
              <a:chExt cx="721116" cy="143039"/>
            </a:xfrm>
          </p:grpSpPr>
          <p:sp>
            <p:nvSpPr>
              <p:cNvPr id="342" name="Arc 341"/>
              <p:cNvSpPr/>
              <p:nvPr/>
            </p:nvSpPr>
            <p:spPr>
              <a:xfrm>
                <a:off x="4229424" y="1989648"/>
                <a:ext cx="126970"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3" name="Arc 342"/>
              <p:cNvSpPr/>
              <p:nvPr/>
            </p:nvSpPr>
            <p:spPr>
              <a:xfrm flipH="1">
                <a:off x="4213330"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4" name="Straight Connector 343"/>
              <p:cNvCxnSpPr/>
              <p:nvPr/>
            </p:nvCxnSpPr>
            <p:spPr>
              <a:xfrm rot="10800000">
                <a:off x="4356394" y="2061954"/>
                <a:ext cx="14485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45" name="Arc 344"/>
              <p:cNvSpPr/>
              <p:nvPr/>
            </p:nvSpPr>
            <p:spPr>
              <a:xfrm>
                <a:off x="4084572" y="1989648"/>
                <a:ext cx="1287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6" name="Arc 345"/>
              <p:cNvSpPr/>
              <p:nvPr/>
            </p:nvSpPr>
            <p:spPr>
              <a:xfrm flipH="1">
                <a:off x="4066689" y="1989648"/>
                <a:ext cx="162735"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7" name="Arc 346"/>
              <p:cNvSpPr/>
              <p:nvPr/>
            </p:nvSpPr>
            <p:spPr>
              <a:xfrm>
                <a:off x="3941508" y="1989648"/>
                <a:ext cx="125181"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 name="Arc 347"/>
              <p:cNvSpPr/>
              <p:nvPr/>
            </p:nvSpPr>
            <p:spPr>
              <a:xfrm flipH="1">
                <a:off x="3923625"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9" name="Straight Connector 348"/>
              <p:cNvCxnSpPr/>
              <p:nvPr/>
            </p:nvCxnSpPr>
            <p:spPr>
              <a:xfrm rot="10800000">
                <a:off x="3778772" y="2061954"/>
                <a:ext cx="14485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8" name="Straight Connector 247"/>
            <p:cNvCxnSpPr/>
            <p:nvPr/>
          </p:nvCxnSpPr>
          <p:spPr>
            <a:xfrm rot="5400000">
              <a:off x="4609960" y="2745328"/>
              <a:ext cx="3586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5400000">
              <a:off x="3887486" y="2745328"/>
              <a:ext cx="35863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10800000">
              <a:off x="4789278" y="2566010"/>
              <a:ext cx="715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0800000">
              <a:off x="4789278" y="2924646"/>
              <a:ext cx="1430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751628" y="2456829"/>
              <a:ext cx="2183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a:off x="4643842" y="2636147"/>
              <a:ext cx="577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4" name="Isosceles Triangle 253"/>
            <p:cNvSpPr/>
            <p:nvPr/>
          </p:nvSpPr>
          <p:spPr>
            <a:xfrm flipV="1">
              <a:off x="7523593" y="2709175"/>
              <a:ext cx="144852" cy="72306"/>
            </a:xfrm>
            <a:prstGeom prst="triangle">
              <a:avLst/>
            </a:prstGeom>
            <a:solidFill>
              <a:schemeClr val="tx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5" name="Straight Connector 254"/>
            <p:cNvCxnSpPr/>
            <p:nvPr/>
          </p:nvCxnSpPr>
          <p:spPr>
            <a:xfrm rot="10800000">
              <a:off x="7523593" y="2781481"/>
              <a:ext cx="1448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202" name="Group 248"/>
            <p:cNvGrpSpPr>
              <a:grpSpLocks/>
            </p:cNvGrpSpPr>
            <p:nvPr/>
          </p:nvGrpSpPr>
          <p:grpSpPr bwMode="auto">
            <a:xfrm>
              <a:off x="6877292" y="2853913"/>
              <a:ext cx="719046" cy="143039"/>
              <a:chOff x="3780948" y="1989817"/>
              <a:chExt cx="719046" cy="143039"/>
            </a:xfrm>
          </p:grpSpPr>
          <p:sp>
            <p:nvSpPr>
              <p:cNvPr id="334" name="Arc 333"/>
              <p:cNvSpPr/>
              <p:nvPr/>
            </p:nvSpPr>
            <p:spPr>
              <a:xfrm>
                <a:off x="4228747" y="1989690"/>
                <a:ext cx="1287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5" name="Arc 334"/>
              <p:cNvSpPr/>
              <p:nvPr/>
            </p:nvSpPr>
            <p:spPr>
              <a:xfrm flipH="1">
                <a:off x="4212652"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6" name="Straight Connector 335"/>
              <p:cNvCxnSpPr/>
              <p:nvPr/>
            </p:nvCxnSpPr>
            <p:spPr>
              <a:xfrm rot="10800000">
                <a:off x="4357504" y="2061996"/>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37" name="Arc 336"/>
              <p:cNvSpPr/>
              <p:nvPr/>
            </p:nvSpPr>
            <p:spPr>
              <a:xfrm>
                <a:off x="4085683" y="1989690"/>
                <a:ext cx="126970"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8" name="Arc 337"/>
              <p:cNvSpPr/>
              <p:nvPr/>
            </p:nvSpPr>
            <p:spPr>
              <a:xfrm flipH="1">
                <a:off x="4069588" y="1989690"/>
                <a:ext cx="1591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9" name="Arc 338"/>
              <p:cNvSpPr/>
              <p:nvPr/>
            </p:nvSpPr>
            <p:spPr>
              <a:xfrm>
                <a:off x="3940831" y="1989690"/>
                <a:ext cx="128758"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0" name="Arc 339"/>
              <p:cNvSpPr/>
              <p:nvPr/>
            </p:nvSpPr>
            <p:spPr>
              <a:xfrm flipH="1">
                <a:off x="3924735" y="1989690"/>
                <a:ext cx="160947" cy="143166"/>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41" name="Straight Connector 340"/>
              <p:cNvCxnSpPr/>
              <p:nvPr/>
            </p:nvCxnSpPr>
            <p:spPr>
              <a:xfrm rot="10800000">
                <a:off x="3781671" y="2061996"/>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8203" name="Group 249"/>
            <p:cNvGrpSpPr>
              <a:grpSpLocks/>
            </p:cNvGrpSpPr>
            <p:nvPr/>
          </p:nvGrpSpPr>
          <p:grpSpPr bwMode="auto">
            <a:xfrm>
              <a:off x="6877292" y="2493202"/>
              <a:ext cx="719046" cy="143039"/>
              <a:chOff x="3780948" y="1989146"/>
              <a:chExt cx="719046" cy="143039"/>
            </a:xfrm>
          </p:grpSpPr>
          <p:sp>
            <p:nvSpPr>
              <p:cNvPr id="326" name="Arc 325"/>
              <p:cNvSpPr/>
              <p:nvPr/>
            </p:nvSpPr>
            <p:spPr>
              <a:xfrm>
                <a:off x="4228747" y="1989648"/>
                <a:ext cx="1287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Arc 326"/>
              <p:cNvSpPr/>
              <p:nvPr/>
            </p:nvSpPr>
            <p:spPr>
              <a:xfrm flipH="1">
                <a:off x="4212652"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8" name="Straight Connector 327"/>
              <p:cNvCxnSpPr/>
              <p:nvPr/>
            </p:nvCxnSpPr>
            <p:spPr>
              <a:xfrm rot="10800000">
                <a:off x="4357504" y="2061954"/>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29" name="Arc 328"/>
              <p:cNvSpPr/>
              <p:nvPr/>
            </p:nvSpPr>
            <p:spPr>
              <a:xfrm>
                <a:off x="4085683" y="1989648"/>
                <a:ext cx="126970"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0" name="Arc 329"/>
              <p:cNvSpPr/>
              <p:nvPr/>
            </p:nvSpPr>
            <p:spPr>
              <a:xfrm flipH="1">
                <a:off x="4069588" y="1989648"/>
                <a:ext cx="1591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1" name="Arc 330"/>
              <p:cNvSpPr/>
              <p:nvPr/>
            </p:nvSpPr>
            <p:spPr>
              <a:xfrm>
                <a:off x="3940831" y="1989648"/>
                <a:ext cx="128758"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Arc 331"/>
              <p:cNvSpPr/>
              <p:nvPr/>
            </p:nvSpPr>
            <p:spPr>
              <a:xfrm flipH="1">
                <a:off x="3924735" y="1989648"/>
                <a:ext cx="160947" cy="143165"/>
              </a:xfrm>
              <a:prstGeom prst="arc">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3" name="Straight Connector 332"/>
              <p:cNvCxnSpPr/>
              <p:nvPr/>
            </p:nvCxnSpPr>
            <p:spPr>
              <a:xfrm rot="10800000">
                <a:off x="3781671" y="2061954"/>
                <a:ext cx="14306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rot="5400000">
              <a:off x="7417594" y="2745328"/>
              <a:ext cx="3586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5400000">
              <a:off x="6698697" y="2745328"/>
              <a:ext cx="35863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0800000">
              <a:off x="7596912" y="2566010"/>
              <a:ext cx="715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0800000">
              <a:off x="7596912" y="2924646"/>
              <a:ext cx="1448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7559262" y="2456829"/>
              <a:ext cx="2183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5400000">
              <a:off x="7453265" y="2636147"/>
              <a:ext cx="577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64" name="Isosceles Triangle 263"/>
            <p:cNvSpPr/>
            <p:nvPr/>
          </p:nvSpPr>
          <p:spPr>
            <a:xfrm>
              <a:off x="6443458" y="2709175"/>
              <a:ext cx="146641" cy="72306"/>
            </a:xfrm>
            <a:prstGeom prst="triangle">
              <a:avLst/>
            </a:prstGeom>
            <a:solidFill>
              <a:schemeClr val="tx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5" name="Straight Connector 264"/>
            <p:cNvCxnSpPr/>
            <p:nvPr/>
          </p:nvCxnSpPr>
          <p:spPr>
            <a:xfrm rot="10800000">
              <a:off x="6443458" y="2709175"/>
              <a:ext cx="14664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48212" name="Group 463"/>
            <p:cNvGrpSpPr>
              <a:grpSpLocks/>
            </p:cNvGrpSpPr>
            <p:nvPr/>
          </p:nvGrpSpPr>
          <p:grpSpPr bwMode="auto">
            <a:xfrm>
              <a:off x="5795618" y="2853913"/>
              <a:ext cx="721116" cy="143039"/>
              <a:chOff x="3779394" y="1989817"/>
              <a:chExt cx="721116" cy="143039"/>
            </a:xfrm>
          </p:grpSpPr>
          <p:sp>
            <p:nvSpPr>
              <p:cNvPr id="318" name="Arc 317"/>
              <p:cNvSpPr/>
              <p:nvPr/>
            </p:nvSpPr>
            <p:spPr>
              <a:xfrm>
                <a:off x="4228732" y="1989690"/>
                <a:ext cx="126970"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9" name="Arc 318"/>
              <p:cNvSpPr/>
              <p:nvPr/>
            </p:nvSpPr>
            <p:spPr>
              <a:xfrm flipH="1">
                <a:off x="4212638"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0" name="Straight Connector 319"/>
              <p:cNvCxnSpPr/>
              <p:nvPr/>
            </p:nvCxnSpPr>
            <p:spPr>
              <a:xfrm rot="10800000">
                <a:off x="4355702" y="2061996"/>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321" name="Arc 320"/>
              <p:cNvSpPr/>
              <p:nvPr/>
            </p:nvSpPr>
            <p:spPr>
              <a:xfrm>
                <a:off x="4083880" y="1989690"/>
                <a:ext cx="128758"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2" name="Arc 321"/>
              <p:cNvSpPr/>
              <p:nvPr/>
            </p:nvSpPr>
            <p:spPr>
              <a:xfrm flipH="1">
                <a:off x="4067785"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3" name="Arc 322"/>
              <p:cNvSpPr/>
              <p:nvPr/>
            </p:nvSpPr>
            <p:spPr>
              <a:xfrm>
                <a:off x="3940816" y="1989690"/>
                <a:ext cx="126969"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4" name="Arc 323"/>
              <p:cNvSpPr/>
              <p:nvPr/>
            </p:nvSpPr>
            <p:spPr>
              <a:xfrm flipH="1">
                <a:off x="3924721" y="1989690"/>
                <a:ext cx="159159"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5" name="Straight Connector 324"/>
              <p:cNvCxnSpPr/>
              <p:nvPr/>
            </p:nvCxnSpPr>
            <p:spPr>
              <a:xfrm rot="10800000">
                <a:off x="3779869" y="2061996"/>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48213" name="Group 464"/>
            <p:cNvGrpSpPr>
              <a:grpSpLocks/>
            </p:cNvGrpSpPr>
            <p:nvPr/>
          </p:nvGrpSpPr>
          <p:grpSpPr bwMode="auto">
            <a:xfrm>
              <a:off x="5795618" y="2493202"/>
              <a:ext cx="721116" cy="143039"/>
              <a:chOff x="3779394" y="1989146"/>
              <a:chExt cx="721116" cy="143039"/>
            </a:xfrm>
          </p:grpSpPr>
          <p:sp>
            <p:nvSpPr>
              <p:cNvPr id="310" name="Arc 309"/>
              <p:cNvSpPr/>
              <p:nvPr/>
            </p:nvSpPr>
            <p:spPr>
              <a:xfrm>
                <a:off x="4228732" y="1989648"/>
                <a:ext cx="126970"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1" name="Arc 310"/>
              <p:cNvSpPr/>
              <p:nvPr/>
            </p:nvSpPr>
            <p:spPr>
              <a:xfrm flipH="1">
                <a:off x="4212638"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2" name="Straight Connector 311"/>
              <p:cNvCxnSpPr/>
              <p:nvPr/>
            </p:nvCxnSpPr>
            <p:spPr>
              <a:xfrm rot="10800000">
                <a:off x="4355702" y="2061954"/>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313" name="Arc 312"/>
              <p:cNvSpPr/>
              <p:nvPr/>
            </p:nvSpPr>
            <p:spPr>
              <a:xfrm>
                <a:off x="4083880" y="1989648"/>
                <a:ext cx="128758"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4" name="Arc 313"/>
              <p:cNvSpPr/>
              <p:nvPr/>
            </p:nvSpPr>
            <p:spPr>
              <a:xfrm flipH="1">
                <a:off x="4067785"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5" name="Arc 314"/>
              <p:cNvSpPr/>
              <p:nvPr/>
            </p:nvSpPr>
            <p:spPr>
              <a:xfrm>
                <a:off x="3940816" y="1989648"/>
                <a:ext cx="126969"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6" name="Arc 315"/>
              <p:cNvSpPr/>
              <p:nvPr/>
            </p:nvSpPr>
            <p:spPr>
              <a:xfrm flipH="1">
                <a:off x="3924721" y="1989648"/>
                <a:ext cx="159159"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7" name="Straight Connector 316"/>
              <p:cNvCxnSpPr/>
              <p:nvPr/>
            </p:nvCxnSpPr>
            <p:spPr>
              <a:xfrm rot="10800000">
                <a:off x="3779869" y="2061954"/>
                <a:ext cx="144852"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68" name="Straight Connector 267"/>
            <p:cNvCxnSpPr/>
            <p:nvPr/>
          </p:nvCxnSpPr>
          <p:spPr>
            <a:xfrm rot="5400000">
              <a:off x="6337460" y="2745328"/>
              <a:ext cx="358636"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5400000">
              <a:off x="5616775" y="2745328"/>
              <a:ext cx="358636"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0800000">
              <a:off x="6516778" y="2566010"/>
              <a:ext cx="73321"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0800000">
              <a:off x="6516778" y="2924646"/>
              <a:ext cx="14306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6446210" y="2422122"/>
              <a:ext cx="287777"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6336635" y="2601440"/>
              <a:ext cx="64641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274" name="Isosceles Triangle 273"/>
            <p:cNvSpPr/>
            <p:nvPr/>
          </p:nvSpPr>
          <p:spPr>
            <a:xfrm>
              <a:off x="8605515" y="2709175"/>
              <a:ext cx="143064" cy="72306"/>
            </a:xfrm>
            <a:prstGeom prst="triangle">
              <a:avLst/>
            </a:prstGeom>
            <a:solidFill>
              <a:schemeClr val="tx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5" name="Straight Connector 274"/>
            <p:cNvCxnSpPr/>
            <p:nvPr/>
          </p:nvCxnSpPr>
          <p:spPr>
            <a:xfrm rot="10800000">
              <a:off x="8605515" y="2709175"/>
              <a:ext cx="14306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48222" name="Group 490"/>
            <p:cNvGrpSpPr>
              <a:grpSpLocks/>
            </p:cNvGrpSpPr>
            <p:nvPr/>
          </p:nvGrpSpPr>
          <p:grpSpPr bwMode="auto">
            <a:xfrm>
              <a:off x="7956894" y="2853913"/>
              <a:ext cx="719043" cy="143039"/>
              <a:chOff x="3780430" y="1989817"/>
              <a:chExt cx="719043" cy="143039"/>
            </a:xfrm>
          </p:grpSpPr>
          <p:sp>
            <p:nvSpPr>
              <p:cNvPr id="302" name="Arc 301"/>
              <p:cNvSpPr/>
              <p:nvPr/>
            </p:nvSpPr>
            <p:spPr>
              <a:xfrm>
                <a:off x="4226973" y="1989690"/>
                <a:ext cx="128758"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3" name="Arc 302"/>
              <p:cNvSpPr/>
              <p:nvPr/>
            </p:nvSpPr>
            <p:spPr>
              <a:xfrm flipH="1">
                <a:off x="4210878"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4" name="Straight Connector 303"/>
              <p:cNvCxnSpPr/>
              <p:nvPr/>
            </p:nvCxnSpPr>
            <p:spPr>
              <a:xfrm rot="10800000">
                <a:off x="4355731" y="2061996"/>
                <a:ext cx="143064"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305" name="Arc 304"/>
              <p:cNvSpPr/>
              <p:nvPr/>
            </p:nvSpPr>
            <p:spPr>
              <a:xfrm>
                <a:off x="4083909" y="1989690"/>
                <a:ext cx="126969"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6" name="Arc 305"/>
              <p:cNvSpPr/>
              <p:nvPr/>
            </p:nvSpPr>
            <p:spPr>
              <a:xfrm flipH="1">
                <a:off x="4067813" y="1989690"/>
                <a:ext cx="159160"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Arc 306"/>
              <p:cNvSpPr/>
              <p:nvPr/>
            </p:nvSpPr>
            <p:spPr>
              <a:xfrm>
                <a:off x="3939056" y="1989690"/>
                <a:ext cx="128758"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8" name="Arc 307"/>
              <p:cNvSpPr/>
              <p:nvPr/>
            </p:nvSpPr>
            <p:spPr>
              <a:xfrm flipH="1">
                <a:off x="3922961" y="1989690"/>
                <a:ext cx="160947" cy="143166"/>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9" name="Straight Connector 308"/>
              <p:cNvCxnSpPr/>
              <p:nvPr/>
            </p:nvCxnSpPr>
            <p:spPr>
              <a:xfrm rot="10800000">
                <a:off x="3779897" y="2061996"/>
                <a:ext cx="143064"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48223" name="Group 491"/>
            <p:cNvGrpSpPr>
              <a:grpSpLocks/>
            </p:cNvGrpSpPr>
            <p:nvPr/>
          </p:nvGrpSpPr>
          <p:grpSpPr bwMode="auto">
            <a:xfrm>
              <a:off x="7956894" y="2493202"/>
              <a:ext cx="719043" cy="143039"/>
              <a:chOff x="3780430" y="1989146"/>
              <a:chExt cx="719043" cy="143039"/>
            </a:xfrm>
          </p:grpSpPr>
          <p:sp>
            <p:nvSpPr>
              <p:cNvPr id="294" name="Arc 293"/>
              <p:cNvSpPr/>
              <p:nvPr/>
            </p:nvSpPr>
            <p:spPr>
              <a:xfrm>
                <a:off x="4226973" y="1989648"/>
                <a:ext cx="128758"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5" name="Arc 294"/>
              <p:cNvSpPr/>
              <p:nvPr/>
            </p:nvSpPr>
            <p:spPr>
              <a:xfrm flipH="1">
                <a:off x="4210878"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96" name="Straight Connector 295"/>
              <p:cNvCxnSpPr/>
              <p:nvPr/>
            </p:nvCxnSpPr>
            <p:spPr>
              <a:xfrm rot="10800000">
                <a:off x="4355731" y="2061954"/>
                <a:ext cx="143064"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sp>
            <p:nvSpPr>
              <p:cNvPr id="297" name="Arc 296"/>
              <p:cNvSpPr/>
              <p:nvPr/>
            </p:nvSpPr>
            <p:spPr>
              <a:xfrm>
                <a:off x="4083909" y="1989648"/>
                <a:ext cx="126969"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8" name="Arc 297"/>
              <p:cNvSpPr/>
              <p:nvPr/>
            </p:nvSpPr>
            <p:spPr>
              <a:xfrm flipH="1">
                <a:off x="4067813" y="1989648"/>
                <a:ext cx="159160"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9" name="Arc 298"/>
              <p:cNvSpPr/>
              <p:nvPr/>
            </p:nvSpPr>
            <p:spPr>
              <a:xfrm>
                <a:off x="3939056" y="1989648"/>
                <a:ext cx="128758"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0" name="Arc 299"/>
              <p:cNvSpPr/>
              <p:nvPr/>
            </p:nvSpPr>
            <p:spPr>
              <a:xfrm flipH="1">
                <a:off x="3922961" y="1989648"/>
                <a:ext cx="160947" cy="143165"/>
              </a:xfrm>
              <a:prstGeom prst="arc">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1" name="Straight Connector 300"/>
              <p:cNvCxnSpPr/>
              <p:nvPr/>
            </p:nvCxnSpPr>
            <p:spPr>
              <a:xfrm rot="10800000">
                <a:off x="3779897" y="2061954"/>
                <a:ext cx="143064"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78" name="Straight Connector 277"/>
            <p:cNvCxnSpPr/>
            <p:nvPr/>
          </p:nvCxnSpPr>
          <p:spPr>
            <a:xfrm rot="5400000">
              <a:off x="8495941" y="2745328"/>
              <a:ext cx="358636"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7777043" y="2745328"/>
              <a:ext cx="358636" cy="0"/>
            </a:xfrm>
            <a:prstGeom prst="line">
              <a:avLst/>
            </a:prstGeom>
            <a:ln w="127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0800000">
              <a:off x="8675259" y="2566010"/>
              <a:ext cx="7332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0800000">
              <a:off x="8675259" y="2924646"/>
              <a:ext cx="144852"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8604690" y="2422122"/>
              <a:ext cx="287777"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8496904" y="2601440"/>
              <a:ext cx="646414"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8820111" y="2278233"/>
              <a:ext cx="21638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467283" y="2492981"/>
              <a:ext cx="1007942"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a:off x="107504" y="764151"/>
              <a:ext cx="432769" cy="433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7" name="Straight Arrow Connector 286"/>
            <p:cNvCxnSpPr>
              <a:stCxn id="286" idx="0"/>
              <a:endCxn id="286" idx="4"/>
            </p:cNvCxnSpPr>
            <p:nvPr/>
          </p:nvCxnSpPr>
          <p:spPr>
            <a:xfrm rot="16200000" flipH="1">
              <a:off x="109312" y="981621"/>
              <a:ext cx="430942" cy="17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286" idx="4"/>
              <a:endCxn id="237" idx="0"/>
            </p:cNvCxnSpPr>
            <p:nvPr/>
          </p:nvCxnSpPr>
          <p:spPr>
            <a:xfrm rot="5400000">
              <a:off x="683" y="1521192"/>
              <a:ext cx="6464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43" idx="0"/>
            </p:cNvCxnSpPr>
            <p:nvPr/>
          </p:nvCxnSpPr>
          <p:spPr>
            <a:xfrm rot="5400000" flipH="1" flipV="1">
              <a:off x="324801" y="1628928"/>
              <a:ext cx="4309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6" idx="0"/>
            </p:cNvCxnSpPr>
            <p:nvPr/>
          </p:nvCxnSpPr>
          <p:spPr>
            <a:xfrm rot="5400000" flipH="1" flipV="1">
              <a:off x="216153" y="656416"/>
              <a:ext cx="2154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323889" y="548680"/>
              <a:ext cx="3594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5400000" flipH="1" flipV="1">
              <a:off x="250948" y="981069"/>
              <a:ext cx="8647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540273" y="1413456"/>
              <a:ext cx="143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8131" name="Picture 9"/>
          <p:cNvPicPr>
            <a:picLocks noChangeAspect="1" noChangeArrowheads="1"/>
          </p:cNvPicPr>
          <p:nvPr/>
        </p:nvPicPr>
        <p:blipFill>
          <a:blip r:embed="rId3" cstate="print"/>
          <a:srcRect/>
          <a:stretch>
            <a:fillRect/>
          </a:stretch>
        </p:blipFill>
        <p:spPr bwMode="auto">
          <a:xfrm>
            <a:off x="4876800" y="1447800"/>
            <a:ext cx="2119313" cy="1985963"/>
          </a:xfrm>
          <a:prstGeom prst="rect">
            <a:avLst/>
          </a:prstGeom>
          <a:noFill/>
          <a:ln w="9525">
            <a:noFill/>
            <a:miter lim="800000"/>
            <a:headEnd/>
            <a:tailEnd/>
          </a:ln>
        </p:spPr>
      </p:pic>
      <p:sp>
        <p:nvSpPr>
          <p:cNvPr id="48132" name="Rectangle 2"/>
          <p:cNvSpPr>
            <a:spLocks noGrp="1" noChangeArrowheads="1"/>
          </p:cNvSpPr>
          <p:nvPr>
            <p:ph type="title"/>
          </p:nvPr>
        </p:nvSpPr>
        <p:spPr/>
        <p:txBody>
          <a:bodyPr/>
          <a:lstStyle/>
          <a:p>
            <a:pPr eaLnBrk="1" hangingPunct="1"/>
            <a:r>
              <a:rPr lang="en-GB" smtClean="0"/>
              <a:t>CSCM measurements</a:t>
            </a:r>
          </a:p>
        </p:txBody>
      </p:sp>
      <p:sp>
        <p:nvSpPr>
          <p:cNvPr id="3076" name="TextBox 5"/>
          <p:cNvSpPr txBox="1">
            <a:spLocks noChangeArrowheads="1"/>
          </p:cNvSpPr>
          <p:nvPr/>
        </p:nvSpPr>
        <p:spPr bwMode="auto">
          <a:xfrm>
            <a:off x="422275" y="893763"/>
            <a:ext cx="5224463" cy="154781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spcAft>
                <a:spcPts val="900"/>
              </a:spcAft>
              <a:buClr>
                <a:srgbClr val="0000FF"/>
              </a:buClr>
              <a:buSzPct val="80000"/>
              <a:buFont typeface="Wingdings" pitchFamily="2" charset="2"/>
              <a:buChar char="q"/>
              <a:defRPr/>
            </a:pPr>
            <a:r>
              <a:rPr lang="en-US" dirty="0">
                <a:solidFill>
                  <a:schemeClr val="tx1"/>
                </a:solidFill>
              </a:rPr>
              <a:t> All main circuits (RB, RQD, RQF)</a:t>
            </a:r>
          </a:p>
          <a:p>
            <a:pPr>
              <a:spcAft>
                <a:spcPts val="900"/>
              </a:spcAft>
              <a:buClr>
                <a:srgbClr val="0000FF"/>
              </a:buClr>
              <a:buSzPct val="80000"/>
              <a:buFont typeface="Wingdings" pitchFamily="2" charset="2"/>
              <a:buChar char="q"/>
              <a:defRPr/>
            </a:pPr>
            <a:r>
              <a:rPr lang="en-US" dirty="0">
                <a:solidFill>
                  <a:schemeClr val="tx1"/>
                </a:solidFill>
              </a:rPr>
              <a:t> All interconnection splices</a:t>
            </a:r>
          </a:p>
          <a:p>
            <a:pPr>
              <a:spcAft>
                <a:spcPts val="900"/>
              </a:spcAft>
              <a:buClr>
                <a:srgbClr val="0000FF"/>
              </a:buClr>
              <a:buSzPct val="80000"/>
              <a:buFont typeface="Wingdings" pitchFamily="2" charset="2"/>
              <a:buChar char="q"/>
              <a:defRPr/>
            </a:pPr>
            <a:r>
              <a:rPr lang="en-US" dirty="0">
                <a:solidFill>
                  <a:schemeClr val="tx1"/>
                </a:solidFill>
              </a:rPr>
              <a:t> All current lead-</a:t>
            </a:r>
            <a:r>
              <a:rPr lang="en-US" dirty="0" err="1">
                <a:solidFill>
                  <a:schemeClr val="tx1"/>
                </a:solidFill>
              </a:rPr>
              <a:t>busbar</a:t>
            </a:r>
            <a:r>
              <a:rPr lang="en-US" dirty="0">
                <a:solidFill>
                  <a:schemeClr val="tx1"/>
                </a:solidFill>
              </a:rPr>
              <a:t> connections at the DFB</a:t>
            </a:r>
          </a:p>
          <a:p>
            <a:pPr>
              <a:spcAft>
                <a:spcPts val="900"/>
              </a:spcAft>
              <a:buClr>
                <a:srgbClr val="0000FF"/>
              </a:buClr>
              <a:buSzPct val="80000"/>
              <a:buFont typeface="Wingdings" pitchFamily="2" charset="2"/>
              <a:buChar char="q"/>
              <a:defRPr/>
            </a:pPr>
            <a:r>
              <a:rPr lang="en-US" dirty="0">
                <a:solidFill>
                  <a:schemeClr val="tx1"/>
                </a:solidFill>
              </a:rPr>
              <a:t> All </a:t>
            </a:r>
            <a:r>
              <a:rPr lang="en-US" i="1" dirty="0">
                <a:solidFill>
                  <a:srgbClr val="FF3300"/>
                </a:solidFill>
              </a:rPr>
              <a:t>bypass diode paths</a:t>
            </a:r>
          </a:p>
        </p:txBody>
      </p:sp>
      <p:sp>
        <p:nvSpPr>
          <p:cNvPr id="194" name="Oval 193"/>
          <p:cNvSpPr/>
          <p:nvPr/>
        </p:nvSpPr>
        <p:spPr>
          <a:xfrm>
            <a:off x="977900" y="4572000"/>
            <a:ext cx="215900" cy="381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5" name="Picture 200" descr="diode.jpg"/>
          <p:cNvPicPr>
            <a:picLocks noChangeAspect="1"/>
          </p:cNvPicPr>
          <p:nvPr/>
        </p:nvPicPr>
        <p:blipFill>
          <a:blip r:embed="rId4" cstate="print"/>
          <a:srcRect l="28029" t="925" r="18686" b="4620"/>
          <a:stretch>
            <a:fillRect/>
          </a:stretch>
        </p:blipFill>
        <p:spPr bwMode="auto">
          <a:xfrm>
            <a:off x="7239000" y="1752600"/>
            <a:ext cx="1376363" cy="3086100"/>
          </a:xfrm>
          <a:prstGeom prst="rect">
            <a:avLst/>
          </a:prstGeom>
          <a:noFill/>
          <a:ln w="9525">
            <a:noFill/>
            <a:miter lim="800000"/>
            <a:headEnd/>
            <a:tailEnd/>
          </a:ln>
        </p:spPr>
      </p:pic>
      <p:sp>
        <p:nvSpPr>
          <p:cNvPr id="392" name="Oval 391"/>
          <p:cNvSpPr/>
          <p:nvPr/>
        </p:nvSpPr>
        <p:spPr>
          <a:xfrm>
            <a:off x="6248400" y="5334000"/>
            <a:ext cx="215900" cy="2873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3" name="Straight Arrow Connector 392"/>
          <p:cNvCxnSpPr>
            <a:stCxn id="264" idx="0"/>
          </p:cNvCxnSpPr>
          <p:nvPr/>
        </p:nvCxnSpPr>
        <p:spPr>
          <a:xfrm flipH="1" flipV="1">
            <a:off x="5562600" y="3581400"/>
            <a:ext cx="812800" cy="183832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V="1">
            <a:off x="6400800" y="2514600"/>
            <a:ext cx="1816100" cy="286226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8139" name="Picture 4"/>
          <p:cNvPicPr>
            <a:picLocks noChangeAspect="1" noChangeArrowheads="1"/>
          </p:cNvPicPr>
          <p:nvPr/>
        </p:nvPicPr>
        <p:blipFill>
          <a:blip r:embed="rId5" cstate="print"/>
          <a:srcRect/>
          <a:stretch>
            <a:fillRect/>
          </a:stretch>
        </p:blipFill>
        <p:spPr bwMode="auto">
          <a:xfrm>
            <a:off x="2057400" y="2895600"/>
            <a:ext cx="2181225" cy="1581150"/>
          </a:xfrm>
          <a:prstGeom prst="rect">
            <a:avLst/>
          </a:prstGeom>
          <a:noFill/>
          <a:ln w="9525">
            <a:noFill/>
            <a:miter lim="800000"/>
            <a:headEnd/>
            <a:tailEnd/>
          </a:ln>
        </p:spPr>
      </p:pic>
      <p:cxnSp>
        <p:nvCxnSpPr>
          <p:cNvPr id="195" name="Straight Arrow Connector 194"/>
          <p:cNvCxnSpPr/>
          <p:nvPr/>
        </p:nvCxnSpPr>
        <p:spPr>
          <a:xfrm flipV="1">
            <a:off x="1066800" y="3962400"/>
            <a:ext cx="1219200" cy="8382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141" name="TextBox 402"/>
          <p:cNvSpPr txBox="1">
            <a:spLocks noChangeArrowheads="1"/>
          </p:cNvSpPr>
          <p:nvPr/>
        </p:nvSpPr>
        <p:spPr bwMode="auto">
          <a:xfrm rot="-5400000">
            <a:off x="-1119187" y="5484812"/>
            <a:ext cx="2484438" cy="246063"/>
          </a:xfrm>
          <a:prstGeom prst="rect">
            <a:avLst/>
          </a:prstGeom>
          <a:noFill/>
          <a:ln w="9525">
            <a:noFill/>
            <a:miter lim="800000"/>
            <a:headEnd/>
            <a:tailEnd/>
          </a:ln>
        </p:spPr>
        <p:txBody>
          <a:bodyPr wrap="none">
            <a:spAutoFit/>
          </a:bodyPr>
          <a:lstStyle/>
          <a:p>
            <a:r>
              <a:rPr lang="en-US" sz="1000" b="1"/>
              <a:t>H. Thiesen – 16 August 2011 – TE-TM</a:t>
            </a:r>
          </a:p>
        </p:txBody>
      </p:sp>
      <p:pic>
        <p:nvPicPr>
          <p:cNvPr id="48142" name="Picture 202" descr="G:\Departments\AT\Projects\MAR and Long Magnets Facilities\Interconnexions\consolidation 13 KA\Re-developpement induction\Induction_Review_Xrays\test busbar QA1QA2 21-09-2010\TEST BUSBAR QA1 QA2.jpg"/>
          <p:cNvPicPr>
            <a:picLocks noChangeAspect="1"/>
          </p:cNvPicPr>
          <p:nvPr/>
        </p:nvPicPr>
        <p:blipFill>
          <a:blip r:embed="rId6" cstate="print"/>
          <a:srcRect l="59837" t="50937" b="11642"/>
          <a:stretch>
            <a:fillRect/>
          </a:stretch>
        </p:blipFill>
        <p:spPr bwMode="auto">
          <a:xfrm>
            <a:off x="1331913" y="5911850"/>
            <a:ext cx="3419475" cy="901700"/>
          </a:xfrm>
          <a:prstGeom prst="rect">
            <a:avLst/>
          </a:prstGeom>
          <a:noFill/>
          <a:ln w="9525">
            <a:noFill/>
            <a:miter lim="800000"/>
            <a:headEnd/>
            <a:tailEnd/>
          </a:ln>
        </p:spPr>
      </p:pic>
      <p:sp>
        <p:nvSpPr>
          <p:cNvPr id="216" name="Oval 215"/>
          <p:cNvSpPr/>
          <p:nvPr/>
        </p:nvSpPr>
        <p:spPr>
          <a:xfrm>
            <a:off x="4965700" y="4800600"/>
            <a:ext cx="215900" cy="2873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7" name="Straight Arrow Connector 216"/>
          <p:cNvCxnSpPr>
            <a:stCxn id="216" idx="4"/>
          </p:cNvCxnSpPr>
          <p:nvPr/>
        </p:nvCxnSpPr>
        <p:spPr>
          <a:xfrm flipH="1">
            <a:off x="3670300" y="5087938"/>
            <a:ext cx="1403350" cy="1084262"/>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216" idx="7"/>
          </p:cNvCxnSpPr>
          <p:nvPr/>
        </p:nvCxnSpPr>
        <p:spPr>
          <a:xfrm flipV="1">
            <a:off x="5149850" y="3124200"/>
            <a:ext cx="44450" cy="171926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7" name="Date Placeholder 226"/>
          <p:cNvSpPr>
            <a:spLocks noGrp="1"/>
          </p:cNvSpPr>
          <p:nvPr>
            <p:ph type="dt" sz="quarter" idx="10"/>
          </p:nvPr>
        </p:nvSpPr>
        <p:spPr/>
        <p:txBody>
          <a:bodyPr/>
          <a:lstStyle/>
          <a:p>
            <a:pPr>
              <a:defRPr/>
            </a:pPr>
            <a:r>
              <a:rPr lang="en-US" smtClean="0"/>
              <a:t>03.11.2011</a:t>
            </a:r>
            <a:endParaRPr lang="en-US"/>
          </a:p>
        </p:txBody>
      </p:sp>
      <p:sp>
        <p:nvSpPr>
          <p:cNvPr id="48147" name="Slide Number Placeholder 245"/>
          <p:cNvSpPr>
            <a:spLocks noGrp="1"/>
          </p:cNvSpPr>
          <p:nvPr>
            <p:ph type="sldNum" sz="quarter" idx="12"/>
          </p:nvPr>
        </p:nvSpPr>
        <p:spPr>
          <a:noFill/>
        </p:spPr>
        <p:txBody>
          <a:bodyPr/>
          <a:lstStyle/>
          <a:p>
            <a:fld id="{9F6008CF-6D7B-451D-B294-CBD2BF7AA951}" type="slidenum">
              <a:rPr lang="en-US" smtClean="0"/>
              <a:pPr/>
              <a:t>15</a:t>
            </a:fld>
            <a:endParaRPr lang="en-US" smtClean="0"/>
          </a:p>
        </p:txBody>
      </p:sp>
      <p:sp>
        <p:nvSpPr>
          <p:cNvPr id="247" name="Footer Placeholder 246"/>
          <p:cNvSpPr>
            <a:spLocks noGrp="1"/>
          </p:cNvSpPr>
          <p:nvPr>
            <p:ph type="ftr" sz="quarter" idx="11"/>
          </p:nvPr>
        </p:nvSpPr>
        <p:spPr/>
        <p:txBody>
          <a:bodyPr/>
          <a:lstStyle/>
          <a:p>
            <a:pPr>
              <a:defRPr/>
            </a:pPr>
            <a:r>
              <a:rPr lang="en-US"/>
              <a:t>LHC status and outlook - CMS Workshop - Madrid</a:t>
            </a:r>
          </a:p>
        </p:txBody>
      </p:sp>
      <p:sp>
        <p:nvSpPr>
          <p:cNvPr id="256" name="TextBox 255"/>
          <p:cNvSpPr txBox="1"/>
          <p:nvPr/>
        </p:nvSpPr>
        <p:spPr>
          <a:xfrm>
            <a:off x="6223000" y="893763"/>
            <a:ext cx="2160588" cy="369887"/>
          </a:xfrm>
          <a:prstGeom prst="rect">
            <a:avLst/>
          </a:prstGeom>
          <a:noFill/>
        </p:spPr>
        <p:txBody>
          <a:bodyPr wrap="none">
            <a:spAutoFit/>
          </a:bodyPr>
          <a:lstStyle/>
          <a:p>
            <a:pPr>
              <a:defRPr/>
            </a:pPr>
            <a:r>
              <a:rPr lang="en-US" i="1" dirty="0">
                <a:latin typeface="+mj-lt"/>
              </a:rPr>
              <a:t>A. </a:t>
            </a:r>
            <a:r>
              <a:rPr lang="en-US" i="1" dirty="0" err="1">
                <a:latin typeface="+mj-lt"/>
              </a:rPr>
              <a:t>Siemko</a:t>
            </a:r>
            <a:r>
              <a:rPr lang="en-US" i="1" dirty="0">
                <a:latin typeface="+mj-lt"/>
              </a:rPr>
              <a:t> TE/MPE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16</a:t>
            </a:fld>
            <a:endParaRPr lang="en-US"/>
          </a:p>
        </p:txBody>
      </p:sp>
      <p:sp>
        <p:nvSpPr>
          <p:cNvPr id="7" name="TextBox 4"/>
          <p:cNvSpPr txBox="1">
            <a:spLocks noChangeArrowheads="1"/>
          </p:cNvSpPr>
          <p:nvPr/>
        </p:nvSpPr>
        <p:spPr bwMode="auto">
          <a:xfrm>
            <a:off x="577880" y="932675"/>
            <a:ext cx="8258175" cy="1451166"/>
          </a:xfrm>
          <a:prstGeom prst="rect">
            <a:avLst/>
          </a:prstGeom>
          <a:noFill/>
          <a:ln w="9525">
            <a:noFill/>
            <a:miter lim="800000"/>
            <a:headEnd/>
            <a:tailEnd/>
          </a:ln>
        </p:spPr>
        <p:txBody>
          <a:bodyPr>
            <a:spAutoFit/>
          </a:bodyPr>
          <a:lstStyle/>
          <a:p>
            <a:pPr marL="266700" indent="-266700">
              <a:lnSpc>
                <a:spcPct val="110000"/>
              </a:lnSpc>
              <a:spcBef>
                <a:spcPts val="1800"/>
              </a:spcBef>
              <a:buClr>
                <a:srgbClr val="0000FF"/>
              </a:buClr>
              <a:buSzPct val="80000"/>
              <a:buFont typeface="Wingdings" pitchFamily="2" charset="2"/>
              <a:buChar char="q"/>
              <a:defRPr/>
            </a:pPr>
            <a:r>
              <a:rPr lang="en-US" sz="2000" dirty="0" smtClean="0">
                <a:latin typeface="Arial" pitchFamily="34" charset="0"/>
                <a:cs typeface="Arial" pitchFamily="34" charset="0"/>
              </a:rPr>
              <a:t>Because the CSCM requires extensive work on the powering and interlocking of the main circuits, the measurements cannot be made on all sectors during the winter break.</a:t>
            </a:r>
          </a:p>
          <a:p>
            <a:pPr marL="723900" lvl="1" indent="-266700">
              <a:lnSpc>
                <a:spcPct val="110000"/>
              </a:lnSpc>
              <a:spcBef>
                <a:spcPts val="300"/>
              </a:spcBef>
              <a:buClr>
                <a:srgbClr val="0000FF"/>
              </a:buClr>
              <a:buSzPct val="80000"/>
              <a:buFont typeface="Courier New" pitchFamily="49" charset="0"/>
              <a:buChar char="o"/>
              <a:defRPr/>
            </a:pPr>
            <a:r>
              <a:rPr lang="en-US" i="1" dirty="0" smtClean="0">
                <a:solidFill>
                  <a:srgbClr val="0000FF"/>
                </a:solidFill>
                <a:latin typeface="+mj-lt"/>
                <a:cs typeface="Arial" pitchFamily="34" charset="0"/>
              </a:rPr>
              <a:t>Type test on one sector under discussion – decision expected soon.</a:t>
            </a:r>
          </a:p>
        </p:txBody>
      </p:sp>
      <p:sp>
        <p:nvSpPr>
          <p:cNvPr id="8" name="TextBox 4"/>
          <p:cNvSpPr txBox="1">
            <a:spLocks noChangeArrowheads="1"/>
          </p:cNvSpPr>
          <p:nvPr/>
        </p:nvSpPr>
        <p:spPr bwMode="auto">
          <a:xfrm>
            <a:off x="616285" y="2622495"/>
            <a:ext cx="8258175" cy="1798954"/>
          </a:xfrm>
          <a:prstGeom prst="rect">
            <a:avLst/>
          </a:prstGeom>
          <a:noFill/>
          <a:ln w="9525">
            <a:noFill/>
            <a:miter lim="800000"/>
            <a:headEnd/>
            <a:tailEnd/>
          </a:ln>
        </p:spPr>
        <p:txBody>
          <a:bodyPr>
            <a:spAutoFit/>
          </a:bodyPr>
          <a:lstStyle/>
          <a:p>
            <a:pPr marL="266700" indent="-266700">
              <a:lnSpc>
                <a:spcPct val="110000"/>
              </a:lnSpc>
              <a:spcBef>
                <a:spcPts val="1800"/>
              </a:spcBef>
              <a:buClr>
                <a:srgbClr val="0000FF"/>
              </a:buClr>
              <a:buSzPct val="80000"/>
              <a:buFont typeface="Wingdings" pitchFamily="2" charset="2"/>
              <a:buChar char="q"/>
              <a:defRPr/>
            </a:pPr>
            <a:r>
              <a:rPr lang="en-US" sz="2000" dirty="0" smtClean="0">
                <a:latin typeface="Arial" pitchFamily="34" charset="0"/>
                <a:cs typeface="Arial" pitchFamily="34" charset="0"/>
              </a:rPr>
              <a:t>Decision to run at 3.5 or 4 </a:t>
            </a:r>
            <a:r>
              <a:rPr lang="en-US" sz="2000" dirty="0" err="1" smtClean="0">
                <a:latin typeface="Arial" pitchFamily="34" charset="0"/>
                <a:cs typeface="Arial" pitchFamily="34" charset="0"/>
              </a:rPr>
              <a:t>TeV</a:t>
            </a:r>
            <a:r>
              <a:rPr lang="en-US" sz="2000" dirty="0" smtClean="0">
                <a:latin typeface="Arial" pitchFamily="34" charset="0"/>
                <a:cs typeface="Arial" pitchFamily="34" charset="0"/>
              </a:rPr>
              <a:t> to be taken before Xmas? Overhead for 4 </a:t>
            </a:r>
            <a:r>
              <a:rPr lang="en-US" sz="2000" dirty="0" err="1" smtClean="0">
                <a:latin typeface="Arial" pitchFamily="34" charset="0"/>
                <a:cs typeface="Arial" pitchFamily="34" charset="0"/>
              </a:rPr>
              <a:t>TeV</a:t>
            </a:r>
            <a:r>
              <a:rPr lang="en-US" sz="2000" dirty="0" smtClean="0">
                <a:latin typeface="Arial" pitchFamily="34" charset="0"/>
                <a:cs typeface="Arial" pitchFamily="34" charset="0"/>
              </a:rPr>
              <a:t>:</a:t>
            </a:r>
          </a:p>
          <a:p>
            <a:pPr marL="723900" lvl="1" indent="-266700">
              <a:lnSpc>
                <a:spcPct val="110000"/>
              </a:lnSpc>
              <a:spcBef>
                <a:spcPts val="300"/>
              </a:spcBef>
              <a:buClr>
                <a:srgbClr val="0000FF"/>
              </a:buClr>
              <a:buSzPct val="80000"/>
              <a:buFont typeface="Courier New" pitchFamily="49" charset="0"/>
              <a:buChar char="o"/>
              <a:defRPr/>
            </a:pPr>
            <a:r>
              <a:rPr lang="en-US" i="1" dirty="0" smtClean="0">
                <a:solidFill>
                  <a:srgbClr val="0000FF"/>
                </a:solidFill>
                <a:latin typeface="+mj-lt"/>
                <a:cs typeface="Arial" pitchFamily="34" charset="0"/>
              </a:rPr>
              <a:t>A few days in hardware commissioning.</a:t>
            </a:r>
          </a:p>
          <a:p>
            <a:pPr marL="723900" lvl="1" indent="-266700">
              <a:lnSpc>
                <a:spcPct val="110000"/>
              </a:lnSpc>
              <a:spcBef>
                <a:spcPts val="300"/>
              </a:spcBef>
              <a:buClr>
                <a:srgbClr val="0000FF"/>
              </a:buClr>
              <a:buSzPct val="80000"/>
              <a:buFont typeface="Courier New" pitchFamily="49" charset="0"/>
              <a:buChar char="o"/>
              <a:defRPr/>
            </a:pPr>
            <a:r>
              <a:rPr lang="en-US" i="1" dirty="0" smtClean="0">
                <a:solidFill>
                  <a:srgbClr val="0000FF"/>
                </a:solidFill>
                <a:latin typeface="+mj-lt"/>
                <a:cs typeface="Arial" pitchFamily="34" charset="0"/>
              </a:rPr>
              <a:t>Essentially no overhead for beam commissioning.</a:t>
            </a:r>
          </a:p>
          <a:p>
            <a:pPr marL="723900" lvl="1" indent="-266700">
              <a:lnSpc>
                <a:spcPct val="110000"/>
              </a:lnSpc>
              <a:spcBef>
                <a:spcPts val="300"/>
              </a:spcBef>
              <a:buClr>
                <a:srgbClr val="0000FF"/>
              </a:buClr>
              <a:buSzPct val="80000"/>
              <a:defRPr/>
            </a:pPr>
            <a:r>
              <a:rPr lang="en-US" i="1" dirty="0" smtClean="0">
                <a:solidFill>
                  <a:srgbClr val="CC0066"/>
                </a:solidFill>
                <a:latin typeface="+mj-lt"/>
                <a:cs typeface="Arial" pitchFamily="34" charset="0"/>
                <a:sym typeface="Wingdings" pitchFamily="2" charset="2"/>
              </a:rPr>
              <a:t> Change to 4 </a:t>
            </a:r>
            <a:r>
              <a:rPr lang="en-US" i="1" dirty="0" err="1" smtClean="0">
                <a:solidFill>
                  <a:srgbClr val="CC0066"/>
                </a:solidFill>
                <a:latin typeface="+mj-lt"/>
                <a:cs typeface="Arial" pitchFamily="34" charset="0"/>
                <a:sym typeface="Wingdings" pitchFamily="2" charset="2"/>
              </a:rPr>
              <a:t>TeV</a:t>
            </a:r>
            <a:r>
              <a:rPr lang="en-US" i="1" dirty="0" smtClean="0">
                <a:solidFill>
                  <a:srgbClr val="CC0066"/>
                </a:solidFill>
                <a:latin typeface="+mj-lt"/>
                <a:cs typeface="Arial" pitchFamily="34" charset="0"/>
                <a:sym typeface="Wingdings" pitchFamily="2" charset="2"/>
              </a:rPr>
              <a:t> can be absorbed in the current draft schedule.</a:t>
            </a:r>
            <a:endParaRPr lang="en-US" i="1" dirty="0" smtClean="0">
              <a:solidFill>
                <a:srgbClr val="CC0066"/>
              </a:solidFill>
              <a:latin typeface="+mj-lt"/>
              <a:cs typeface="Arial" pitchFamily="34" charset="0"/>
            </a:endParaRPr>
          </a:p>
        </p:txBody>
      </p:sp>
      <p:graphicFrame>
        <p:nvGraphicFramePr>
          <p:cNvPr id="71681" name="Object 4"/>
          <p:cNvGraphicFramePr>
            <a:graphicFrameLocks noChangeAspect="1"/>
          </p:cNvGraphicFramePr>
          <p:nvPr/>
        </p:nvGraphicFramePr>
        <p:xfrm>
          <a:off x="1153955" y="4849985"/>
          <a:ext cx="3608387" cy="1031875"/>
        </p:xfrm>
        <a:graphic>
          <a:graphicData uri="http://schemas.openxmlformats.org/presentationml/2006/ole">
            <p:oleObj spid="_x0000_s71681" name="Equation" r:id="rId3" imgW="1600200" imgH="457200" progId="Equation.3">
              <p:embed/>
            </p:oleObj>
          </a:graphicData>
        </a:graphic>
      </p:graphicFrame>
      <p:sp>
        <p:nvSpPr>
          <p:cNvPr id="10" name="Right Arrow 9"/>
          <p:cNvSpPr/>
          <p:nvPr/>
        </p:nvSpPr>
        <p:spPr bwMode="auto">
          <a:xfrm>
            <a:off x="5186480" y="5195630"/>
            <a:ext cx="844910" cy="3072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1" name="TextBox 10"/>
          <p:cNvSpPr txBox="1"/>
          <p:nvPr/>
        </p:nvSpPr>
        <p:spPr>
          <a:xfrm>
            <a:off x="6300225" y="4849985"/>
            <a:ext cx="1997663" cy="907941"/>
          </a:xfrm>
          <a:prstGeom prst="rect">
            <a:avLst/>
          </a:prstGeom>
          <a:noFill/>
        </p:spPr>
        <p:txBody>
          <a:bodyPr wrap="none" rtlCol="0">
            <a:spAutoFit/>
          </a:bodyPr>
          <a:lstStyle/>
          <a:p>
            <a:pPr>
              <a:spcBef>
                <a:spcPts val="600"/>
              </a:spcBef>
            </a:pPr>
            <a:r>
              <a:rPr lang="en-US" sz="2400" dirty="0" smtClean="0">
                <a:solidFill>
                  <a:srgbClr val="FF0000"/>
                </a:solidFill>
                <a:latin typeface="+mj-lt"/>
                <a:sym typeface="Symbol"/>
              </a:rPr>
              <a:t></a:t>
            </a:r>
            <a:r>
              <a:rPr lang="en-US" sz="2400" dirty="0" smtClean="0">
                <a:solidFill>
                  <a:srgbClr val="FF0000"/>
                </a:solidFill>
                <a:latin typeface="+mj-lt"/>
              </a:rPr>
              <a:t>30% higher </a:t>
            </a:r>
          </a:p>
          <a:p>
            <a:pPr>
              <a:spcBef>
                <a:spcPts val="600"/>
              </a:spcBef>
            </a:pPr>
            <a:r>
              <a:rPr lang="en-US" sz="2400" i="1" dirty="0" smtClean="0">
                <a:solidFill>
                  <a:srgbClr val="FF0000"/>
                </a:solidFill>
                <a:latin typeface="+mj-lt"/>
              </a:rPr>
              <a:t>L</a:t>
            </a:r>
            <a:r>
              <a:rPr lang="en-US" sz="2400" dirty="0" smtClean="0">
                <a:solidFill>
                  <a:srgbClr val="FF0000"/>
                </a:solidFill>
                <a:latin typeface="+mj-lt"/>
              </a:rPr>
              <a:t> and pile-up</a:t>
            </a:r>
            <a:endParaRPr lang="en-US"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17</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alpha val="47000"/>
                  </a:srgbClr>
                </a:solidFill>
                <a:latin typeface="+mn-lt"/>
              </a:rPr>
              <a:t>Proton operation </a:t>
            </a:r>
            <a:r>
              <a:rPr lang="en-US" sz="2800" dirty="0" smtClean="0">
                <a:solidFill>
                  <a:srgbClr val="0000FF">
                    <a:alpha val="47000"/>
                  </a:srgbClr>
                </a:solidFill>
                <a:latin typeface="+mn-lt"/>
              </a:rPr>
              <a:t>in 2011</a:t>
            </a:r>
            <a:endParaRPr lang="en-US" sz="2800" dirty="0">
              <a:solidFill>
                <a:srgbClr val="0000FF">
                  <a:alpha val="47000"/>
                </a:srgbClr>
              </a:solidFill>
              <a:latin typeface="+mn-lt"/>
            </a:endParaRPr>
          </a:p>
          <a:p>
            <a:pPr>
              <a:spcBef>
                <a:spcPts val="1800"/>
              </a:spcBef>
              <a:defRPr/>
            </a:pPr>
            <a:r>
              <a:rPr lang="en-US" sz="2800" dirty="0" smtClean="0">
                <a:solidFill>
                  <a:srgbClr val="0000FF">
                    <a:alpha val="49000"/>
                  </a:srgbClr>
                </a:solidFill>
                <a:latin typeface="+mn-lt"/>
              </a:rPr>
              <a:t>Proton operation in 2012</a:t>
            </a:r>
            <a:endParaRPr lang="en-US" sz="2800" dirty="0">
              <a:solidFill>
                <a:srgbClr val="0000FF">
                  <a:alpha val="49000"/>
                </a:srgbClr>
              </a:solidFill>
              <a:latin typeface="+mn-lt"/>
            </a:endParaRPr>
          </a:p>
          <a:p>
            <a:pPr>
              <a:spcBef>
                <a:spcPts val="1200"/>
              </a:spcBef>
              <a:defRPr/>
            </a:pPr>
            <a:r>
              <a:rPr lang="en-US" sz="2800" dirty="0" smtClean="0">
                <a:solidFill>
                  <a:srgbClr val="0000FF">
                    <a:alpha val="49000"/>
                  </a:srgbClr>
                </a:solidFill>
                <a:latin typeface="+mn-lt"/>
              </a:rPr>
              <a:t>	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solidFill>
                <a:latin typeface="Symbol" pitchFamily="18" charset="2"/>
              </a:rPr>
              <a:t>b</a:t>
            </a:r>
            <a:r>
              <a:rPr lang="en-US" sz="2800" dirty="0" smtClean="0">
                <a:solidFill>
                  <a:srgbClr val="0000FF"/>
                </a:solidFill>
                <a:latin typeface="+mn-lt"/>
              </a:rPr>
              <a:t>*</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50000"/>
                  </a:srgbClr>
                </a:solidFill>
                <a:latin typeface="+mn-lt"/>
              </a:rPr>
              <a:t>Intensity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8000"/>
                  </a:srgbClr>
                </a:solidFill>
                <a:latin typeface="+mn-lt"/>
              </a:rPr>
              <a:t>Radiation, turn-around</a:t>
            </a:r>
          </a:p>
          <a:p>
            <a:pPr>
              <a:spcBef>
                <a:spcPts val="1200"/>
              </a:spcBef>
              <a:defRPr/>
            </a:pPr>
            <a:r>
              <a:rPr lang="en-US" sz="2800" dirty="0" smtClean="0">
                <a:solidFill>
                  <a:srgbClr val="0000FF">
                    <a:alpha val="50000"/>
                  </a:srgbClr>
                </a:solidFill>
                <a:latin typeface="+mn-lt"/>
              </a:rPr>
              <a:t>Performance projections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Beta*</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40965" name="Slide Number Placeholder 4"/>
          <p:cNvSpPr>
            <a:spLocks noGrp="1"/>
          </p:cNvSpPr>
          <p:nvPr>
            <p:ph type="sldNum" sz="quarter" idx="12"/>
          </p:nvPr>
        </p:nvSpPr>
        <p:spPr>
          <a:noFill/>
        </p:spPr>
        <p:txBody>
          <a:bodyPr/>
          <a:lstStyle/>
          <a:p>
            <a:fld id="{E6330171-6603-4DD9-9D4C-AC185828A713}" type="slidenum">
              <a:rPr lang="en-US" smtClean="0"/>
              <a:pPr/>
              <a:t>18</a:t>
            </a:fld>
            <a:endParaRPr lang="en-US" smtClean="0"/>
          </a:p>
        </p:txBody>
      </p:sp>
      <p:pic>
        <p:nvPicPr>
          <p:cNvPr id="40966" name="Picture 2"/>
          <p:cNvPicPr>
            <a:picLocks noChangeAspect="1" noChangeArrowheads="1"/>
          </p:cNvPicPr>
          <p:nvPr/>
        </p:nvPicPr>
        <p:blipFill>
          <a:blip r:embed="rId2" cstate="print"/>
          <a:srcRect/>
          <a:stretch>
            <a:fillRect/>
          </a:stretch>
        </p:blipFill>
        <p:spPr bwMode="auto">
          <a:xfrm>
            <a:off x="424260" y="2008015"/>
            <a:ext cx="6336825" cy="4045953"/>
          </a:xfrm>
          <a:prstGeom prst="rect">
            <a:avLst/>
          </a:prstGeom>
          <a:noFill/>
          <a:ln w="9525">
            <a:noFill/>
            <a:miter lim="800000"/>
            <a:headEnd/>
            <a:tailEnd/>
          </a:ln>
        </p:spPr>
      </p:pic>
      <p:sp>
        <p:nvSpPr>
          <p:cNvPr id="9" name="TextBox 4"/>
          <p:cNvSpPr txBox="1">
            <a:spLocks noChangeArrowheads="1"/>
          </p:cNvSpPr>
          <p:nvPr/>
        </p:nvSpPr>
        <p:spPr bwMode="auto">
          <a:xfrm>
            <a:off x="693095" y="817460"/>
            <a:ext cx="8218669" cy="1112612"/>
          </a:xfrm>
          <a:prstGeom prst="rect">
            <a:avLst/>
          </a:prstGeom>
          <a:noFill/>
          <a:ln w="9525">
            <a:noFill/>
            <a:miter lim="800000"/>
            <a:headEnd/>
            <a:tailEnd/>
          </a:ln>
        </p:spPr>
        <p:txBody>
          <a:bodyPr wrap="square">
            <a:spAutoFit/>
          </a:bodyPr>
          <a:lstStyle/>
          <a:p>
            <a:pPr>
              <a:lnSpc>
                <a:spcPct val="110000"/>
              </a:lnSpc>
              <a:spcBef>
                <a:spcPts val="1800"/>
              </a:spcBef>
              <a:buClr>
                <a:srgbClr val="0000FF"/>
              </a:buClr>
              <a:buSzPct val="80000"/>
              <a:defRPr/>
            </a:pPr>
            <a:r>
              <a:rPr lang="en-US" sz="2000" dirty="0" smtClean="0">
                <a:latin typeface="Arial" pitchFamily="34" charset="0"/>
                <a:cs typeface="Arial" pitchFamily="34" charset="0"/>
              </a:rPr>
              <a:t>Reduction of </a:t>
            </a:r>
            <a:r>
              <a:rPr lang="en-US" sz="2000" dirty="0" smtClean="0">
                <a:latin typeface="Symbol" pitchFamily="18" charset="2"/>
                <a:cs typeface="Arial" pitchFamily="34" charset="0"/>
              </a:rPr>
              <a:t>b</a:t>
            </a:r>
            <a:r>
              <a:rPr lang="en-US" sz="2000" dirty="0" smtClean="0">
                <a:latin typeface="Arial" pitchFamily="34" charset="0"/>
                <a:cs typeface="Arial" pitchFamily="34" charset="0"/>
              </a:rPr>
              <a:t>* is limited by the triplet aperture, the collimator settings and the margin of 2</a:t>
            </a:r>
            <a:r>
              <a:rPr lang="en-US" sz="2000" dirty="0" smtClean="0">
                <a:latin typeface="Symbol" pitchFamily="18" charset="2"/>
                <a:cs typeface="Arial" pitchFamily="34" charset="0"/>
              </a:rPr>
              <a:t>s</a:t>
            </a:r>
            <a:r>
              <a:rPr lang="en-US" sz="2000" dirty="0" smtClean="0">
                <a:latin typeface="Arial" pitchFamily="34" charset="0"/>
                <a:cs typeface="Arial" pitchFamily="34" charset="0"/>
              </a:rPr>
              <a:t> that is used for orbit and optics tolerances.</a:t>
            </a:r>
          </a:p>
          <a:p>
            <a:pPr marL="723900" lvl="1" indent="-266700">
              <a:lnSpc>
                <a:spcPct val="110000"/>
              </a:lnSpc>
              <a:spcBef>
                <a:spcPts val="300"/>
              </a:spcBef>
              <a:buClr>
                <a:srgbClr val="0000FF"/>
              </a:buClr>
              <a:buSzPct val="80000"/>
              <a:defRPr/>
            </a:pPr>
            <a:r>
              <a:rPr lang="en-US" i="1" dirty="0" smtClean="0">
                <a:solidFill>
                  <a:srgbClr val="0000FF"/>
                </a:solidFill>
                <a:latin typeface="+mj-lt"/>
                <a:cs typeface="Arial" pitchFamily="34" charset="0"/>
              </a:rPr>
              <a:t>	=&gt; </a:t>
            </a:r>
            <a:r>
              <a:rPr lang="en-US" b="1" i="1" u="sng" dirty="0" smtClean="0">
                <a:solidFill>
                  <a:srgbClr val="0000FF"/>
                </a:solidFill>
                <a:latin typeface="+mj-lt"/>
                <a:cs typeface="Arial" pitchFamily="34" charset="0"/>
              </a:rPr>
              <a:t>1 m</a:t>
            </a:r>
            <a:r>
              <a:rPr lang="en-US" i="1" dirty="0" smtClean="0">
                <a:solidFill>
                  <a:srgbClr val="0000FF"/>
                </a:solidFill>
                <a:latin typeface="+mj-lt"/>
                <a:cs typeface="Arial" pitchFamily="34" charset="0"/>
              </a:rPr>
              <a:t> for a crossing angle of 120 </a:t>
            </a:r>
            <a:r>
              <a:rPr lang="en-US" i="1" dirty="0" err="1" smtClean="0">
                <a:solidFill>
                  <a:srgbClr val="0000FF"/>
                </a:solidFill>
                <a:latin typeface="Symbol" pitchFamily="18" charset="2"/>
                <a:cs typeface="Arial" pitchFamily="34" charset="0"/>
              </a:rPr>
              <a:t>m</a:t>
            </a:r>
            <a:r>
              <a:rPr lang="en-US" i="1" dirty="0" err="1" smtClean="0">
                <a:solidFill>
                  <a:srgbClr val="0000FF"/>
                </a:solidFill>
                <a:latin typeface="+mj-lt"/>
                <a:cs typeface="Arial" pitchFamily="34" charset="0"/>
              </a:rPr>
              <a:t>rad</a:t>
            </a:r>
            <a:r>
              <a:rPr lang="en-US" i="1" dirty="0" smtClean="0">
                <a:solidFill>
                  <a:srgbClr val="0000FF"/>
                </a:solidFill>
                <a:latin typeface="+mj-lt"/>
                <a:cs typeface="Arial" pitchFamily="34" charset="0"/>
              </a:rPr>
              <a:t>.</a:t>
            </a:r>
          </a:p>
        </p:txBody>
      </p:sp>
      <p:sp>
        <p:nvSpPr>
          <p:cNvPr id="10" name="TextBox 4"/>
          <p:cNvSpPr txBox="1">
            <a:spLocks noChangeArrowheads="1"/>
          </p:cNvSpPr>
          <p:nvPr/>
        </p:nvSpPr>
        <p:spPr bwMode="auto">
          <a:xfrm>
            <a:off x="7029920" y="2733962"/>
            <a:ext cx="2189085" cy="387798"/>
          </a:xfrm>
          <a:prstGeom prst="rect">
            <a:avLst/>
          </a:prstGeom>
          <a:noFill/>
          <a:ln w="9525">
            <a:noFill/>
            <a:miter lim="800000"/>
            <a:headEnd/>
            <a:tailEnd/>
          </a:ln>
        </p:spPr>
        <p:txBody>
          <a:bodyPr wrap="square">
            <a:spAutoFit/>
          </a:bodyPr>
          <a:lstStyle/>
          <a:p>
            <a:pPr marL="0" lvl="1">
              <a:lnSpc>
                <a:spcPct val="120000"/>
              </a:lnSpc>
              <a:spcBef>
                <a:spcPts val="300"/>
              </a:spcBef>
              <a:buClr>
                <a:srgbClr val="0000FF"/>
              </a:buClr>
              <a:buSzPct val="80000"/>
              <a:defRPr/>
            </a:pPr>
            <a:r>
              <a:rPr lang="en-US" sz="1600" b="1" i="1" u="sng" dirty="0" smtClean="0">
                <a:latin typeface="Arial" pitchFamily="34" charset="0"/>
                <a:cs typeface="Arial" pitchFamily="34" charset="0"/>
              </a:rPr>
              <a:t>1</a:t>
            </a:r>
            <a:r>
              <a:rPr lang="en-US" sz="1600" b="1" i="1" u="sng" dirty="0" smtClean="0">
                <a:latin typeface="Symbol" pitchFamily="18" charset="2"/>
                <a:cs typeface="Arial" pitchFamily="34" charset="0"/>
              </a:rPr>
              <a:t>s</a:t>
            </a:r>
            <a:r>
              <a:rPr lang="en-US" sz="1600" b="1" i="1" dirty="0" smtClean="0">
                <a:latin typeface="Symbol" pitchFamily="18" charset="2"/>
                <a:cs typeface="Arial" pitchFamily="34" charset="0"/>
              </a:rPr>
              <a:t>  </a:t>
            </a:r>
            <a:r>
              <a:rPr lang="en-US" sz="1600" b="1" i="1" dirty="0" smtClean="0">
                <a:latin typeface="+mj-lt"/>
                <a:cs typeface="Arial" pitchFamily="34" charset="0"/>
              </a:rPr>
              <a:t>beam envelopes</a:t>
            </a:r>
            <a:endParaRPr lang="en-US" sz="1600" b="1" i="1" dirty="0">
              <a:latin typeface="Arial" pitchFamily="34" charset="0"/>
              <a:cs typeface="Arial" pitchFamily="34" charset="0"/>
            </a:endParaRPr>
          </a:p>
        </p:txBody>
      </p:sp>
      <p:cxnSp>
        <p:nvCxnSpPr>
          <p:cNvPr id="12" name="Straight Arrow Connector 11"/>
          <p:cNvCxnSpPr/>
          <p:nvPr/>
        </p:nvCxnSpPr>
        <p:spPr bwMode="auto">
          <a:xfrm>
            <a:off x="3419850" y="2968140"/>
            <a:ext cx="0" cy="230430"/>
          </a:xfrm>
          <a:prstGeom prst="straightConnector1">
            <a:avLst/>
          </a:prstGeom>
          <a:solidFill>
            <a:schemeClr val="accent1"/>
          </a:solidFill>
          <a:ln w="28575" cap="flat" cmpd="sng" algn="ctr">
            <a:solidFill>
              <a:srgbClr val="CC0066"/>
            </a:solidFill>
            <a:prstDash val="solid"/>
            <a:round/>
            <a:headEnd type="triangle" w="med" len="med"/>
            <a:tailEnd type="triangle" w="med" len="med"/>
          </a:ln>
          <a:effectLst/>
        </p:spPr>
      </p:cxnSp>
      <p:cxnSp>
        <p:nvCxnSpPr>
          <p:cNvPr id="13" name="Straight Arrow Connector 12"/>
          <p:cNvCxnSpPr/>
          <p:nvPr/>
        </p:nvCxnSpPr>
        <p:spPr bwMode="auto">
          <a:xfrm>
            <a:off x="4226355" y="2968140"/>
            <a:ext cx="0" cy="230430"/>
          </a:xfrm>
          <a:prstGeom prst="straightConnector1">
            <a:avLst/>
          </a:prstGeom>
          <a:solidFill>
            <a:schemeClr val="accent1"/>
          </a:solidFill>
          <a:ln w="28575" cap="flat" cmpd="sng" algn="ctr">
            <a:solidFill>
              <a:srgbClr val="CC0066"/>
            </a:solidFill>
            <a:prstDash val="solid"/>
            <a:round/>
            <a:headEnd type="triangle" w="med" len="med"/>
            <a:tailEnd type="triangle" w="med" len="med"/>
          </a:ln>
          <a:effectLst/>
        </p:spPr>
      </p:cxnSp>
      <p:cxnSp>
        <p:nvCxnSpPr>
          <p:cNvPr id="14" name="Straight Arrow Connector 13"/>
          <p:cNvCxnSpPr/>
          <p:nvPr/>
        </p:nvCxnSpPr>
        <p:spPr bwMode="auto">
          <a:xfrm>
            <a:off x="3535065" y="4888390"/>
            <a:ext cx="0" cy="192025"/>
          </a:xfrm>
          <a:prstGeom prst="straightConnector1">
            <a:avLst/>
          </a:prstGeom>
          <a:solidFill>
            <a:schemeClr val="accent1"/>
          </a:solidFill>
          <a:ln w="28575" cap="flat" cmpd="sng" algn="ctr">
            <a:solidFill>
              <a:srgbClr val="CC0066"/>
            </a:solidFill>
            <a:prstDash val="solid"/>
            <a:round/>
            <a:headEnd type="triangle" w="med" len="med"/>
            <a:tailEnd type="triangle" w="med" len="med"/>
          </a:ln>
          <a:effectLst/>
        </p:spPr>
      </p:cxnSp>
      <p:cxnSp>
        <p:nvCxnSpPr>
          <p:cNvPr id="15" name="Straight Arrow Connector 14"/>
          <p:cNvCxnSpPr/>
          <p:nvPr/>
        </p:nvCxnSpPr>
        <p:spPr bwMode="auto">
          <a:xfrm>
            <a:off x="4149545" y="4888390"/>
            <a:ext cx="0" cy="192025"/>
          </a:xfrm>
          <a:prstGeom prst="straightConnector1">
            <a:avLst/>
          </a:prstGeom>
          <a:solidFill>
            <a:schemeClr val="accent1"/>
          </a:solidFill>
          <a:ln w="28575" cap="flat" cmpd="sng" algn="ctr">
            <a:solidFill>
              <a:srgbClr val="CC0066"/>
            </a:solidFill>
            <a:prstDash val="solid"/>
            <a:round/>
            <a:headEnd type="triangle" w="med" len="med"/>
            <a:tailEnd type="triangle" w="med" len="med"/>
          </a:ln>
          <a:effectLst/>
        </p:spPr>
      </p:cxnSp>
      <p:sp>
        <p:nvSpPr>
          <p:cNvPr id="20" name="TextBox 19"/>
          <p:cNvSpPr txBox="1"/>
          <p:nvPr/>
        </p:nvSpPr>
        <p:spPr>
          <a:xfrm>
            <a:off x="1700715" y="2737710"/>
            <a:ext cx="1027845" cy="276999"/>
          </a:xfrm>
          <a:prstGeom prst="rect">
            <a:avLst/>
          </a:prstGeom>
          <a:solidFill>
            <a:schemeClr val="bg1"/>
          </a:solidFill>
        </p:spPr>
        <p:txBody>
          <a:bodyPr wrap="none" rtlCol="0">
            <a:spAutoFit/>
          </a:bodyPr>
          <a:lstStyle/>
          <a:p>
            <a:r>
              <a:rPr lang="en-US" sz="1200" b="1" dirty="0" smtClean="0">
                <a:latin typeface="+mj-lt"/>
              </a:rPr>
              <a:t>TCT @ 12 </a:t>
            </a:r>
            <a:r>
              <a:rPr lang="en-US" sz="1200" b="1" dirty="0" smtClean="0">
                <a:latin typeface="Symbol" pitchFamily="18" charset="2"/>
              </a:rPr>
              <a:t>s</a:t>
            </a:r>
            <a:endParaRPr lang="en-US" sz="1200" b="1" dirty="0">
              <a:latin typeface="Symbol" pitchFamily="18" charset="2"/>
            </a:endParaRPr>
          </a:p>
        </p:txBody>
      </p:sp>
      <p:sp>
        <p:nvSpPr>
          <p:cNvPr id="40967" name="Rectangle 6"/>
          <p:cNvSpPr>
            <a:spLocks noChangeArrowheads="1"/>
          </p:cNvSpPr>
          <p:nvPr/>
        </p:nvSpPr>
        <p:spPr bwMode="auto">
          <a:xfrm>
            <a:off x="2650481" y="2584090"/>
            <a:ext cx="45719" cy="1075340"/>
          </a:xfrm>
          <a:prstGeom prst="rect">
            <a:avLst/>
          </a:prstGeom>
          <a:solidFill>
            <a:schemeClr val="tx1"/>
          </a:solidFill>
          <a:ln w="9525" algn="ctr">
            <a:solidFill>
              <a:schemeClr val="tx1"/>
            </a:solidFill>
            <a:round/>
            <a:headEnd/>
            <a:tailEnd/>
          </a:ln>
        </p:spPr>
        <p:txBody>
          <a:bodyPr/>
          <a:lstStyle/>
          <a:p>
            <a:endParaRPr lang="en-US"/>
          </a:p>
        </p:txBody>
      </p:sp>
      <p:sp>
        <p:nvSpPr>
          <p:cNvPr id="21" name="TextBox 20"/>
          <p:cNvSpPr txBox="1"/>
          <p:nvPr/>
        </p:nvSpPr>
        <p:spPr>
          <a:xfrm>
            <a:off x="5003545" y="2699305"/>
            <a:ext cx="1027845" cy="276999"/>
          </a:xfrm>
          <a:prstGeom prst="rect">
            <a:avLst/>
          </a:prstGeom>
          <a:solidFill>
            <a:schemeClr val="bg1"/>
          </a:solidFill>
        </p:spPr>
        <p:txBody>
          <a:bodyPr wrap="none" rtlCol="0">
            <a:spAutoFit/>
          </a:bodyPr>
          <a:lstStyle/>
          <a:p>
            <a:r>
              <a:rPr lang="en-US" sz="1200" b="1" dirty="0" smtClean="0">
                <a:latin typeface="+mj-lt"/>
              </a:rPr>
              <a:t>TCT @ 12 </a:t>
            </a:r>
            <a:r>
              <a:rPr lang="en-US" sz="1200" b="1" dirty="0" smtClean="0">
                <a:latin typeface="Symbol" pitchFamily="18" charset="2"/>
              </a:rPr>
              <a:t>s</a:t>
            </a:r>
            <a:endParaRPr lang="en-US" sz="1200" b="1" dirty="0">
              <a:latin typeface="Symbol" pitchFamily="18" charset="2"/>
            </a:endParaRPr>
          </a:p>
        </p:txBody>
      </p:sp>
      <p:sp>
        <p:nvSpPr>
          <p:cNvPr id="40968" name="Rectangle 7"/>
          <p:cNvSpPr>
            <a:spLocks noChangeArrowheads="1"/>
          </p:cNvSpPr>
          <p:nvPr/>
        </p:nvSpPr>
        <p:spPr bwMode="auto">
          <a:xfrm>
            <a:off x="4994455" y="2584090"/>
            <a:ext cx="46037" cy="1075340"/>
          </a:xfrm>
          <a:prstGeom prst="rect">
            <a:avLst/>
          </a:prstGeom>
          <a:solidFill>
            <a:schemeClr val="tx1"/>
          </a:solidFill>
          <a:ln w="9525" algn="ctr">
            <a:solidFill>
              <a:schemeClr val="tx1"/>
            </a:solidFill>
            <a:round/>
            <a:headEnd/>
            <a:tailEnd/>
          </a:ln>
        </p:spPr>
        <p:txBody>
          <a:bodyPr/>
          <a:lstStyle/>
          <a:p>
            <a:endParaRPr lang="en-US"/>
          </a:p>
        </p:txBody>
      </p:sp>
      <p:grpSp>
        <p:nvGrpSpPr>
          <p:cNvPr id="31" name="Group 30"/>
          <p:cNvGrpSpPr/>
          <p:nvPr/>
        </p:nvGrpSpPr>
        <p:grpSpPr>
          <a:xfrm>
            <a:off x="6569060" y="3467405"/>
            <a:ext cx="384050" cy="115215"/>
            <a:chOff x="6799490" y="2814520"/>
            <a:chExt cx="384050" cy="115215"/>
          </a:xfrm>
        </p:grpSpPr>
        <p:cxnSp>
          <p:nvCxnSpPr>
            <p:cNvPr id="23" name="Straight Connector 22"/>
            <p:cNvCxnSpPr/>
            <p:nvPr/>
          </p:nvCxnSpPr>
          <p:spPr bwMode="auto">
            <a:xfrm>
              <a:off x="6799490" y="2814520"/>
              <a:ext cx="384050"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6799490" y="2929735"/>
              <a:ext cx="384050"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grpSp>
      <p:grpSp>
        <p:nvGrpSpPr>
          <p:cNvPr id="28" name="Group 27"/>
          <p:cNvGrpSpPr/>
          <p:nvPr/>
        </p:nvGrpSpPr>
        <p:grpSpPr>
          <a:xfrm>
            <a:off x="6569060" y="2737710"/>
            <a:ext cx="345645" cy="307240"/>
            <a:chOff x="6799490" y="3121760"/>
            <a:chExt cx="345645" cy="307240"/>
          </a:xfrm>
        </p:grpSpPr>
        <p:sp>
          <p:nvSpPr>
            <p:cNvPr id="26" name="Rectangle 25"/>
            <p:cNvSpPr/>
            <p:nvPr/>
          </p:nvSpPr>
          <p:spPr bwMode="auto">
            <a:xfrm>
              <a:off x="6799490" y="3121760"/>
              <a:ext cx="345645" cy="115215"/>
            </a:xfrm>
            <a:prstGeom prst="rect">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7" name="Rectangle 26"/>
            <p:cNvSpPr/>
            <p:nvPr/>
          </p:nvSpPr>
          <p:spPr bwMode="auto">
            <a:xfrm>
              <a:off x="6799490" y="3313785"/>
              <a:ext cx="345645" cy="11521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grpSp>
      <p:sp>
        <p:nvSpPr>
          <p:cNvPr id="29" name="TextBox 4"/>
          <p:cNvSpPr txBox="1">
            <a:spLocks noChangeArrowheads="1"/>
          </p:cNvSpPr>
          <p:nvPr/>
        </p:nvSpPr>
        <p:spPr bwMode="auto">
          <a:xfrm>
            <a:off x="6991515" y="3980098"/>
            <a:ext cx="2651750" cy="387798"/>
          </a:xfrm>
          <a:prstGeom prst="rect">
            <a:avLst/>
          </a:prstGeom>
          <a:noFill/>
          <a:ln w="9525">
            <a:noFill/>
            <a:miter lim="800000"/>
            <a:headEnd/>
            <a:tailEnd/>
          </a:ln>
        </p:spPr>
        <p:txBody>
          <a:bodyPr wrap="square">
            <a:spAutoFit/>
          </a:bodyPr>
          <a:lstStyle/>
          <a:p>
            <a:pPr marL="0" lvl="1">
              <a:lnSpc>
                <a:spcPct val="120000"/>
              </a:lnSpc>
              <a:spcBef>
                <a:spcPts val="300"/>
              </a:spcBef>
              <a:buClr>
                <a:srgbClr val="0000FF"/>
              </a:buClr>
              <a:buSzPct val="80000"/>
              <a:defRPr/>
            </a:pPr>
            <a:r>
              <a:rPr lang="en-US" sz="1600" b="1" i="1" dirty="0" smtClean="0">
                <a:latin typeface="Arial" pitchFamily="34" charset="0"/>
                <a:cs typeface="Arial" pitchFamily="34" charset="0"/>
              </a:rPr>
              <a:t>≥ </a:t>
            </a:r>
            <a:r>
              <a:rPr lang="en-US" sz="1600" b="1" i="1" u="sng" dirty="0">
                <a:latin typeface="Arial" pitchFamily="34" charset="0"/>
                <a:cs typeface="Arial" pitchFamily="34" charset="0"/>
              </a:rPr>
              <a:t>2</a:t>
            </a:r>
            <a:r>
              <a:rPr lang="en-US" sz="1600" b="1" i="1" u="sng" dirty="0">
                <a:latin typeface="Symbol" pitchFamily="18" charset="2"/>
                <a:cs typeface="Arial" pitchFamily="34" charset="0"/>
              </a:rPr>
              <a:t>s</a:t>
            </a:r>
            <a:r>
              <a:rPr lang="en-US" sz="1600" b="1" i="1" dirty="0">
                <a:latin typeface="Arial" pitchFamily="34" charset="0"/>
                <a:cs typeface="Arial" pitchFamily="34" charset="0"/>
              </a:rPr>
              <a:t> margin </a:t>
            </a:r>
            <a:r>
              <a:rPr lang="en-US" sz="1600" b="1" i="1" dirty="0" smtClean="0">
                <a:latin typeface="Arial" pitchFamily="34" charset="0"/>
                <a:cs typeface="Arial" pitchFamily="34" charset="0"/>
              </a:rPr>
              <a:t>to </a:t>
            </a:r>
            <a:r>
              <a:rPr lang="en-US" sz="1600" b="1" i="1" dirty="0">
                <a:latin typeface="Arial" pitchFamily="34" charset="0"/>
                <a:cs typeface="Arial" pitchFamily="34" charset="0"/>
              </a:rPr>
              <a:t>triplet </a:t>
            </a:r>
          </a:p>
        </p:txBody>
      </p:sp>
      <p:sp>
        <p:nvSpPr>
          <p:cNvPr id="30" name="TextBox 4"/>
          <p:cNvSpPr txBox="1">
            <a:spLocks noChangeArrowheads="1"/>
          </p:cNvSpPr>
          <p:nvPr/>
        </p:nvSpPr>
        <p:spPr bwMode="auto">
          <a:xfrm>
            <a:off x="7029920" y="3313785"/>
            <a:ext cx="2150680" cy="683264"/>
          </a:xfrm>
          <a:prstGeom prst="rect">
            <a:avLst/>
          </a:prstGeom>
          <a:noFill/>
          <a:ln w="9525">
            <a:noFill/>
            <a:miter lim="800000"/>
            <a:headEnd/>
            <a:tailEnd/>
          </a:ln>
        </p:spPr>
        <p:txBody>
          <a:bodyPr wrap="square">
            <a:spAutoFit/>
          </a:bodyPr>
          <a:lstStyle/>
          <a:p>
            <a:pPr marL="0" lvl="1">
              <a:lnSpc>
                <a:spcPct val="120000"/>
              </a:lnSpc>
              <a:spcBef>
                <a:spcPts val="300"/>
              </a:spcBef>
              <a:buClr>
                <a:srgbClr val="0000FF"/>
              </a:buClr>
              <a:buSzPct val="80000"/>
              <a:defRPr/>
            </a:pPr>
            <a:r>
              <a:rPr lang="en-US" sz="1600" b="1" i="1" u="sng" dirty="0" smtClean="0">
                <a:latin typeface="Arial" pitchFamily="34" charset="0"/>
                <a:cs typeface="Arial" pitchFamily="34" charset="0"/>
              </a:rPr>
              <a:t>12</a:t>
            </a:r>
            <a:r>
              <a:rPr lang="en-US" sz="1600" b="1" i="1" u="sng" dirty="0" smtClean="0">
                <a:latin typeface="Symbol" pitchFamily="18" charset="2"/>
                <a:cs typeface="Arial" pitchFamily="34" charset="0"/>
              </a:rPr>
              <a:t>s</a:t>
            </a:r>
            <a:r>
              <a:rPr lang="en-US" sz="1600" b="1" i="1" dirty="0" smtClean="0">
                <a:latin typeface="Symbol" pitchFamily="18" charset="2"/>
                <a:cs typeface="Arial" pitchFamily="34" charset="0"/>
              </a:rPr>
              <a:t>  </a:t>
            </a:r>
            <a:r>
              <a:rPr lang="en-US" sz="1600" b="1" i="1" dirty="0" smtClean="0">
                <a:latin typeface="+mn-lt"/>
                <a:cs typeface="Arial" pitchFamily="34" charset="0"/>
              </a:rPr>
              <a:t>extreme beam envelopes</a:t>
            </a:r>
          </a:p>
        </p:txBody>
      </p:sp>
      <p:cxnSp>
        <p:nvCxnSpPr>
          <p:cNvPr id="32" name="Straight Arrow Connector 31"/>
          <p:cNvCxnSpPr/>
          <p:nvPr/>
        </p:nvCxnSpPr>
        <p:spPr bwMode="auto">
          <a:xfrm>
            <a:off x="6722680" y="4081885"/>
            <a:ext cx="0" cy="230430"/>
          </a:xfrm>
          <a:prstGeom prst="straightConnector1">
            <a:avLst/>
          </a:prstGeom>
          <a:solidFill>
            <a:schemeClr val="accent1"/>
          </a:solidFill>
          <a:ln w="28575" cap="flat" cmpd="sng" algn="ctr">
            <a:solidFill>
              <a:srgbClr val="CC0066"/>
            </a:solidFill>
            <a:prstDash val="solid"/>
            <a:round/>
            <a:headEnd type="triangle" w="med" len="med"/>
            <a:tailEnd type="triangle" w="med" len="med"/>
          </a:ln>
          <a:effectLst/>
        </p:spPr>
      </p:cxnSp>
      <p:sp>
        <p:nvSpPr>
          <p:cNvPr id="33" name="TextBox 4"/>
          <p:cNvSpPr txBox="1">
            <a:spLocks noChangeArrowheads="1"/>
          </p:cNvSpPr>
          <p:nvPr/>
        </p:nvSpPr>
        <p:spPr bwMode="auto">
          <a:xfrm>
            <a:off x="6761085" y="4742729"/>
            <a:ext cx="2265895" cy="721736"/>
          </a:xfrm>
          <a:prstGeom prst="rect">
            <a:avLst/>
          </a:prstGeom>
          <a:noFill/>
          <a:ln w="9525">
            <a:noFill/>
            <a:miter lim="800000"/>
            <a:headEnd/>
            <a:tailEnd/>
          </a:ln>
        </p:spPr>
        <p:txBody>
          <a:bodyPr wrap="square">
            <a:spAutoFit/>
          </a:bodyPr>
          <a:lstStyle/>
          <a:p>
            <a:pPr marL="0" lvl="1">
              <a:lnSpc>
                <a:spcPct val="120000"/>
              </a:lnSpc>
              <a:spcBef>
                <a:spcPts val="300"/>
              </a:spcBef>
              <a:buClr>
                <a:srgbClr val="0000FF"/>
              </a:buClr>
              <a:buSzPct val="80000"/>
              <a:defRPr/>
            </a:pPr>
            <a:r>
              <a:rPr lang="en-US" sz="1600" b="1" i="1" dirty="0" err="1" smtClean="0">
                <a:latin typeface="Arial" pitchFamily="34" charset="0"/>
                <a:cs typeface="Arial" pitchFamily="34" charset="0"/>
              </a:rPr>
              <a:t>emittance</a:t>
            </a:r>
            <a:r>
              <a:rPr lang="en-US" sz="1600" b="1" i="1" dirty="0" smtClean="0">
                <a:latin typeface="Arial" pitchFamily="34" charset="0"/>
                <a:cs typeface="Arial" pitchFamily="34" charset="0"/>
              </a:rPr>
              <a:t> = 3.5 </a:t>
            </a:r>
            <a:r>
              <a:rPr lang="en-US" sz="1600" b="1" i="1" dirty="0" smtClean="0">
                <a:latin typeface="Symbol" pitchFamily="18" charset="2"/>
                <a:cs typeface="Arial" pitchFamily="34" charset="0"/>
              </a:rPr>
              <a:t>m</a:t>
            </a:r>
            <a:r>
              <a:rPr lang="en-US" sz="1600" b="1" i="1" dirty="0" smtClean="0">
                <a:latin typeface="Arial" pitchFamily="34" charset="0"/>
                <a:cs typeface="Arial" pitchFamily="34" charset="0"/>
              </a:rPr>
              <a:t>m,</a:t>
            </a:r>
          </a:p>
          <a:p>
            <a:pPr marL="0" lvl="1">
              <a:lnSpc>
                <a:spcPct val="120000"/>
              </a:lnSpc>
              <a:spcBef>
                <a:spcPts val="300"/>
              </a:spcBef>
              <a:buClr>
                <a:srgbClr val="0000FF"/>
              </a:buClr>
              <a:buSzPct val="80000"/>
              <a:defRPr/>
            </a:pPr>
            <a:r>
              <a:rPr lang="en-US" sz="1600" b="1" i="1" dirty="0" smtClean="0">
                <a:latin typeface="Symbol" pitchFamily="18" charset="2"/>
                <a:cs typeface="Arial" pitchFamily="34" charset="0"/>
              </a:rPr>
              <a:t>b</a:t>
            </a:r>
            <a:r>
              <a:rPr lang="en-US" sz="1600" b="1" i="1" dirty="0" smtClean="0">
                <a:latin typeface="Arial" pitchFamily="34" charset="0"/>
                <a:cs typeface="Arial" pitchFamily="34" charset="0"/>
              </a:rPr>
              <a:t>* =1m</a:t>
            </a:r>
            <a:endParaRPr lang="en-US" sz="16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Lower </a:t>
            </a:r>
            <a:r>
              <a:rPr lang="en-US" dirty="0" smtClean="0">
                <a:latin typeface="Symbol" pitchFamily="18" charset="2"/>
              </a:rPr>
              <a:t>b</a:t>
            </a:r>
            <a:r>
              <a:rPr lang="en-US" dirty="0" smtClean="0"/>
              <a:t>*m- collimation</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9941" name="Slide Number Placeholder 4"/>
          <p:cNvSpPr>
            <a:spLocks noGrp="1"/>
          </p:cNvSpPr>
          <p:nvPr>
            <p:ph type="sldNum" sz="quarter" idx="12"/>
          </p:nvPr>
        </p:nvSpPr>
        <p:spPr>
          <a:noFill/>
        </p:spPr>
        <p:txBody>
          <a:bodyPr/>
          <a:lstStyle/>
          <a:p>
            <a:fld id="{465E5505-02B2-4363-B4E0-17CC4DF5C39C}" type="slidenum">
              <a:rPr lang="en-US" smtClean="0"/>
              <a:pPr/>
              <a:t>19</a:t>
            </a:fld>
            <a:endParaRPr lang="en-US" smtClean="0"/>
          </a:p>
        </p:txBody>
      </p:sp>
      <p:sp>
        <p:nvSpPr>
          <p:cNvPr id="39942" name="TextBox 2"/>
          <p:cNvSpPr txBox="1">
            <a:spLocks noChangeArrowheads="1"/>
          </p:cNvSpPr>
          <p:nvPr/>
        </p:nvSpPr>
        <p:spPr bwMode="auto">
          <a:xfrm>
            <a:off x="615949" y="875930"/>
            <a:ext cx="8180601" cy="1708160"/>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000" dirty="0">
                <a:latin typeface="Symbol" pitchFamily="18" charset="2"/>
              </a:rPr>
              <a:t>b</a:t>
            </a:r>
            <a:r>
              <a:rPr lang="en-US" sz="2000" dirty="0">
                <a:latin typeface="Calibri" pitchFamily="34" charset="0"/>
              </a:rPr>
              <a:t>* </a:t>
            </a:r>
            <a:r>
              <a:rPr lang="en-US" sz="2000" dirty="0">
                <a:latin typeface="+mj-lt"/>
              </a:rPr>
              <a:t>could be lowered further in 2012 if </a:t>
            </a:r>
            <a:r>
              <a:rPr lang="en-US" sz="2000" b="1" u="sng" dirty="0">
                <a:latin typeface="+mj-lt"/>
              </a:rPr>
              <a:t>the collimators are set tighter around the </a:t>
            </a:r>
            <a:r>
              <a:rPr lang="en-US" sz="2000" b="1" u="sng" dirty="0" smtClean="0">
                <a:latin typeface="+mj-lt"/>
              </a:rPr>
              <a:t>beams</a:t>
            </a:r>
            <a:r>
              <a:rPr lang="en-US" sz="2000" dirty="0" smtClean="0">
                <a:latin typeface="+mj-lt"/>
              </a:rPr>
              <a:t>.</a:t>
            </a:r>
            <a:endParaRPr lang="en-US" sz="2000" b="1" i="1" dirty="0">
              <a:solidFill>
                <a:srgbClr val="0000FF"/>
              </a:solidFill>
              <a:latin typeface="+mj-lt"/>
            </a:endParaRPr>
          </a:p>
          <a:p>
            <a:pPr marL="269875" indent="-269875">
              <a:spcBef>
                <a:spcPts val="600"/>
              </a:spcBef>
              <a:buClr>
                <a:srgbClr val="0000FF"/>
              </a:buClr>
              <a:buSzPct val="80000"/>
              <a:buFont typeface="Wingdings" pitchFamily="2" charset="2"/>
              <a:buChar char="q"/>
            </a:pPr>
            <a:r>
              <a:rPr lang="en-US" sz="2000" dirty="0">
                <a:latin typeface="+mj-lt"/>
              </a:rPr>
              <a:t>Tight settings were tested in </a:t>
            </a:r>
            <a:r>
              <a:rPr lang="en-US" sz="2000" dirty="0" smtClean="0">
                <a:latin typeface="+mj-lt"/>
              </a:rPr>
              <a:t>MDs, </a:t>
            </a:r>
            <a:r>
              <a:rPr lang="en-US" sz="2000" dirty="0">
                <a:latin typeface="+mj-lt"/>
              </a:rPr>
              <a:t>and operation should be </a:t>
            </a:r>
            <a:r>
              <a:rPr lang="en-US" sz="2000" dirty="0" smtClean="0">
                <a:latin typeface="+mj-lt"/>
              </a:rPr>
              <a:t>possible, </a:t>
            </a:r>
            <a:r>
              <a:rPr lang="en-US" sz="2000" dirty="0">
                <a:latin typeface="+mj-lt"/>
              </a:rPr>
              <a:t>but more delicate since a significant beam halo is then touching the primary collimators.</a:t>
            </a:r>
          </a:p>
        </p:txBody>
      </p:sp>
      <p:graphicFrame>
        <p:nvGraphicFramePr>
          <p:cNvPr id="8" name="Table 7"/>
          <p:cNvGraphicFramePr>
            <a:graphicFrameLocks noGrp="1"/>
          </p:cNvGraphicFramePr>
          <p:nvPr/>
        </p:nvGraphicFramePr>
        <p:xfrm>
          <a:off x="731838" y="2887073"/>
          <a:ext cx="5683941" cy="1962912"/>
        </p:xfrm>
        <a:graphic>
          <a:graphicData uri="http://schemas.openxmlformats.org/drawingml/2006/table">
            <a:tbl>
              <a:tblPr/>
              <a:tblGrid>
                <a:gridCol w="3072400"/>
                <a:gridCol w="1344175"/>
                <a:gridCol w="1267366"/>
              </a:tblGrid>
              <a:tr h="0">
                <a:tc>
                  <a:txBody>
                    <a:bodyPr/>
                    <a:lstStyle/>
                    <a:p>
                      <a:pPr marL="540385" algn="just">
                        <a:lnSpc>
                          <a:spcPct val="115000"/>
                        </a:lnSpc>
                        <a:spcBef>
                          <a:spcPts val="250"/>
                        </a:spcBef>
                        <a:spcAft>
                          <a:spcPts val="125"/>
                        </a:spcAft>
                      </a:pPr>
                      <a:r>
                        <a:rPr lang="en-GB" sz="1600" b="1" dirty="0" smtClean="0">
                          <a:latin typeface="+mj-lt"/>
                          <a:ea typeface="Times New Roman"/>
                          <a:cs typeface="Times New Roman"/>
                        </a:rPr>
                        <a:t>Collimator family</a:t>
                      </a:r>
                      <a:endParaRPr lang="en-GB" sz="1600" b="1" dirty="0">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smtClean="0">
                          <a:solidFill>
                            <a:schemeClr val="tx1"/>
                          </a:solidFill>
                          <a:latin typeface="Verdana"/>
                          <a:ea typeface="Times New Roman"/>
                          <a:cs typeface="Times New Roman"/>
                        </a:rPr>
                        <a:t>2011</a:t>
                      </a:r>
                      <a:endParaRPr lang="en-US" sz="1600" b="1" dirty="0">
                        <a:solidFill>
                          <a:schemeClr val="tx1"/>
                        </a:solidFill>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smtClean="0">
                          <a:solidFill>
                            <a:schemeClr val="tx1"/>
                          </a:solidFill>
                          <a:latin typeface="Verdana"/>
                          <a:ea typeface="Times New Roman"/>
                          <a:cs typeface="Times New Roman"/>
                        </a:rPr>
                        <a:t>Tight</a:t>
                      </a:r>
                      <a:endParaRPr lang="en-US" sz="1600" b="1" u="none" dirty="0">
                        <a:solidFill>
                          <a:schemeClr val="tx1"/>
                        </a:solidFill>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tabLst>
                          <a:tab pos="1558290" algn="r"/>
                        </a:tabLst>
                      </a:pPr>
                      <a:r>
                        <a:rPr lang="fr-FR" sz="1600" b="1" dirty="0" smtClean="0">
                          <a:latin typeface="+mj-lt"/>
                          <a:ea typeface="Calibri"/>
                          <a:cs typeface="Helvetica"/>
                        </a:rPr>
                        <a:t>TCP-IR7 (</a:t>
                      </a:r>
                      <a:r>
                        <a:rPr lang="fr-FR" sz="1600" b="1" dirty="0" err="1" smtClean="0">
                          <a:latin typeface="+mj-lt"/>
                          <a:ea typeface="Calibri"/>
                          <a:cs typeface="Helvetica"/>
                        </a:rPr>
                        <a:t>primary</a:t>
                      </a:r>
                      <a:r>
                        <a:rPr lang="fr-FR" sz="1600" b="1" dirty="0" smtClean="0">
                          <a:latin typeface="+mj-lt"/>
                          <a:ea typeface="Calibri"/>
                          <a:cs typeface="Helvetica"/>
                        </a:rPr>
                        <a:t>)</a:t>
                      </a:r>
                      <a:endParaRPr lang="en-US"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5.7</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4.0</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600" b="1" dirty="0" smtClean="0">
                          <a:latin typeface="+mj-lt"/>
                          <a:ea typeface="Calibri"/>
                          <a:cs typeface="Helvetica"/>
                        </a:rPr>
                        <a:t>TCSG-IR7 (</a:t>
                      </a:r>
                      <a:r>
                        <a:rPr lang="fr-FR" sz="1600" b="1" dirty="0" err="1" smtClean="0">
                          <a:latin typeface="+mj-lt"/>
                          <a:ea typeface="Calibri"/>
                          <a:cs typeface="Helvetica"/>
                        </a:rPr>
                        <a:t>secondary</a:t>
                      </a:r>
                      <a:r>
                        <a:rPr lang="fr-FR" sz="1600" b="1" dirty="0" smtClean="0">
                          <a:latin typeface="+mj-lt"/>
                          <a:ea typeface="Calibri"/>
                          <a:cs typeface="Helvetica"/>
                        </a:rPr>
                        <a:t>)</a:t>
                      </a:r>
                      <a:endParaRPr lang="en-US"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8.5</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6.0</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600" b="1" dirty="0" smtClean="0">
                          <a:latin typeface="+mj-lt"/>
                          <a:ea typeface="Calibri"/>
                          <a:cs typeface="Helvetica"/>
                        </a:rPr>
                        <a:t>TCLA-IR7 (</a:t>
                      </a:r>
                      <a:r>
                        <a:rPr lang="fr-FR" sz="1600" b="1" dirty="0" err="1" smtClean="0">
                          <a:latin typeface="+mj-lt"/>
                          <a:ea typeface="Calibri"/>
                          <a:cs typeface="Helvetica"/>
                        </a:rPr>
                        <a:t>absorbers</a:t>
                      </a:r>
                      <a:r>
                        <a:rPr lang="fr-FR" sz="1600" b="1" dirty="0" smtClean="0">
                          <a:latin typeface="+mj-lt"/>
                          <a:ea typeface="Calibri"/>
                          <a:cs typeface="Helvetica"/>
                        </a:rPr>
                        <a:t>)</a:t>
                      </a:r>
                      <a:endParaRPr lang="en-US"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17.7</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8.0</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600" b="1" dirty="0" smtClean="0">
                          <a:solidFill>
                            <a:srgbClr val="FF0000"/>
                          </a:solidFill>
                          <a:latin typeface="+mj-lt"/>
                          <a:ea typeface="Calibri"/>
                          <a:cs typeface="Helvetica"/>
                        </a:rPr>
                        <a:t>TCT IP1/5 (</a:t>
                      </a:r>
                      <a:r>
                        <a:rPr lang="fr-FR" sz="1600" b="1" dirty="0" err="1" smtClean="0">
                          <a:solidFill>
                            <a:srgbClr val="FF0000"/>
                          </a:solidFill>
                          <a:latin typeface="+mj-lt"/>
                          <a:ea typeface="Calibri"/>
                          <a:cs typeface="Helvetica"/>
                        </a:rPr>
                        <a:t>tertiary</a:t>
                      </a:r>
                      <a:r>
                        <a:rPr lang="fr-FR" sz="1600" b="1" baseline="0" dirty="0" smtClean="0">
                          <a:solidFill>
                            <a:srgbClr val="FF0000"/>
                          </a:solidFill>
                          <a:latin typeface="+mj-lt"/>
                          <a:ea typeface="Calibri"/>
                          <a:cs typeface="Helvetica"/>
                        </a:rPr>
                        <a:t>)</a:t>
                      </a:r>
                      <a:endParaRPr lang="en-US" sz="1600" b="1" dirty="0">
                        <a:solidFill>
                          <a:srgbClr val="FF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11.8</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9.3</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600" b="1" dirty="0" smtClean="0">
                          <a:latin typeface="+mj-lt"/>
                          <a:ea typeface="Calibri"/>
                          <a:cs typeface="Helvetica"/>
                        </a:rPr>
                        <a:t>TCSG-IR6 (</a:t>
                      </a:r>
                      <a:r>
                        <a:rPr lang="fr-FR" sz="1600" b="1" dirty="0" err="1" smtClean="0">
                          <a:latin typeface="+mj-lt"/>
                          <a:ea typeface="Calibri"/>
                          <a:cs typeface="Helvetica"/>
                        </a:rPr>
                        <a:t>secondary</a:t>
                      </a:r>
                      <a:r>
                        <a:rPr lang="fr-FR" sz="1600" b="1" baseline="0" dirty="0" smtClean="0">
                          <a:latin typeface="+mj-lt"/>
                          <a:ea typeface="Calibri"/>
                          <a:cs typeface="Helvetica"/>
                        </a:rPr>
                        <a:t> IR6)</a:t>
                      </a:r>
                      <a:endParaRPr lang="en-US"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9.3</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7.0</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1000"/>
                        </a:spcAft>
                      </a:pPr>
                      <a:r>
                        <a:rPr lang="fr-FR" sz="1600" b="1" dirty="0" smtClean="0">
                          <a:latin typeface="+mj-lt"/>
                          <a:ea typeface="Calibri"/>
                          <a:cs typeface="Helvetica"/>
                        </a:rPr>
                        <a:t>TCDQ-IR6 (dump protection)</a:t>
                      </a:r>
                      <a:endParaRPr lang="en-US"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dirty="0">
                          <a:latin typeface="Verdana"/>
                          <a:ea typeface="Times New Roman"/>
                          <a:cs typeface="Times New Roman"/>
                        </a:rPr>
                        <a:t>9.8</a:t>
                      </a:r>
                      <a:endParaRPr lang="en-US" sz="16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lgn="ctr">
                        <a:lnSpc>
                          <a:spcPct val="115000"/>
                        </a:lnSpc>
                        <a:spcBef>
                          <a:spcPts val="250"/>
                        </a:spcBef>
                        <a:spcAft>
                          <a:spcPts val="125"/>
                        </a:spcAft>
                      </a:pPr>
                      <a:r>
                        <a:rPr lang="en-GB" sz="1600" b="1" u="none" dirty="0">
                          <a:solidFill>
                            <a:srgbClr val="0000FF"/>
                          </a:solidFill>
                          <a:latin typeface="Verdana"/>
                          <a:ea typeface="Times New Roman"/>
                          <a:cs typeface="Times New Roman"/>
                        </a:rPr>
                        <a:t>7.5</a:t>
                      </a:r>
                      <a:endParaRPr lang="en-US" sz="1600" u="none" dirty="0">
                        <a:latin typeface="Verdana"/>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7145134" y="3730373"/>
            <a:ext cx="1728225" cy="923330"/>
          </a:xfrm>
          <a:prstGeom prst="rect">
            <a:avLst/>
          </a:prstGeom>
          <a:noFill/>
          <a:ln>
            <a:solidFill>
              <a:srgbClr val="0000FF"/>
            </a:solidFill>
          </a:ln>
        </p:spPr>
        <p:txBody>
          <a:bodyPr wrap="square">
            <a:spAutoFit/>
          </a:bodyPr>
          <a:lstStyle/>
          <a:p>
            <a:pPr algn="ctr">
              <a:defRPr/>
            </a:pPr>
            <a:r>
              <a:rPr lang="en-US" b="1" u="sng" dirty="0" smtClean="0">
                <a:solidFill>
                  <a:srgbClr val="0000FF"/>
                </a:solidFill>
                <a:latin typeface="+mj-lt"/>
              </a:rPr>
              <a:t>2.5</a:t>
            </a:r>
            <a:r>
              <a:rPr lang="en-US" b="1" u="sng" dirty="0" smtClean="0">
                <a:solidFill>
                  <a:srgbClr val="0000FF"/>
                </a:solidFill>
                <a:latin typeface="Symbol" pitchFamily="18" charset="2"/>
              </a:rPr>
              <a:t>s</a:t>
            </a:r>
            <a:r>
              <a:rPr lang="en-US" b="1" dirty="0" smtClean="0">
                <a:solidFill>
                  <a:srgbClr val="0000FF"/>
                </a:solidFill>
                <a:latin typeface="+mj-lt"/>
              </a:rPr>
              <a:t> extra margin in </a:t>
            </a:r>
            <a:r>
              <a:rPr lang="en-US" b="1" dirty="0">
                <a:solidFill>
                  <a:srgbClr val="0000FF"/>
                </a:solidFill>
                <a:latin typeface="+mj-lt"/>
              </a:rPr>
              <a:t>the triplet for </a:t>
            </a:r>
            <a:r>
              <a:rPr lang="en-US" b="1" dirty="0">
                <a:solidFill>
                  <a:srgbClr val="0000FF"/>
                </a:solidFill>
                <a:latin typeface="Symbol" pitchFamily="18" charset="2"/>
              </a:rPr>
              <a:t>b</a:t>
            </a:r>
            <a:r>
              <a:rPr lang="en-US" b="1" dirty="0">
                <a:solidFill>
                  <a:srgbClr val="0000FF"/>
                </a:solidFill>
                <a:latin typeface="+mj-lt"/>
              </a:rPr>
              <a:t>*</a:t>
            </a:r>
          </a:p>
        </p:txBody>
      </p:sp>
      <p:sp>
        <p:nvSpPr>
          <p:cNvPr id="39979" name="Left-Right Arrow 9"/>
          <p:cNvSpPr>
            <a:spLocks noChangeArrowheads="1"/>
          </p:cNvSpPr>
          <p:nvPr/>
        </p:nvSpPr>
        <p:spPr bwMode="auto">
          <a:xfrm>
            <a:off x="6492368" y="4077628"/>
            <a:ext cx="614362" cy="192088"/>
          </a:xfrm>
          <a:prstGeom prst="leftRightArrow">
            <a:avLst>
              <a:gd name="adj1" fmla="val 50000"/>
              <a:gd name="adj2" fmla="val 49974"/>
            </a:avLst>
          </a:prstGeom>
          <a:solidFill>
            <a:schemeClr val="accent1"/>
          </a:solidFill>
          <a:ln w="9525" algn="ctr">
            <a:solidFill>
              <a:srgbClr val="0000FF"/>
            </a:solidFill>
            <a:round/>
            <a:headEnd/>
            <a:tailEnd/>
          </a:ln>
        </p:spPr>
        <p:txBody>
          <a:bodyPr/>
          <a:lstStyle/>
          <a:p>
            <a:endParaRPr lang="en-US"/>
          </a:p>
        </p:txBody>
      </p:sp>
      <p:sp>
        <p:nvSpPr>
          <p:cNvPr id="11" name="TextBox 10"/>
          <p:cNvSpPr txBox="1"/>
          <p:nvPr/>
        </p:nvSpPr>
        <p:spPr>
          <a:xfrm>
            <a:off x="6736405" y="2618238"/>
            <a:ext cx="1714500" cy="522288"/>
          </a:xfrm>
          <a:prstGeom prst="rect">
            <a:avLst/>
          </a:prstGeom>
          <a:noFill/>
        </p:spPr>
        <p:txBody>
          <a:bodyPr wrap="none">
            <a:spAutoFit/>
          </a:bodyPr>
          <a:lstStyle/>
          <a:p>
            <a:pPr>
              <a:defRPr/>
            </a:pPr>
            <a:r>
              <a:rPr lang="en-US" sz="1400" b="1" i="1" dirty="0">
                <a:latin typeface="+mj-lt"/>
              </a:rPr>
              <a:t>Settings in sigma </a:t>
            </a:r>
          </a:p>
          <a:p>
            <a:pPr>
              <a:defRPr/>
            </a:pPr>
            <a:r>
              <a:rPr lang="en-US" sz="1400" b="1" i="1" dirty="0">
                <a:latin typeface="+mj-lt"/>
              </a:rPr>
              <a:t>(</a:t>
            </a:r>
            <a:r>
              <a:rPr lang="en-US" sz="1400" b="1" i="1" dirty="0">
                <a:latin typeface="Symbol" pitchFamily="18" charset="2"/>
              </a:rPr>
              <a:t>e</a:t>
            </a:r>
            <a:r>
              <a:rPr lang="en-US" sz="1400" b="1" i="1" dirty="0">
                <a:latin typeface="+mj-lt"/>
              </a:rPr>
              <a:t> = 3.5 </a:t>
            </a:r>
            <a:r>
              <a:rPr lang="en-US" sz="1400" b="1" i="1" dirty="0">
                <a:latin typeface="Symbol" pitchFamily="18" charset="2"/>
              </a:rPr>
              <a:t>m</a:t>
            </a:r>
            <a:r>
              <a:rPr lang="en-US" sz="1400" b="1" i="1" dirty="0">
                <a:latin typeface="+mj-lt"/>
              </a:rPr>
              <a:t>m)</a:t>
            </a:r>
          </a:p>
        </p:txBody>
      </p:sp>
      <p:sp>
        <p:nvSpPr>
          <p:cNvPr id="12" name="TextBox 2"/>
          <p:cNvSpPr txBox="1">
            <a:spLocks noChangeArrowheads="1"/>
          </p:cNvSpPr>
          <p:nvPr/>
        </p:nvSpPr>
        <p:spPr bwMode="auto">
          <a:xfrm>
            <a:off x="731500" y="5140629"/>
            <a:ext cx="7924800" cy="707886"/>
          </a:xfrm>
          <a:prstGeom prst="rect">
            <a:avLst/>
          </a:prstGeom>
          <a:noFill/>
          <a:ln w="9525">
            <a:noFill/>
            <a:miter lim="800000"/>
            <a:headEnd/>
            <a:tailEnd/>
          </a:ln>
        </p:spPr>
        <p:txBody>
          <a:bodyPr>
            <a:spAutoFit/>
          </a:bodyPr>
          <a:lstStyle/>
          <a:p>
            <a:pPr marL="269875" indent="-269875">
              <a:spcBef>
                <a:spcPts val="600"/>
              </a:spcBef>
              <a:buClr>
                <a:srgbClr val="0000FF"/>
              </a:buClr>
              <a:buSzPct val="80000"/>
              <a:buFont typeface="Wingdings" pitchFamily="2" charset="2"/>
              <a:buChar char="q"/>
            </a:pPr>
            <a:r>
              <a:rPr lang="en-US" sz="2000" dirty="0" smtClean="0">
                <a:latin typeface="+mj-lt"/>
              </a:rPr>
              <a:t>Further gains could be obtained by reducing the margin for optics and orbit to </a:t>
            </a:r>
            <a:r>
              <a:rPr lang="en-US" sz="2000" b="1" u="sng" dirty="0" smtClean="0">
                <a:latin typeface="Calibri" pitchFamily="34" charset="0"/>
              </a:rPr>
              <a:t>1-1.5</a:t>
            </a:r>
            <a:r>
              <a:rPr lang="en-US" sz="2000" b="1" u="sng" dirty="0" smtClean="0">
                <a:latin typeface="Symbol" pitchFamily="18" charset="2"/>
              </a:rPr>
              <a:t>s</a:t>
            </a:r>
            <a:r>
              <a:rPr lang="en-US" sz="2000" dirty="0" smtClean="0">
                <a:latin typeface="Calibri" pitchFamily="34" charset="0"/>
              </a:rPr>
              <a:t> (</a:t>
            </a:r>
            <a:r>
              <a:rPr lang="en-US" sz="2000" dirty="0" smtClean="0">
                <a:latin typeface="+mj-lt"/>
              </a:rPr>
              <a:t>from</a:t>
            </a:r>
            <a:r>
              <a:rPr lang="en-US" sz="2000" dirty="0" smtClean="0">
                <a:latin typeface="Calibri" pitchFamily="34" charset="0"/>
              </a:rPr>
              <a:t> </a:t>
            </a:r>
            <a:r>
              <a:rPr lang="en-US" sz="2000" b="1" u="sng" dirty="0" smtClean="0">
                <a:latin typeface="Calibri" pitchFamily="34" charset="0"/>
              </a:rPr>
              <a:t>2</a:t>
            </a:r>
            <a:r>
              <a:rPr lang="en-US" sz="2000" b="1" u="sng" dirty="0" smtClean="0">
                <a:latin typeface="Symbol" pitchFamily="18" charset="2"/>
              </a:rPr>
              <a:t>s</a:t>
            </a:r>
            <a:r>
              <a:rPr lang="en-US" sz="2000" dirty="0" smtClean="0">
                <a:latin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2</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solidFill>
                <a:latin typeface="+mn-lt"/>
              </a:rPr>
              <a:t>Proton operation </a:t>
            </a:r>
            <a:r>
              <a:rPr lang="en-US" sz="2800" dirty="0" smtClean="0">
                <a:solidFill>
                  <a:srgbClr val="0000FF"/>
                </a:solidFill>
                <a:latin typeface="+mn-lt"/>
              </a:rPr>
              <a:t>in 2011</a:t>
            </a:r>
            <a:endParaRPr lang="en-US" sz="2800" dirty="0">
              <a:solidFill>
                <a:srgbClr val="0000FF"/>
              </a:solidFill>
              <a:latin typeface="+mn-lt"/>
            </a:endParaRPr>
          </a:p>
          <a:p>
            <a:pPr>
              <a:spcBef>
                <a:spcPts val="1800"/>
              </a:spcBef>
              <a:defRPr/>
            </a:pPr>
            <a:r>
              <a:rPr lang="en-US" sz="2800" dirty="0" smtClean="0">
                <a:solidFill>
                  <a:srgbClr val="0000FF">
                    <a:alpha val="48000"/>
                  </a:srgbClr>
                </a:solidFill>
                <a:latin typeface="+mn-lt"/>
              </a:rPr>
              <a:t>Proton operation in 2012</a:t>
            </a:r>
            <a:endParaRPr lang="en-US" sz="2800" dirty="0">
              <a:solidFill>
                <a:srgbClr val="0000FF">
                  <a:alpha val="48000"/>
                </a:srgbClr>
              </a:solidFill>
              <a:latin typeface="+mn-lt"/>
            </a:endParaRPr>
          </a:p>
          <a:p>
            <a:pPr>
              <a:spcBef>
                <a:spcPts val="1200"/>
              </a:spcBef>
              <a:defRPr/>
            </a:pPr>
            <a:r>
              <a:rPr lang="en-US" sz="2800" dirty="0" smtClean="0">
                <a:solidFill>
                  <a:srgbClr val="0000FF">
                    <a:alpha val="48000"/>
                  </a:srgbClr>
                </a:solidFill>
                <a:latin typeface="+mn-lt"/>
              </a:rPr>
              <a:t>	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55000"/>
                  </a:srgbClr>
                </a:solidFill>
                <a:latin typeface="Symbol" pitchFamily="18" charset="2"/>
              </a:rPr>
              <a:t>b</a:t>
            </a:r>
            <a:r>
              <a:rPr lang="en-US" sz="2800" dirty="0" smtClean="0">
                <a:solidFill>
                  <a:srgbClr val="0000FF">
                    <a:alpha val="55000"/>
                  </a:srgbClr>
                </a:solidFill>
                <a:latin typeface="+mn-lt"/>
              </a:rPr>
              <a:t>*</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50000"/>
                  </a:srgbClr>
                </a:solidFill>
                <a:latin typeface="+mn-lt"/>
              </a:rPr>
              <a:t>Intensity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8000"/>
                  </a:srgbClr>
                </a:solidFill>
                <a:latin typeface="+mn-lt"/>
              </a:rPr>
              <a:t>Radiation, turn-around</a:t>
            </a:r>
          </a:p>
          <a:p>
            <a:pPr>
              <a:spcBef>
                <a:spcPts val="1200"/>
              </a:spcBef>
              <a:defRPr/>
            </a:pPr>
            <a:r>
              <a:rPr lang="en-US" sz="2800" dirty="0" smtClean="0">
                <a:solidFill>
                  <a:srgbClr val="0000FF">
                    <a:alpha val="50000"/>
                  </a:srgbClr>
                </a:solidFill>
                <a:latin typeface="+mn-lt"/>
              </a:rPr>
              <a:t>Performance projections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Symbol" pitchFamily="18" charset="2"/>
              </a:rPr>
              <a:t>b</a:t>
            </a:r>
            <a:r>
              <a:rPr lang="en-US" dirty="0" smtClean="0"/>
              <a:t>* reach in 2012</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20</a:t>
            </a:fld>
            <a:endParaRPr lang="en-US"/>
          </a:p>
        </p:txBody>
      </p:sp>
      <p:sp>
        <p:nvSpPr>
          <p:cNvPr id="6" name="TextBox 2"/>
          <p:cNvSpPr txBox="1">
            <a:spLocks noChangeArrowheads="1"/>
          </p:cNvSpPr>
          <p:nvPr/>
        </p:nvSpPr>
        <p:spPr bwMode="auto">
          <a:xfrm>
            <a:off x="501070" y="1009485"/>
            <a:ext cx="8141861" cy="2939266"/>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400" dirty="0" smtClean="0">
                <a:latin typeface="+mj-lt"/>
              </a:rPr>
              <a:t>In 2012 we may gain a margin equivalent to 3</a:t>
            </a:r>
            <a:r>
              <a:rPr lang="en-US" sz="2400" dirty="0" smtClean="0">
                <a:latin typeface="Symbol" pitchFamily="18" charset="2"/>
              </a:rPr>
              <a:t>s</a:t>
            </a:r>
            <a:r>
              <a:rPr lang="en-US" sz="2400" dirty="0" smtClean="0">
                <a:latin typeface="+mj-lt"/>
              </a:rPr>
              <a:t> at </a:t>
            </a:r>
            <a:r>
              <a:rPr lang="en-US" sz="2400" dirty="0" smtClean="0">
                <a:latin typeface="Symbol" pitchFamily="18" charset="2"/>
              </a:rPr>
              <a:t>b</a:t>
            </a:r>
            <a:r>
              <a:rPr lang="en-US" sz="2400" dirty="0" smtClean="0">
                <a:latin typeface="+mj-lt"/>
              </a:rPr>
              <a:t>*=1m that can be used to squeeze further.</a:t>
            </a:r>
          </a:p>
          <a:p>
            <a:pPr marL="269875" indent="-269875">
              <a:spcBef>
                <a:spcPts val="600"/>
              </a:spcBef>
              <a:buClr>
                <a:srgbClr val="0000FF"/>
              </a:buClr>
              <a:buSzPct val="80000"/>
              <a:buFont typeface="Wingdings" pitchFamily="2" charset="2"/>
              <a:buChar char="q"/>
            </a:pPr>
            <a:r>
              <a:rPr lang="en-US" sz="2400" dirty="0" smtClean="0">
                <a:latin typeface="+mj-lt"/>
              </a:rPr>
              <a:t>For example, assuming:</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TCTs at 9.3</a:t>
            </a:r>
            <a:r>
              <a:rPr lang="en-US" sz="2000" i="1" dirty="0" smtClean="0">
                <a:solidFill>
                  <a:srgbClr val="0000FF"/>
                </a:solidFill>
                <a:latin typeface="Symbol" pitchFamily="18" charset="2"/>
              </a:rPr>
              <a:t>s</a:t>
            </a:r>
            <a:r>
              <a:rPr lang="en-US" sz="2000" i="1" dirty="0" smtClean="0">
                <a:solidFill>
                  <a:srgbClr val="0000FF"/>
                </a:solidFill>
                <a:latin typeface="+mj-lt"/>
              </a:rPr>
              <a:t>,</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Triplet margins of 1.5</a:t>
            </a:r>
            <a:r>
              <a:rPr lang="en-US" sz="2000" i="1" dirty="0" smtClean="0">
                <a:solidFill>
                  <a:srgbClr val="0000FF"/>
                </a:solidFill>
                <a:latin typeface="Symbol" pitchFamily="18" charset="2"/>
              </a:rPr>
              <a:t>s</a:t>
            </a:r>
            <a:r>
              <a:rPr lang="en-US" sz="2000" i="1" dirty="0" smtClean="0">
                <a:solidFill>
                  <a:srgbClr val="0000FF"/>
                </a:solidFill>
                <a:latin typeface="+mj-lt"/>
              </a:rPr>
              <a:t>,</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Minimum beam separation (from Xing angle) of 8</a:t>
            </a:r>
            <a:r>
              <a:rPr lang="en-US" sz="2000" i="1" dirty="0" smtClean="0">
                <a:solidFill>
                  <a:srgbClr val="0000FF"/>
                </a:solidFill>
                <a:latin typeface="Symbol" pitchFamily="18" charset="2"/>
              </a:rPr>
              <a:t>s</a:t>
            </a:r>
            <a:r>
              <a:rPr lang="en-US" sz="2000" i="1" dirty="0" smtClean="0">
                <a:solidFill>
                  <a:srgbClr val="0000FF"/>
                </a:solidFill>
                <a:latin typeface="+mj-lt"/>
              </a:rPr>
              <a:t>,</a:t>
            </a:r>
            <a:endParaRPr lang="en-US" sz="2400" dirty="0" smtClean="0">
              <a:latin typeface="Calibri" pitchFamily="34" charset="0"/>
            </a:endParaRPr>
          </a:p>
          <a:p>
            <a:pPr marL="727075" lvl="1" indent="-269875">
              <a:spcBef>
                <a:spcPts val="600"/>
              </a:spcBef>
              <a:buClr>
                <a:srgbClr val="0000FF"/>
              </a:buClr>
              <a:buSzPct val="80000"/>
            </a:pPr>
            <a:r>
              <a:rPr lang="en-US" sz="2800" dirty="0" smtClean="0">
                <a:solidFill>
                  <a:srgbClr val="FF0000"/>
                </a:solidFill>
                <a:latin typeface="Calibri" pitchFamily="34" charset="0"/>
              </a:rPr>
              <a:t>=&gt; </a:t>
            </a:r>
            <a:r>
              <a:rPr lang="en-US" sz="2800" dirty="0" smtClean="0">
                <a:solidFill>
                  <a:srgbClr val="FF0000"/>
                </a:solidFill>
                <a:latin typeface="Symbol" pitchFamily="18" charset="2"/>
              </a:rPr>
              <a:t>b</a:t>
            </a:r>
            <a:r>
              <a:rPr lang="en-US" sz="2800" dirty="0" smtClean="0">
                <a:solidFill>
                  <a:srgbClr val="FF0000"/>
                </a:solidFill>
                <a:latin typeface="+mj-lt"/>
              </a:rPr>
              <a:t>* reach of </a:t>
            </a:r>
            <a:r>
              <a:rPr lang="en-US" sz="2800" dirty="0" smtClean="0">
                <a:solidFill>
                  <a:srgbClr val="FF0000"/>
                </a:solidFill>
                <a:latin typeface="+mj-lt"/>
                <a:sym typeface="Symbol"/>
              </a:rPr>
              <a:t></a:t>
            </a:r>
            <a:r>
              <a:rPr lang="en-US" sz="2800" dirty="0" smtClean="0">
                <a:solidFill>
                  <a:srgbClr val="FF0000"/>
                </a:solidFill>
                <a:latin typeface="+mj-lt"/>
              </a:rPr>
              <a:t>0.85 m </a:t>
            </a:r>
            <a:r>
              <a:rPr lang="en-US" sz="2800" dirty="0" smtClean="0">
                <a:latin typeface="+mj-lt"/>
              </a:rPr>
              <a:t>at 3.5 </a:t>
            </a:r>
            <a:r>
              <a:rPr lang="en-US" sz="2800" dirty="0" err="1" smtClean="0">
                <a:latin typeface="+mj-lt"/>
              </a:rPr>
              <a:t>TeV</a:t>
            </a:r>
            <a:endParaRPr lang="en-US" sz="2800" dirty="0" smtClean="0">
              <a:latin typeface="+mj-lt"/>
            </a:endParaRPr>
          </a:p>
        </p:txBody>
      </p:sp>
      <p:sp>
        <p:nvSpPr>
          <p:cNvPr id="7" name="TextBox 2"/>
          <p:cNvSpPr txBox="1">
            <a:spLocks noChangeArrowheads="1"/>
          </p:cNvSpPr>
          <p:nvPr/>
        </p:nvSpPr>
        <p:spPr bwMode="auto">
          <a:xfrm>
            <a:off x="539475" y="4120290"/>
            <a:ext cx="8141861" cy="1723549"/>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400" dirty="0" smtClean="0">
                <a:latin typeface="+mj-lt"/>
              </a:rPr>
              <a:t>If the assumptions are varied within some range, then:</a:t>
            </a:r>
          </a:p>
          <a:p>
            <a:pPr marL="269875" indent="-269875">
              <a:spcBef>
                <a:spcPts val="600"/>
              </a:spcBef>
              <a:buClr>
                <a:srgbClr val="0000FF"/>
              </a:buClr>
              <a:buSzPct val="80000"/>
            </a:pPr>
            <a:r>
              <a:rPr lang="en-US" sz="2400" dirty="0" smtClean="0">
                <a:latin typeface="+mj-lt"/>
              </a:rPr>
              <a:t>		</a:t>
            </a:r>
            <a:r>
              <a:rPr lang="en-US" sz="2400" dirty="0" smtClean="0">
                <a:solidFill>
                  <a:srgbClr val="FF0000"/>
                </a:solidFill>
                <a:latin typeface="+mj-lt"/>
              </a:rPr>
              <a:t> 0.8 m  </a:t>
            </a:r>
            <a:r>
              <a:rPr lang="en-US" sz="2400" dirty="0" smtClean="0">
                <a:latin typeface="+mj-lt"/>
              </a:rPr>
              <a:t>≤ </a:t>
            </a:r>
            <a:r>
              <a:rPr lang="en-US" sz="2400" dirty="0" smtClean="0">
                <a:latin typeface="Symbol" pitchFamily="18" charset="2"/>
              </a:rPr>
              <a:t>b</a:t>
            </a:r>
            <a:r>
              <a:rPr lang="en-US" sz="2400" dirty="0" smtClean="0">
                <a:latin typeface="+mj-lt"/>
              </a:rPr>
              <a:t>* ≤ </a:t>
            </a:r>
            <a:r>
              <a:rPr lang="en-US" sz="2400" dirty="0" smtClean="0">
                <a:solidFill>
                  <a:srgbClr val="FF0000"/>
                </a:solidFill>
                <a:latin typeface="+mj-lt"/>
              </a:rPr>
              <a:t>0.9 m </a:t>
            </a:r>
            <a:r>
              <a:rPr lang="en-US" sz="2400" dirty="0" smtClean="0">
                <a:latin typeface="+mj-lt"/>
              </a:rPr>
              <a:t>at</a:t>
            </a:r>
            <a:r>
              <a:rPr lang="en-US" sz="2400" dirty="0" smtClean="0">
                <a:solidFill>
                  <a:srgbClr val="FF0000"/>
                </a:solidFill>
                <a:latin typeface="+mj-lt"/>
              </a:rPr>
              <a:t> </a:t>
            </a:r>
            <a:r>
              <a:rPr lang="en-US" sz="2400" u="sng" dirty="0" smtClean="0">
                <a:solidFill>
                  <a:srgbClr val="D60093"/>
                </a:solidFill>
                <a:latin typeface="+mj-lt"/>
              </a:rPr>
              <a:t>3.5 </a:t>
            </a:r>
            <a:r>
              <a:rPr lang="en-US" sz="2400" u="sng" dirty="0" err="1" smtClean="0">
                <a:solidFill>
                  <a:srgbClr val="D60093"/>
                </a:solidFill>
                <a:latin typeface="+mj-lt"/>
              </a:rPr>
              <a:t>TeV</a:t>
            </a:r>
            <a:r>
              <a:rPr lang="en-US" sz="2400" dirty="0" smtClean="0">
                <a:latin typeface="+mj-lt"/>
              </a:rPr>
              <a:t>.</a:t>
            </a:r>
          </a:p>
          <a:p>
            <a:pPr marL="269875" indent="-269875">
              <a:spcBef>
                <a:spcPts val="600"/>
              </a:spcBef>
              <a:buClr>
                <a:srgbClr val="0000FF"/>
              </a:buClr>
              <a:buSzPct val="80000"/>
            </a:pPr>
            <a:r>
              <a:rPr lang="en-US" sz="2400" dirty="0" smtClean="0">
                <a:latin typeface="+mj-lt"/>
              </a:rPr>
              <a:t>	</a:t>
            </a:r>
            <a:r>
              <a:rPr lang="en-US" sz="2000" dirty="0" smtClean="0">
                <a:latin typeface="+mj-lt"/>
              </a:rPr>
              <a:t>and</a:t>
            </a:r>
          </a:p>
          <a:p>
            <a:pPr marL="269875" indent="-269875">
              <a:spcBef>
                <a:spcPts val="0"/>
              </a:spcBef>
              <a:buClr>
                <a:srgbClr val="0000FF"/>
              </a:buClr>
              <a:buSzPct val="80000"/>
            </a:pPr>
            <a:r>
              <a:rPr lang="en-US" sz="2400" dirty="0" smtClean="0">
                <a:latin typeface="+mj-lt"/>
              </a:rPr>
              <a:t>		</a:t>
            </a:r>
            <a:r>
              <a:rPr lang="da-DK" sz="2400" dirty="0" smtClean="0">
                <a:latin typeface="+mj-lt"/>
              </a:rPr>
              <a:t> </a:t>
            </a:r>
            <a:r>
              <a:rPr lang="da-DK" sz="2400" dirty="0" smtClean="0">
                <a:solidFill>
                  <a:srgbClr val="FF0000"/>
                </a:solidFill>
                <a:latin typeface="+mj-lt"/>
              </a:rPr>
              <a:t>0.7 m  </a:t>
            </a:r>
            <a:r>
              <a:rPr lang="da-DK" sz="2400" dirty="0" smtClean="0">
                <a:latin typeface="+mj-lt"/>
              </a:rPr>
              <a:t>≤ </a:t>
            </a:r>
            <a:r>
              <a:rPr lang="da-DK" sz="2400" dirty="0" smtClean="0">
                <a:latin typeface="Symbol" pitchFamily="18" charset="2"/>
              </a:rPr>
              <a:t>b</a:t>
            </a:r>
            <a:r>
              <a:rPr lang="da-DK" sz="2400" dirty="0" smtClean="0">
                <a:latin typeface="+mj-lt"/>
              </a:rPr>
              <a:t>* ≤ </a:t>
            </a:r>
            <a:r>
              <a:rPr lang="da-DK" sz="2400" dirty="0" smtClean="0">
                <a:solidFill>
                  <a:srgbClr val="FF0000"/>
                </a:solidFill>
                <a:latin typeface="+mj-lt"/>
              </a:rPr>
              <a:t>0.8 m </a:t>
            </a:r>
            <a:r>
              <a:rPr lang="da-DK" sz="2400" dirty="0" smtClean="0">
                <a:latin typeface="+mj-lt"/>
              </a:rPr>
              <a:t>at </a:t>
            </a:r>
            <a:r>
              <a:rPr lang="da-DK" sz="2400" u="sng" dirty="0" smtClean="0">
                <a:solidFill>
                  <a:srgbClr val="D60093"/>
                </a:solidFill>
                <a:latin typeface="+mj-lt"/>
              </a:rPr>
              <a:t>4 TeV</a:t>
            </a:r>
            <a:r>
              <a:rPr lang="da-DK" sz="2400" dirty="0" smtClean="0">
                <a:latin typeface="+mj-lt"/>
              </a:rPr>
              <a:t>.</a:t>
            </a:r>
            <a:endParaRPr lang="en-US" sz="2400" dirty="0" smtClean="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21</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alpha val="47000"/>
                  </a:srgbClr>
                </a:solidFill>
                <a:latin typeface="+mn-lt"/>
              </a:rPr>
              <a:t>Proton operation </a:t>
            </a:r>
            <a:r>
              <a:rPr lang="en-US" sz="2800" dirty="0" smtClean="0">
                <a:solidFill>
                  <a:srgbClr val="0000FF">
                    <a:alpha val="47000"/>
                  </a:srgbClr>
                </a:solidFill>
                <a:latin typeface="+mn-lt"/>
              </a:rPr>
              <a:t>in 2011</a:t>
            </a:r>
            <a:endParaRPr lang="en-US" sz="2800" dirty="0">
              <a:solidFill>
                <a:srgbClr val="0000FF">
                  <a:alpha val="47000"/>
                </a:srgbClr>
              </a:solidFill>
              <a:latin typeface="+mn-lt"/>
            </a:endParaRPr>
          </a:p>
          <a:p>
            <a:pPr>
              <a:spcBef>
                <a:spcPts val="1800"/>
              </a:spcBef>
              <a:defRPr/>
            </a:pPr>
            <a:r>
              <a:rPr lang="en-US" sz="2800" dirty="0" smtClean="0">
                <a:solidFill>
                  <a:srgbClr val="0000FF">
                    <a:alpha val="49000"/>
                  </a:srgbClr>
                </a:solidFill>
                <a:latin typeface="+mn-lt"/>
              </a:rPr>
              <a:t>Proton operation in 2012</a:t>
            </a:r>
            <a:endParaRPr lang="en-US" sz="2800" dirty="0">
              <a:solidFill>
                <a:srgbClr val="0000FF">
                  <a:alpha val="49000"/>
                </a:srgbClr>
              </a:solidFill>
              <a:latin typeface="+mn-lt"/>
            </a:endParaRPr>
          </a:p>
          <a:p>
            <a:pPr>
              <a:spcBef>
                <a:spcPts val="1200"/>
              </a:spcBef>
              <a:defRPr/>
            </a:pPr>
            <a:r>
              <a:rPr lang="en-US" sz="2800" dirty="0" smtClean="0">
                <a:solidFill>
                  <a:srgbClr val="0000FF">
                    <a:alpha val="49000"/>
                  </a:srgbClr>
                </a:solidFill>
                <a:latin typeface="+mn-lt"/>
              </a:rPr>
              <a:t>	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9000"/>
                  </a:srgbClr>
                </a:solidFill>
                <a:latin typeface="Symbol" pitchFamily="18" charset="2"/>
              </a:rPr>
              <a:t>b</a:t>
            </a:r>
            <a:r>
              <a:rPr lang="en-US" sz="2800" dirty="0" smtClean="0">
                <a:solidFill>
                  <a:srgbClr val="0000FF">
                    <a:alpha val="49000"/>
                  </a:srgbClr>
                </a:solidFill>
                <a:latin typeface="+mn-lt"/>
              </a:rPr>
              <a:t>*</a:t>
            </a:r>
          </a:p>
          <a:p>
            <a:pPr>
              <a:spcBef>
                <a:spcPts val="1200"/>
              </a:spcBef>
              <a:defRPr/>
            </a:pPr>
            <a:r>
              <a:rPr lang="en-US" sz="2800" dirty="0" smtClean="0">
                <a:solidFill>
                  <a:srgbClr val="0000FF">
                    <a:alpha val="49000"/>
                  </a:srgbClr>
                </a:solidFill>
                <a:latin typeface="+mn-lt"/>
              </a:rPr>
              <a:t>	</a:t>
            </a:r>
            <a:r>
              <a:rPr lang="en-US" sz="2800" dirty="0" smtClean="0">
                <a:solidFill>
                  <a:srgbClr val="0000FF"/>
                </a:solidFill>
                <a:latin typeface="+mn-lt"/>
              </a:rPr>
              <a:t>Intensity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8000"/>
                  </a:srgbClr>
                </a:solidFill>
                <a:latin typeface="+mn-lt"/>
              </a:rPr>
              <a:t>Radiation, turn-around</a:t>
            </a:r>
          </a:p>
          <a:p>
            <a:pPr>
              <a:spcBef>
                <a:spcPts val="1200"/>
              </a:spcBef>
              <a:defRPr/>
            </a:pPr>
            <a:r>
              <a:rPr lang="en-US" sz="2800" dirty="0" smtClean="0">
                <a:solidFill>
                  <a:srgbClr val="0000FF">
                    <a:alpha val="50000"/>
                  </a:srgbClr>
                </a:solidFill>
                <a:latin typeface="+mn-lt"/>
              </a:rPr>
              <a:t>Performance projections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50 ns beam - injectors</a:t>
            </a:r>
            <a:endParaRPr lang="en-US" dirty="0"/>
          </a:p>
        </p:txBody>
      </p:sp>
      <p:pic>
        <p:nvPicPr>
          <p:cNvPr id="7170" name="Picture 2"/>
          <p:cNvPicPr>
            <a:picLocks noGrp="1" noChangeAspect="1" noChangeArrowheads="1"/>
          </p:cNvPicPr>
          <p:nvPr>
            <p:ph idx="4294967295"/>
          </p:nvPr>
        </p:nvPicPr>
        <p:blipFill>
          <a:blip r:embed="rId3" cstate="print"/>
          <a:srcRect/>
          <a:stretch>
            <a:fillRect/>
          </a:stretch>
        </p:blipFill>
        <p:spPr bwMode="auto">
          <a:xfrm>
            <a:off x="1446688" y="2690926"/>
            <a:ext cx="5645535" cy="3695259"/>
          </a:xfrm>
          <a:prstGeom prst="rect">
            <a:avLst/>
          </a:prstGeom>
          <a:noFill/>
          <a:ln w="9525">
            <a:noFill/>
            <a:miter lim="800000"/>
            <a:headEnd/>
            <a:tailEnd/>
          </a:ln>
          <a:effectLst/>
        </p:spPr>
      </p:pic>
      <p:sp>
        <p:nvSpPr>
          <p:cNvPr id="4" name="TextBox 3"/>
          <p:cNvSpPr txBox="1"/>
          <p:nvPr/>
        </p:nvSpPr>
        <p:spPr>
          <a:xfrm>
            <a:off x="6055288" y="3390595"/>
            <a:ext cx="1811714" cy="400110"/>
          </a:xfrm>
          <a:prstGeom prst="rect">
            <a:avLst/>
          </a:prstGeom>
          <a:solidFill>
            <a:srgbClr val="FFFF99"/>
          </a:solidFill>
        </p:spPr>
        <p:txBody>
          <a:bodyPr wrap="none" rtlCol="0">
            <a:spAutoFit/>
          </a:bodyPr>
          <a:lstStyle/>
          <a:p>
            <a:r>
              <a:rPr lang="en-US" sz="2000" i="1" dirty="0" smtClean="0">
                <a:latin typeface="+mj-lt"/>
              </a:rPr>
              <a:t>N/</a:t>
            </a:r>
            <a:r>
              <a:rPr lang="en-US" sz="2000" i="1" dirty="0" smtClean="0">
                <a:latin typeface="Symbol" pitchFamily="18" charset="2"/>
              </a:rPr>
              <a:t>e</a:t>
            </a:r>
            <a:r>
              <a:rPr lang="en-US" sz="2000" i="1" dirty="0" smtClean="0">
                <a:latin typeface="+mj-lt"/>
              </a:rPr>
              <a:t> ~ constant</a:t>
            </a:r>
            <a:endParaRPr lang="en-US" sz="2000" i="1" dirty="0">
              <a:latin typeface="+mj-lt"/>
            </a:endParaRPr>
          </a:p>
        </p:txBody>
      </p:sp>
      <p:sp>
        <p:nvSpPr>
          <p:cNvPr id="5" name="Date Placeholder 4"/>
          <p:cNvSpPr>
            <a:spLocks noGrp="1"/>
          </p:cNvSpPr>
          <p:nvPr>
            <p:ph type="dt" sz="half" idx="10"/>
          </p:nvPr>
        </p:nvSpPr>
        <p:spPr/>
        <p:txBody>
          <a:bodyPr/>
          <a:lstStyle/>
          <a:p>
            <a:pPr>
              <a:defRPr/>
            </a:pPr>
            <a:r>
              <a:rPr lang="en-US" smtClean="0"/>
              <a:t>03.11.2011</a:t>
            </a:r>
            <a:endParaRPr lang="en-US"/>
          </a:p>
        </p:txBody>
      </p:sp>
      <p:sp>
        <p:nvSpPr>
          <p:cNvPr id="6" name="Slide Number Placeholder 5"/>
          <p:cNvSpPr>
            <a:spLocks noGrp="1"/>
          </p:cNvSpPr>
          <p:nvPr>
            <p:ph type="sldNum" sz="quarter" idx="12"/>
          </p:nvPr>
        </p:nvSpPr>
        <p:spPr/>
        <p:txBody>
          <a:bodyPr/>
          <a:lstStyle/>
          <a:p>
            <a:pPr>
              <a:defRPr/>
            </a:pPr>
            <a:fld id="{EE4E98C2-E612-405D-9D9D-D2D7EB854B0E}"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smtClean="0"/>
              <a:t>LHC status and outlook - CMS Workshop - Madrid</a:t>
            </a:r>
            <a:endParaRPr lang="en-US"/>
          </a:p>
        </p:txBody>
      </p:sp>
      <p:sp>
        <p:nvSpPr>
          <p:cNvPr id="8" name="TextBox 2"/>
          <p:cNvSpPr txBox="1">
            <a:spLocks noChangeArrowheads="1"/>
          </p:cNvSpPr>
          <p:nvPr/>
        </p:nvSpPr>
        <p:spPr bwMode="auto">
          <a:xfrm>
            <a:off x="693095" y="894270"/>
            <a:ext cx="8141861" cy="461665"/>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pPr>
            <a:r>
              <a:rPr lang="en-US" sz="2400" dirty="0" smtClean="0">
                <a:latin typeface="+mj-lt"/>
              </a:rPr>
              <a:t>The 50 ns beam brightness is </a:t>
            </a:r>
            <a:r>
              <a:rPr lang="en-US" sz="2400" dirty="0" smtClean="0">
                <a:latin typeface="+mj-lt"/>
                <a:sym typeface="Symbol"/>
              </a:rPr>
              <a:t> constant =&gt; N  </a:t>
            </a:r>
            <a:r>
              <a:rPr lang="en-US" sz="2400" dirty="0" smtClean="0">
                <a:latin typeface="Symbol" pitchFamily="18" charset="2"/>
                <a:sym typeface="Symbol"/>
              </a:rPr>
              <a:t>e</a:t>
            </a:r>
            <a:r>
              <a:rPr lang="en-US" sz="2400" dirty="0" smtClean="0">
                <a:latin typeface="+mj-lt"/>
                <a:sym typeface="Symbol"/>
              </a:rPr>
              <a:t>.</a:t>
            </a:r>
            <a:endParaRPr lang="en-US" sz="2400" dirty="0" smtClean="0">
              <a:latin typeface="+mj-lt"/>
            </a:endParaRPr>
          </a:p>
        </p:txBody>
      </p:sp>
      <p:graphicFrame>
        <p:nvGraphicFramePr>
          <p:cNvPr id="94209" name="Object 4"/>
          <p:cNvGraphicFramePr>
            <a:graphicFrameLocks noChangeAspect="1"/>
          </p:cNvGraphicFramePr>
          <p:nvPr/>
        </p:nvGraphicFramePr>
        <p:xfrm>
          <a:off x="3098010" y="1472317"/>
          <a:ext cx="2626140" cy="1034963"/>
        </p:xfrm>
        <a:graphic>
          <a:graphicData uri="http://schemas.openxmlformats.org/presentationml/2006/ole">
            <p:oleObj spid="_x0000_s94209" name="Equation" r:id="rId4" imgW="1193760" imgH="469800" progId="Equation.3">
              <p:embed/>
            </p:oleObj>
          </a:graphicData>
        </a:graphic>
      </p:graphicFrame>
      <p:cxnSp>
        <p:nvCxnSpPr>
          <p:cNvPr id="11" name="Straight Connector 10"/>
          <p:cNvCxnSpPr/>
          <p:nvPr/>
        </p:nvCxnSpPr>
        <p:spPr bwMode="auto">
          <a:xfrm flipV="1">
            <a:off x="2022763" y="3813050"/>
            <a:ext cx="3763690" cy="11521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ight Arrow 13"/>
          <p:cNvSpPr/>
          <p:nvPr/>
        </p:nvSpPr>
        <p:spPr bwMode="auto">
          <a:xfrm>
            <a:off x="1845245" y="1815990"/>
            <a:ext cx="729695" cy="307240"/>
          </a:xfrm>
          <a:prstGeom prst="rightArrow">
            <a:avLst/>
          </a:prstGeom>
          <a:solidFill>
            <a:schemeClr val="accent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5" name="TextBox 14"/>
          <p:cNvSpPr txBox="1"/>
          <p:nvPr/>
        </p:nvSpPr>
        <p:spPr>
          <a:xfrm>
            <a:off x="832208" y="2545685"/>
            <a:ext cx="1351652" cy="369332"/>
          </a:xfrm>
          <a:prstGeom prst="rect">
            <a:avLst/>
          </a:prstGeom>
          <a:solidFill>
            <a:schemeClr val="bg1"/>
          </a:solidFill>
        </p:spPr>
        <p:txBody>
          <a:bodyPr wrap="none" rtlCol="0">
            <a:spAutoFit/>
          </a:bodyPr>
          <a:lstStyle/>
          <a:p>
            <a:r>
              <a:rPr lang="en-US" b="1" dirty="0" err="1" smtClean="0">
                <a:latin typeface="+mj-lt"/>
              </a:rPr>
              <a:t>Emittance</a:t>
            </a:r>
            <a:r>
              <a:rPr lang="en-US" b="1" dirty="0" smtClean="0">
                <a:latin typeface="+mj-lt"/>
              </a:rPr>
              <a:t> </a:t>
            </a:r>
            <a:endParaRPr lang="en-US" b="1" dirty="0">
              <a:latin typeface="+mj-lt"/>
            </a:endParaRPr>
          </a:p>
        </p:txBody>
      </p:sp>
      <p:sp>
        <p:nvSpPr>
          <p:cNvPr id="16" name="TextBox 15"/>
          <p:cNvSpPr txBox="1"/>
          <p:nvPr/>
        </p:nvSpPr>
        <p:spPr>
          <a:xfrm>
            <a:off x="3405343" y="5195630"/>
            <a:ext cx="1930337" cy="338554"/>
          </a:xfrm>
          <a:prstGeom prst="rect">
            <a:avLst/>
          </a:prstGeom>
          <a:solidFill>
            <a:schemeClr val="bg1"/>
          </a:solidFill>
          <a:ln>
            <a:solidFill>
              <a:srgbClr val="FF0000"/>
            </a:solidFill>
          </a:ln>
        </p:spPr>
        <p:txBody>
          <a:bodyPr wrap="none" rtlCol="0">
            <a:spAutoFit/>
          </a:bodyPr>
          <a:lstStyle/>
          <a:p>
            <a:r>
              <a:rPr lang="en-US" sz="1600" b="1" i="1" dirty="0" smtClean="0">
                <a:solidFill>
                  <a:srgbClr val="FF0000"/>
                </a:solidFill>
                <a:latin typeface="+mj-lt"/>
              </a:rPr>
              <a:t>Max. N in the LHC</a:t>
            </a:r>
            <a:endParaRPr lang="en-US" sz="1600" b="1" i="1" dirty="0">
              <a:solidFill>
                <a:srgbClr val="FF0000"/>
              </a:solidFill>
              <a:latin typeface="+mj-lt"/>
            </a:endParaRPr>
          </a:p>
        </p:txBody>
      </p:sp>
      <p:sp>
        <p:nvSpPr>
          <p:cNvPr id="17" name="TextBox 16"/>
          <p:cNvSpPr txBox="1"/>
          <p:nvPr/>
        </p:nvSpPr>
        <p:spPr>
          <a:xfrm>
            <a:off x="6900198" y="6040540"/>
            <a:ext cx="1051442" cy="369332"/>
          </a:xfrm>
          <a:prstGeom prst="rect">
            <a:avLst/>
          </a:prstGeom>
          <a:solidFill>
            <a:schemeClr val="bg1"/>
          </a:solidFill>
        </p:spPr>
        <p:txBody>
          <a:bodyPr wrap="none" rtlCol="0">
            <a:spAutoFit/>
          </a:bodyPr>
          <a:lstStyle/>
          <a:p>
            <a:r>
              <a:rPr lang="en-US" b="1" dirty="0" smtClean="0">
                <a:latin typeface="+mj-lt"/>
              </a:rPr>
              <a:t>N (10</a:t>
            </a:r>
            <a:r>
              <a:rPr lang="en-US" b="1" baseline="30000" dirty="0" smtClean="0">
                <a:latin typeface="+mj-lt"/>
              </a:rPr>
              <a:t>11</a:t>
            </a:r>
            <a:r>
              <a:rPr lang="en-US" b="1" dirty="0" smtClean="0">
                <a:latin typeface="+mj-lt"/>
              </a:rPr>
              <a:t>) </a:t>
            </a:r>
            <a:endParaRPr lang="en-US" b="1" dirty="0">
              <a:latin typeface="+mj-lt"/>
            </a:endParaRPr>
          </a:p>
        </p:txBody>
      </p:sp>
      <p:cxnSp>
        <p:nvCxnSpPr>
          <p:cNvPr id="19" name="Straight Arrow Connector 18"/>
          <p:cNvCxnSpPr>
            <a:stCxn id="16" idx="0"/>
          </p:cNvCxnSpPr>
          <p:nvPr/>
        </p:nvCxnSpPr>
        <p:spPr bwMode="auto">
          <a:xfrm flipH="1" flipV="1">
            <a:off x="4365468" y="4312315"/>
            <a:ext cx="5044" cy="883315"/>
          </a:xfrm>
          <a:prstGeom prst="straightConnector1">
            <a:avLst/>
          </a:prstGeom>
          <a:solidFill>
            <a:schemeClr val="accent1"/>
          </a:solidFill>
          <a:ln w="28575" cap="flat" cmpd="sng" algn="ctr">
            <a:solidFill>
              <a:srgbClr val="FF0000"/>
            </a:solidFill>
            <a:prstDash val="dash"/>
            <a:round/>
            <a:headEnd type="none" w="med" len="med"/>
            <a:tailEnd type="triangl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50 ns beam - LHC</a:t>
            </a:r>
            <a:endParaRPr lang="en-US" dirty="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1230765" y="2149765"/>
            <a:ext cx="6413635" cy="419801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r>
              <a:rPr lang="en-US" smtClean="0"/>
              <a:t>03.11.2011</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LHC status and outlook - CMS Workshop - Madrid</a:t>
            </a:r>
            <a:endParaRPr lang="en-US"/>
          </a:p>
        </p:txBody>
      </p:sp>
      <p:sp>
        <p:nvSpPr>
          <p:cNvPr id="7" name="TextBox 2"/>
          <p:cNvSpPr txBox="1">
            <a:spLocks noChangeArrowheads="1"/>
          </p:cNvSpPr>
          <p:nvPr/>
        </p:nvSpPr>
        <p:spPr bwMode="auto">
          <a:xfrm>
            <a:off x="731500" y="855865"/>
            <a:ext cx="7873025" cy="1169551"/>
          </a:xfrm>
          <a:prstGeom prst="rect">
            <a:avLst/>
          </a:prstGeom>
          <a:noFill/>
          <a:ln w="9525">
            <a:noFill/>
            <a:miter lim="800000"/>
            <a:headEnd/>
            <a:tailEnd/>
          </a:ln>
        </p:spPr>
        <p:txBody>
          <a:bodyPr wrap="square">
            <a:spAutoFit/>
          </a:bodyPr>
          <a:lstStyle/>
          <a:p>
            <a:pPr>
              <a:spcBef>
                <a:spcPts val="600"/>
              </a:spcBef>
              <a:buClr>
                <a:srgbClr val="0000FF"/>
              </a:buClr>
              <a:buSzPct val="80000"/>
            </a:pPr>
            <a:r>
              <a:rPr lang="en-US" sz="2000" dirty="0" smtClean="0">
                <a:latin typeface="+mj-lt"/>
              </a:rPr>
              <a:t>The constant brightness of the beam on LHC luminosity.</a:t>
            </a:r>
          </a:p>
          <a:p>
            <a:pPr marL="717550" lvl="1" indent="-260350">
              <a:spcBef>
                <a:spcPts val="600"/>
              </a:spcBef>
              <a:buClr>
                <a:srgbClr val="0000FF"/>
              </a:buClr>
              <a:buSzPct val="80000"/>
              <a:buFont typeface="Courier New" pitchFamily="49" charset="0"/>
              <a:buChar char="o"/>
            </a:pPr>
            <a:r>
              <a:rPr lang="en-US" sz="2000" i="1" dirty="0" err="1" smtClean="0">
                <a:solidFill>
                  <a:srgbClr val="0000FF"/>
                </a:solidFill>
                <a:latin typeface="+mj-lt"/>
              </a:rPr>
              <a:t>Emittance</a:t>
            </a:r>
            <a:r>
              <a:rPr lang="en-US" sz="2000" i="1" dirty="0" smtClean="0">
                <a:solidFill>
                  <a:srgbClr val="0000FF"/>
                </a:solidFill>
                <a:latin typeface="+mj-lt"/>
              </a:rPr>
              <a:t> blowup of ~30-50% in the LHC – not understood.</a:t>
            </a:r>
          </a:p>
          <a:p>
            <a:pPr marL="717550" lvl="1" indent="-260350">
              <a:spcBef>
                <a:spcPts val="600"/>
              </a:spcBef>
              <a:buClr>
                <a:srgbClr val="0000FF"/>
              </a:buClr>
              <a:buSzPct val="80000"/>
            </a:pPr>
            <a:r>
              <a:rPr lang="en-US" sz="2000" i="1" dirty="0" smtClean="0">
                <a:solidFill>
                  <a:srgbClr val="0000FF"/>
                </a:solidFill>
                <a:latin typeface="+mj-lt"/>
              </a:rPr>
              <a:t>	</a:t>
            </a:r>
            <a:r>
              <a:rPr lang="en-US" sz="2000" i="1" dirty="0" smtClean="0">
                <a:solidFill>
                  <a:srgbClr val="D60093"/>
                </a:solidFill>
                <a:latin typeface="+mj-lt"/>
              </a:rPr>
              <a:t>&gt;&gt; potential gain if this blow-up can be reduced !</a:t>
            </a:r>
          </a:p>
        </p:txBody>
      </p:sp>
      <p:sp>
        <p:nvSpPr>
          <p:cNvPr id="9" name="TextBox 8"/>
          <p:cNvSpPr txBox="1"/>
          <p:nvPr/>
        </p:nvSpPr>
        <p:spPr>
          <a:xfrm>
            <a:off x="6069795" y="4108420"/>
            <a:ext cx="1805035" cy="646331"/>
          </a:xfrm>
          <a:prstGeom prst="rect">
            <a:avLst/>
          </a:prstGeom>
          <a:solidFill>
            <a:srgbClr val="FFFF99"/>
          </a:solidFill>
        </p:spPr>
        <p:txBody>
          <a:bodyPr wrap="square" rtlCol="0">
            <a:spAutoFit/>
          </a:bodyPr>
          <a:lstStyle/>
          <a:p>
            <a:pPr algn="ctr"/>
            <a:r>
              <a:rPr lang="en-US" i="1" dirty="0" smtClean="0">
                <a:solidFill>
                  <a:srgbClr val="008E40"/>
                </a:solidFill>
                <a:latin typeface="+mj-lt"/>
              </a:rPr>
              <a:t>How did we manage this?</a:t>
            </a:r>
            <a:endParaRPr lang="en-US" i="1" dirty="0">
              <a:solidFill>
                <a:srgbClr val="008E40"/>
              </a:solidFill>
              <a:latin typeface="+mj-lt"/>
            </a:endParaRPr>
          </a:p>
        </p:txBody>
      </p:sp>
      <p:cxnSp>
        <p:nvCxnSpPr>
          <p:cNvPr id="11" name="Straight Arrow Connector 10"/>
          <p:cNvCxnSpPr>
            <a:endCxn id="9" idx="1"/>
          </p:cNvCxnSpPr>
          <p:nvPr/>
        </p:nvCxnSpPr>
        <p:spPr bwMode="auto">
          <a:xfrm flipV="1">
            <a:off x="3803900" y="4431586"/>
            <a:ext cx="2265895" cy="598554"/>
          </a:xfrm>
          <a:prstGeom prst="straightConnector1">
            <a:avLst/>
          </a:prstGeom>
          <a:solidFill>
            <a:schemeClr val="accent1"/>
          </a:solidFill>
          <a:ln w="9525" cap="flat" cmpd="sng" algn="ctr">
            <a:solidFill>
              <a:srgbClr val="008E40"/>
            </a:solidFill>
            <a:prstDash val="solid"/>
            <a:round/>
            <a:headEnd type="triangle" w="med" len="med"/>
            <a:tailEnd type="none" w="med" len="med"/>
          </a:ln>
          <a:effectLst/>
        </p:spPr>
      </p:cxnSp>
      <p:cxnSp>
        <p:nvCxnSpPr>
          <p:cNvPr id="12" name="Straight Arrow Connector 11"/>
          <p:cNvCxnSpPr>
            <a:endCxn id="9" idx="1"/>
          </p:cNvCxnSpPr>
          <p:nvPr/>
        </p:nvCxnSpPr>
        <p:spPr bwMode="auto">
          <a:xfrm flipV="1">
            <a:off x="4917645" y="4431586"/>
            <a:ext cx="1152150" cy="444934"/>
          </a:xfrm>
          <a:prstGeom prst="straightConnector1">
            <a:avLst/>
          </a:prstGeom>
          <a:solidFill>
            <a:schemeClr val="accent1"/>
          </a:solidFill>
          <a:ln w="9525" cap="flat" cmpd="sng" algn="ctr">
            <a:solidFill>
              <a:srgbClr val="008E40"/>
            </a:solidFill>
            <a:prstDash val="solid"/>
            <a:round/>
            <a:headEnd type="triangl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High intensity beam issues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0485" name="Slide Number Placeholder 4"/>
          <p:cNvSpPr>
            <a:spLocks noGrp="1"/>
          </p:cNvSpPr>
          <p:nvPr>
            <p:ph type="sldNum" sz="quarter" idx="12"/>
          </p:nvPr>
        </p:nvSpPr>
        <p:spPr>
          <a:noFill/>
        </p:spPr>
        <p:txBody>
          <a:bodyPr/>
          <a:lstStyle/>
          <a:p>
            <a:fld id="{324E65BC-11CD-4698-A05E-E89901514C79}" type="slidenum">
              <a:rPr lang="en-US" smtClean="0"/>
              <a:pPr/>
              <a:t>24</a:t>
            </a:fld>
            <a:endParaRPr lang="en-US" smtClean="0"/>
          </a:p>
        </p:txBody>
      </p:sp>
      <p:sp>
        <p:nvSpPr>
          <p:cNvPr id="6" name="Content Placeholder 2"/>
          <p:cNvSpPr txBox="1">
            <a:spLocks/>
          </p:cNvSpPr>
          <p:nvPr/>
        </p:nvSpPr>
        <p:spPr>
          <a:xfrm>
            <a:off x="501650" y="1010487"/>
            <a:ext cx="8408988" cy="4722813"/>
          </a:xfrm>
          <a:prstGeom prst="rect">
            <a:avLst/>
          </a:prstGeom>
          <a:solidFill>
            <a:schemeClr val="bg1"/>
          </a:solidFill>
        </p:spPr>
        <p:txBody>
          <a:bodyPr/>
          <a:lstStyle/>
          <a:p>
            <a:pPr marL="84138" lvl="1" indent="-26988">
              <a:spcBef>
                <a:spcPct val="20000"/>
              </a:spcBef>
              <a:buClr>
                <a:srgbClr val="0000FF"/>
              </a:buClr>
              <a:buSzPct val="80000"/>
              <a:defRPr/>
            </a:pPr>
            <a:r>
              <a:rPr lang="en-GB" sz="2000" kern="0" dirty="0">
                <a:latin typeface="Arial"/>
              </a:rPr>
              <a:t>With 50 ns operation and with stored intensity of </a:t>
            </a:r>
            <a:r>
              <a:rPr lang="en-GB" sz="2000" kern="0" dirty="0" smtClean="0">
                <a:latin typeface="Arial"/>
              </a:rPr>
              <a:t>~2x10</a:t>
            </a:r>
            <a:r>
              <a:rPr lang="en-GB" sz="2000" kern="0" baseline="30000" dirty="0" smtClean="0">
                <a:latin typeface="Arial"/>
              </a:rPr>
              <a:t>14</a:t>
            </a:r>
            <a:r>
              <a:rPr lang="en-GB" sz="2000" kern="0" dirty="0" smtClean="0">
                <a:latin typeface="Arial"/>
              </a:rPr>
              <a:t> </a:t>
            </a:r>
            <a:r>
              <a:rPr lang="en-GB" sz="2000" kern="0" dirty="0">
                <a:latin typeface="Arial"/>
              </a:rPr>
              <a:t>protons (1380 bunches) </a:t>
            </a:r>
            <a:r>
              <a:rPr lang="en-GB" sz="2000" kern="0" dirty="0" smtClean="0">
                <a:latin typeface="Arial"/>
              </a:rPr>
              <a:t>issues </a:t>
            </a:r>
            <a:r>
              <a:rPr lang="en-GB" sz="2000" kern="0" dirty="0">
                <a:latin typeface="Arial"/>
              </a:rPr>
              <a:t>related to high intensity have started to surface: </a:t>
            </a:r>
          </a:p>
          <a:p>
            <a:pPr marL="742950" lvl="2" indent="-228600">
              <a:spcBef>
                <a:spcPts val="900"/>
              </a:spcBef>
              <a:buClr>
                <a:srgbClr val="0000FF"/>
              </a:buClr>
              <a:buSzPct val="80000"/>
              <a:buFont typeface="Courier New" pitchFamily="49" charset="0"/>
              <a:buChar char="o"/>
              <a:defRPr/>
            </a:pPr>
            <a:r>
              <a:rPr lang="en-GB" sz="2000" i="1" kern="0" dirty="0">
                <a:solidFill>
                  <a:srgbClr val="0000FF"/>
                </a:solidFill>
                <a:latin typeface="Arial"/>
              </a:rPr>
              <a:t>Vacuum pressure increases,</a:t>
            </a:r>
          </a:p>
          <a:p>
            <a:pPr marL="742950" lvl="2" indent="-228600">
              <a:spcBef>
                <a:spcPts val="900"/>
              </a:spcBef>
              <a:buClr>
                <a:srgbClr val="0000FF"/>
              </a:buClr>
              <a:buSzPct val="80000"/>
              <a:buFont typeface="Courier New" pitchFamily="49" charset="0"/>
              <a:buChar char="o"/>
              <a:defRPr/>
            </a:pPr>
            <a:r>
              <a:rPr lang="en-GB" sz="2000" i="1" kern="0" dirty="0" smtClean="0">
                <a:solidFill>
                  <a:srgbClr val="0000FF"/>
                </a:solidFill>
                <a:latin typeface="Arial"/>
              </a:rPr>
              <a:t>Heating </a:t>
            </a:r>
            <a:r>
              <a:rPr lang="en-GB" sz="2000" i="1" kern="0" dirty="0">
                <a:solidFill>
                  <a:srgbClr val="0000FF"/>
                </a:solidFill>
                <a:latin typeface="Arial"/>
              </a:rPr>
              <a:t>of the beam screen temperature,</a:t>
            </a:r>
          </a:p>
          <a:p>
            <a:pPr marL="742950" lvl="2" indent="-228600">
              <a:spcBef>
                <a:spcPts val="900"/>
              </a:spcBef>
              <a:buClr>
                <a:srgbClr val="0000FF"/>
              </a:buClr>
              <a:buSzPct val="80000"/>
              <a:buFont typeface="Courier New" pitchFamily="49" charset="0"/>
              <a:buChar char="o"/>
              <a:defRPr/>
            </a:pPr>
            <a:r>
              <a:rPr lang="en-GB" sz="2000" i="1" kern="0" dirty="0">
                <a:solidFill>
                  <a:srgbClr val="0000FF"/>
                </a:solidFill>
                <a:latin typeface="Arial"/>
              </a:rPr>
              <a:t>Heating of injection kickers, collimators,</a:t>
            </a:r>
          </a:p>
          <a:p>
            <a:pPr marL="742950" lvl="2" indent="-228600">
              <a:spcBef>
                <a:spcPts val="900"/>
              </a:spcBef>
              <a:buClr>
                <a:srgbClr val="0000FF"/>
              </a:buClr>
              <a:buSzPct val="80000"/>
              <a:buFont typeface="Courier New" pitchFamily="49" charset="0"/>
              <a:buChar char="o"/>
              <a:defRPr/>
            </a:pPr>
            <a:r>
              <a:rPr lang="en-GB" sz="2000" i="1" kern="0" dirty="0">
                <a:solidFill>
                  <a:srgbClr val="0000FF"/>
                </a:solidFill>
                <a:latin typeface="Arial"/>
              </a:rPr>
              <a:t>Losses due to (supposed) dust </a:t>
            </a:r>
            <a:r>
              <a:rPr lang="en-GB" sz="2000" i="1" kern="0" dirty="0" smtClean="0">
                <a:solidFill>
                  <a:srgbClr val="0000FF"/>
                </a:solidFill>
                <a:latin typeface="Arial"/>
              </a:rPr>
              <a:t>particles (UFO),</a:t>
            </a:r>
            <a:endParaRPr lang="en-GB" sz="2000" i="1" kern="0" dirty="0">
              <a:solidFill>
                <a:srgbClr val="0000FF"/>
              </a:solidFill>
              <a:latin typeface="Arial"/>
            </a:endParaRPr>
          </a:p>
          <a:p>
            <a:pPr marL="742950" lvl="2" indent="-228600">
              <a:spcBef>
                <a:spcPts val="900"/>
              </a:spcBef>
              <a:buClr>
                <a:srgbClr val="0000FF"/>
              </a:buClr>
              <a:buSzPct val="80000"/>
              <a:buFont typeface="Courier New" pitchFamily="49" charset="0"/>
              <a:buChar char="o"/>
              <a:defRPr/>
            </a:pPr>
            <a:r>
              <a:rPr lang="en-GB" sz="2000" i="1" kern="0" dirty="0">
                <a:solidFill>
                  <a:srgbClr val="0000FF"/>
                </a:solidFill>
                <a:latin typeface="Arial"/>
              </a:rPr>
              <a:t>RF beam loading,</a:t>
            </a:r>
          </a:p>
          <a:p>
            <a:pPr marL="742950" lvl="2" indent="-228600">
              <a:spcBef>
                <a:spcPts val="900"/>
              </a:spcBef>
              <a:buClr>
                <a:srgbClr val="0000FF"/>
              </a:buClr>
              <a:buSzPct val="80000"/>
              <a:buFont typeface="Courier New" pitchFamily="49" charset="0"/>
              <a:buChar char="o"/>
              <a:defRPr/>
            </a:pPr>
            <a:r>
              <a:rPr lang="en-GB" sz="2000" i="1" kern="0" dirty="0">
                <a:solidFill>
                  <a:srgbClr val="0000FF"/>
                </a:solidFill>
                <a:latin typeface="Arial"/>
              </a:rPr>
              <a:t>Beam instabilities leading to </a:t>
            </a:r>
            <a:r>
              <a:rPr lang="en-GB" sz="2000" i="1" kern="0" dirty="0" err="1">
                <a:solidFill>
                  <a:srgbClr val="0000FF"/>
                </a:solidFill>
                <a:latin typeface="Arial"/>
              </a:rPr>
              <a:t>emittance</a:t>
            </a:r>
            <a:r>
              <a:rPr lang="en-GB" sz="2000" i="1" kern="0" dirty="0">
                <a:solidFill>
                  <a:srgbClr val="0000FF"/>
                </a:solidFill>
                <a:latin typeface="Arial"/>
              </a:rPr>
              <a:t> blow-up.</a:t>
            </a:r>
          </a:p>
          <a:p>
            <a:pPr marL="285750" lvl="1" indent="-228600">
              <a:spcBef>
                <a:spcPts val="1200"/>
              </a:spcBef>
              <a:buClr>
                <a:srgbClr val="0000FF"/>
              </a:buClr>
              <a:buSzPct val="80000"/>
              <a:defRPr/>
            </a:pPr>
            <a:r>
              <a:rPr lang="en-GB" sz="2000" i="1" kern="0" dirty="0">
                <a:solidFill>
                  <a:srgbClr val="CC0066"/>
                </a:solidFill>
                <a:latin typeface="Arial"/>
              </a:rPr>
              <a:t>Those effects have </a:t>
            </a:r>
            <a:r>
              <a:rPr lang="en-GB" sz="2000" i="1" kern="0" dirty="0" smtClean="0">
                <a:solidFill>
                  <a:srgbClr val="CC0066"/>
                </a:solidFill>
                <a:latin typeface="Arial"/>
              </a:rPr>
              <a:t>sometimes slowed </a:t>
            </a:r>
            <a:r>
              <a:rPr lang="en-GB" sz="2000" i="1" kern="0" dirty="0">
                <a:solidFill>
                  <a:srgbClr val="CC0066"/>
                </a:solidFill>
                <a:latin typeface="Arial"/>
              </a:rPr>
              <a:t>down the pace of the intensity increase, </a:t>
            </a:r>
            <a:r>
              <a:rPr lang="en-GB" sz="2000" i="1" kern="0" dirty="0" smtClean="0">
                <a:solidFill>
                  <a:srgbClr val="CC0066"/>
                </a:solidFill>
                <a:latin typeface="Arial"/>
              </a:rPr>
              <a:t>but none has for the moment completely stopped the progress.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intensity beam stability</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25</a:t>
            </a:fld>
            <a:endParaRPr lang="en-US"/>
          </a:p>
        </p:txBody>
      </p:sp>
      <p:sp>
        <p:nvSpPr>
          <p:cNvPr id="8" name="TextBox 2"/>
          <p:cNvSpPr txBox="1">
            <a:spLocks noChangeArrowheads="1"/>
          </p:cNvSpPr>
          <p:nvPr/>
        </p:nvSpPr>
        <p:spPr bwMode="auto">
          <a:xfrm>
            <a:off x="616285" y="855865"/>
            <a:ext cx="8141861" cy="3631763"/>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000" dirty="0" smtClean="0">
                <a:latin typeface="+mj-lt"/>
              </a:rPr>
              <a:t>High bunch / beam intensity can trigger instabilities in the beam. They are stabilized among other things with:</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Transverse feedback system (ADT),</a:t>
            </a:r>
          </a:p>
          <a:p>
            <a:pPr marL="727075" lvl="1" indent="-269875">
              <a:spcBef>
                <a:spcPts val="600"/>
              </a:spcBef>
              <a:buClr>
                <a:srgbClr val="0000FF"/>
              </a:buClr>
              <a:buSzPct val="80000"/>
              <a:buFont typeface="Courier New" pitchFamily="49" charset="0"/>
              <a:buChar char="o"/>
            </a:pPr>
            <a:r>
              <a:rPr lang="en-US" sz="2000" i="1" dirty="0" err="1" smtClean="0">
                <a:solidFill>
                  <a:srgbClr val="0000FF"/>
                </a:solidFill>
                <a:latin typeface="+mj-lt"/>
              </a:rPr>
              <a:t>Octupole</a:t>
            </a:r>
            <a:r>
              <a:rPr lang="en-US" sz="2000" i="1" dirty="0" smtClean="0">
                <a:solidFill>
                  <a:srgbClr val="0000FF"/>
                </a:solidFill>
                <a:latin typeface="+mj-lt"/>
              </a:rPr>
              <a:t> magnets (use non-linear fields to break the coherence of the particle motion).</a:t>
            </a:r>
          </a:p>
          <a:p>
            <a:pPr marL="269875" indent="-269875">
              <a:spcBef>
                <a:spcPts val="600"/>
              </a:spcBef>
              <a:buClr>
                <a:srgbClr val="0000FF"/>
              </a:buClr>
              <a:buSzPct val="80000"/>
              <a:buFont typeface="Wingdings" pitchFamily="2" charset="2"/>
              <a:buChar char="q"/>
            </a:pPr>
            <a:r>
              <a:rPr lang="en-US" sz="2000" dirty="0" smtClean="0">
                <a:latin typeface="+mj-lt"/>
              </a:rPr>
              <a:t>The intensity thresholds for instabilities tend to be lowered with:</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tighter collimator and absorber settings (impedance),</a:t>
            </a:r>
            <a:endParaRPr lang="en-US" sz="2000" i="1" dirty="0" smtClean="0">
              <a:solidFill>
                <a:srgbClr val="0000FF"/>
              </a:solidFill>
              <a:latin typeface="+mj-lt"/>
              <a:sym typeface="Symbol"/>
            </a:endParaRP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reduced crossing angles (observed experimentally, long range beam-beam interaction),</a:t>
            </a:r>
          </a:p>
          <a:p>
            <a:pPr marL="727075" lvl="1" indent="-269875">
              <a:spcBef>
                <a:spcPts val="600"/>
              </a:spcBef>
              <a:buClr>
                <a:srgbClr val="0000FF"/>
              </a:buClr>
              <a:buSzPct val="80000"/>
              <a:buFont typeface="Courier New" pitchFamily="49" charset="0"/>
              <a:buChar char="o"/>
            </a:pPr>
            <a:r>
              <a:rPr lang="en-US" sz="2000" i="1" dirty="0" smtClean="0">
                <a:solidFill>
                  <a:srgbClr val="0000FF"/>
                </a:solidFill>
                <a:latin typeface="+mj-lt"/>
              </a:rPr>
              <a:t>in the presence of e-clouds.</a:t>
            </a:r>
            <a:endParaRPr lang="en-US" sz="2000" i="1" dirty="0">
              <a:solidFill>
                <a:srgbClr val="0000FF"/>
              </a:solidFill>
              <a:latin typeface="+mj-lt"/>
            </a:endParaRPr>
          </a:p>
        </p:txBody>
      </p:sp>
      <p:sp>
        <p:nvSpPr>
          <p:cNvPr id="7" name="TextBox 2"/>
          <p:cNvSpPr txBox="1">
            <a:spLocks noChangeArrowheads="1"/>
          </p:cNvSpPr>
          <p:nvPr/>
        </p:nvSpPr>
        <p:spPr bwMode="auto">
          <a:xfrm>
            <a:off x="616285" y="4581150"/>
            <a:ext cx="8141861" cy="707886"/>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000" dirty="0" smtClean="0">
                <a:latin typeface="+mj-lt"/>
              </a:rPr>
              <a:t>Precise predictions are difficult to obtain due to the interference of the various effects – </a:t>
            </a:r>
            <a:r>
              <a:rPr lang="en-US" sz="2000" i="1" u="sng" dirty="0" smtClean="0">
                <a:solidFill>
                  <a:srgbClr val="D60093"/>
                </a:solidFill>
                <a:latin typeface="+mj-lt"/>
              </a:rPr>
              <a:t>so far not a limit for operation</a:t>
            </a:r>
            <a:r>
              <a:rPr lang="en-US" sz="2000" dirty="0" smtClean="0">
                <a:latin typeface="+mj-lt"/>
              </a:rPr>
              <a:t>.</a:t>
            </a:r>
            <a:endParaRPr lang="en-US" sz="2000" i="1" dirty="0">
              <a:solidFill>
                <a:srgbClr val="0000FF"/>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instability observations 2011</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26</a:t>
            </a:fld>
            <a:endParaRPr lang="en-US"/>
          </a:p>
        </p:txBody>
      </p:sp>
      <p:pic>
        <p:nvPicPr>
          <p:cNvPr id="6" name="Picture 3"/>
          <p:cNvPicPr>
            <a:picLocks noChangeAspect="1" noChangeArrowheads="1"/>
          </p:cNvPicPr>
          <p:nvPr/>
        </p:nvPicPr>
        <p:blipFill>
          <a:blip r:embed="rId2" cstate="print"/>
          <a:srcRect/>
          <a:stretch>
            <a:fillRect/>
          </a:stretch>
        </p:blipFill>
        <p:spPr bwMode="auto">
          <a:xfrm>
            <a:off x="1038740" y="2660900"/>
            <a:ext cx="4565898" cy="40050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496660" y="2699305"/>
            <a:ext cx="5926406" cy="2227490"/>
          </a:xfrm>
          <a:prstGeom prst="rect">
            <a:avLst/>
          </a:prstGeom>
          <a:noFill/>
          <a:ln w="9525">
            <a:noFill/>
            <a:miter lim="800000"/>
            <a:headEnd/>
            <a:tailEnd/>
          </a:ln>
        </p:spPr>
      </p:pic>
      <p:sp>
        <p:nvSpPr>
          <p:cNvPr id="8" name="TextBox 2"/>
          <p:cNvSpPr txBox="1">
            <a:spLocks noChangeArrowheads="1"/>
          </p:cNvSpPr>
          <p:nvPr/>
        </p:nvSpPr>
        <p:spPr bwMode="auto">
          <a:xfrm>
            <a:off x="577880" y="932675"/>
            <a:ext cx="8295480" cy="1785104"/>
          </a:xfrm>
          <a:prstGeom prst="rect">
            <a:avLst/>
          </a:prstGeom>
          <a:noFill/>
          <a:ln w="9525">
            <a:noFill/>
            <a:miter lim="800000"/>
            <a:headEnd/>
            <a:tailEnd/>
          </a:ln>
        </p:spPr>
        <p:txBody>
          <a:bodyPr wrap="square">
            <a:spAutoFit/>
          </a:bodyPr>
          <a:lstStyle/>
          <a:p>
            <a:pPr marL="269875" indent="-269875">
              <a:spcBef>
                <a:spcPts val="600"/>
              </a:spcBef>
              <a:buClr>
                <a:srgbClr val="0000FF"/>
              </a:buClr>
              <a:buSzPct val="80000"/>
              <a:buFont typeface="Wingdings" pitchFamily="2" charset="2"/>
              <a:buChar char="q"/>
            </a:pPr>
            <a:r>
              <a:rPr lang="en-US" sz="2000" dirty="0" smtClean="0">
                <a:latin typeface="+mj-lt"/>
              </a:rPr>
              <a:t>Squeeze to 1 m with N~1.2x10</a:t>
            </a:r>
            <a:r>
              <a:rPr lang="en-US" sz="2000" baseline="30000" dirty="0" smtClean="0">
                <a:latin typeface="+mj-lt"/>
              </a:rPr>
              <a:t>11</a:t>
            </a:r>
            <a:r>
              <a:rPr lang="en-US" sz="2000" dirty="0" smtClean="0">
                <a:latin typeface="+mj-lt"/>
              </a:rPr>
              <a:t>, reduced (100 </a:t>
            </a:r>
            <a:r>
              <a:rPr lang="en-US" sz="2000" dirty="0" err="1" smtClean="0">
                <a:latin typeface="Symbol" pitchFamily="18" charset="2"/>
              </a:rPr>
              <a:t>m</a:t>
            </a:r>
            <a:r>
              <a:rPr lang="en-US" sz="2000" dirty="0" err="1" smtClean="0">
                <a:latin typeface="+mj-lt"/>
              </a:rPr>
              <a:t>rad</a:t>
            </a:r>
            <a:r>
              <a:rPr lang="en-US" sz="2000" dirty="0" smtClean="0">
                <a:latin typeface="+mj-lt"/>
              </a:rPr>
              <a:t>) crossing angles and tight collimation </a:t>
            </a:r>
            <a:r>
              <a:rPr lang="en-US" sz="2000" dirty="0" smtClean="0">
                <a:latin typeface="+mj-lt"/>
                <a:sym typeface="Wingdings" pitchFamily="2" charset="2"/>
              </a:rPr>
              <a:t> back to 120 </a:t>
            </a:r>
            <a:r>
              <a:rPr lang="en-US" sz="2000" dirty="0" err="1" smtClean="0">
                <a:latin typeface="Symbol" pitchFamily="18" charset="2"/>
                <a:sym typeface="Wingdings" pitchFamily="2" charset="2"/>
              </a:rPr>
              <a:t>m</a:t>
            </a:r>
            <a:r>
              <a:rPr lang="en-US" sz="2000" dirty="0" err="1" smtClean="0">
                <a:latin typeface="+mj-lt"/>
                <a:sym typeface="Wingdings" pitchFamily="2" charset="2"/>
              </a:rPr>
              <a:t>rad</a:t>
            </a:r>
            <a:r>
              <a:rPr lang="en-US" sz="2000" dirty="0" smtClean="0">
                <a:latin typeface="+mj-lt"/>
                <a:sym typeface="Wingdings" pitchFamily="2" charset="2"/>
              </a:rPr>
              <a:t> and standard collimation.</a:t>
            </a:r>
            <a:endParaRPr lang="en-US" sz="2000" dirty="0" smtClean="0">
              <a:latin typeface="+mj-lt"/>
            </a:endParaRPr>
          </a:p>
          <a:p>
            <a:pPr marL="269875" indent="-269875">
              <a:spcBef>
                <a:spcPts val="600"/>
              </a:spcBef>
              <a:buClr>
                <a:srgbClr val="0000FF"/>
              </a:buClr>
              <a:buSzPct val="80000"/>
              <a:buFont typeface="Wingdings" pitchFamily="2" charset="2"/>
              <a:buChar char="q"/>
            </a:pPr>
            <a:r>
              <a:rPr lang="en-US" sz="2000" dirty="0" smtClean="0">
                <a:latin typeface="+mj-lt"/>
              </a:rPr>
              <a:t>Standard operation at 1 m when the average bunch intensities started to approach 1.5x10</a:t>
            </a:r>
            <a:r>
              <a:rPr lang="en-US" sz="2000" baseline="30000" dirty="0" smtClean="0">
                <a:latin typeface="+mj-lt"/>
              </a:rPr>
              <a:t>11</a:t>
            </a:r>
            <a:r>
              <a:rPr lang="en-US" sz="2000" dirty="0" smtClean="0">
                <a:latin typeface="+mj-lt"/>
              </a:rPr>
              <a:t> </a:t>
            </a:r>
            <a:r>
              <a:rPr lang="en-US" sz="2000" dirty="0" smtClean="0">
                <a:latin typeface="+mj-lt"/>
                <a:sym typeface="Wingdings" pitchFamily="2" charset="2"/>
              </a:rPr>
              <a:t> increased </a:t>
            </a:r>
            <a:r>
              <a:rPr lang="en-US" sz="2000" dirty="0" err="1" smtClean="0">
                <a:latin typeface="+mj-lt"/>
                <a:sym typeface="Wingdings" pitchFamily="2" charset="2"/>
              </a:rPr>
              <a:t>octupole</a:t>
            </a:r>
            <a:r>
              <a:rPr lang="en-US" sz="2000" dirty="0" smtClean="0">
                <a:latin typeface="+mj-lt"/>
                <a:sym typeface="Wingdings" pitchFamily="2" charset="2"/>
              </a:rPr>
              <a:t> magnet strength.</a:t>
            </a:r>
            <a:endParaRPr lang="en-US" sz="2000" dirty="0" smtClean="0">
              <a:latin typeface="+mj-lt"/>
            </a:endParaRPr>
          </a:p>
          <a:p>
            <a:pPr marL="269875" indent="-269875">
              <a:spcBef>
                <a:spcPts val="600"/>
              </a:spcBef>
              <a:buClr>
                <a:srgbClr val="0000FF"/>
              </a:buClr>
              <a:buSzPct val="80000"/>
              <a:buFont typeface="Wingdings" pitchFamily="2" charset="2"/>
              <a:buChar char="q"/>
            </a:pPr>
            <a:endParaRPr lang="en-US" sz="2000" dirty="0">
              <a:latin typeface="+mj-lt"/>
            </a:endParaRPr>
          </a:p>
        </p:txBody>
      </p:sp>
      <p:sp>
        <p:nvSpPr>
          <p:cNvPr id="9" name="TextBox 8"/>
          <p:cNvSpPr txBox="1"/>
          <p:nvPr/>
        </p:nvSpPr>
        <p:spPr>
          <a:xfrm>
            <a:off x="616285" y="2968140"/>
            <a:ext cx="2573135" cy="923330"/>
          </a:xfrm>
          <a:prstGeom prst="rect">
            <a:avLst/>
          </a:prstGeom>
          <a:solidFill>
            <a:srgbClr val="FFFF99"/>
          </a:solidFill>
        </p:spPr>
        <p:txBody>
          <a:bodyPr wrap="square" rtlCol="0">
            <a:spAutoFit/>
          </a:bodyPr>
          <a:lstStyle/>
          <a:p>
            <a:pPr algn="ctr"/>
            <a:r>
              <a:rPr lang="en-US" i="1" dirty="0" smtClean="0">
                <a:latin typeface="+mj-lt"/>
              </a:rPr>
              <a:t>Beam loss during 1 m squeeze with 100 </a:t>
            </a:r>
            <a:r>
              <a:rPr lang="en-US" i="1" dirty="0" err="1" smtClean="0">
                <a:latin typeface="Symbol" pitchFamily="18" charset="2"/>
              </a:rPr>
              <a:t>m</a:t>
            </a:r>
            <a:r>
              <a:rPr lang="en-US" i="1" dirty="0" err="1" smtClean="0">
                <a:latin typeface="+mj-lt"/>
              </a:rPr>
              <a:t>rad</a:t>
            </a:r>
            <a:r>
              <a:rPr lang="en-US" i="1" dirty="0" smtClean="0">
                <a:latin typeface="+mj-lt"/>
              </a:rPr>
              <a:t> Xing angle</a:t>
            </a:r>
            <a:endParaRPr lang="en-US" i="1"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Vacuum - electron clouds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1509" name="Slide Number Placeholder 4"/>
          <p:cNvSpPr>
            <a:spLocks noGrp="1"/>
          </p:cNvSpPr>
          <p:nvPr>
            <p:ph type="sldNum" sz="quarter" idx="12"/>
          </p:nvPr>
        </p:nvSpPr>
        <p:spPr>
          <a:noFill/>
        </p:spPr>
        <p:txBody>
          <a:bodyPr/>
          <a:lstStyle/>
          <a:p>
            <a:fld id="{347B42E3-86D3-4662-866A-EADBF2D30F43}" type="slidenum">
              <a:rPr lang="en-US" smtClean="0"/>
              <a:pPr/>
              <a:t>27</a:t>
            </a:fld>
            <a:endParaRPr lang="en-US" smtClean="0"/>
          </a:p>
        </p:txBody>
      </p:sp>
      <p:grpSp>
        <p:nvGrpSpPr>
          <p:cNvPr id="21510" name="Group 75"/>
          <p:cNvGrpSpPr>
            <a:grpSpLocks/>
          </p:cNvGrpSpPr>
          <p:nvPr/>
        </p:nvGrpSpPr>
        <p:grpSpPr bwMode="auto">
          <a:xfrm>
            <a:off x="1154112" y="2008015"/>
            <a:ext cx="6989553" cy="1728226"/>
            <a:chOff x="942626" y="3885621"/>
            <a:chExt cx="6838144" cy="2168131"/>
          </a:xfrm>
        </p:grpSpPr>
        <p:grpSp>
          <p:nvGrpSpPr>
            <p:cNvPr id="21512" name="Group 64"/>
            <p:cNvGrpSpPr>
              <a:grpSpLocks/>
            </p:cNvGrpSpPr>
            <p:nvPr/>
          </p:nvGrpSpPr>
          <p:grpSpPr bwMode="auto">
            <a:xfrm>
              <a:off x="6254754" y="4459922"/>
              <a:ext cx="1358539" cy="1551648"/>
              <a:chOff x="4614798" y="4211444"/>
              <a:chExt cx="1358539" cy="1551648"/>
            </a:xfrm>
          </p:grpSpPr>
          <p:grpSp>
            <p:nvGrpSpPr>
              <p:cNvPr id="21545" name="Group 47"/>
              <p:cNvGrpSpPr>
                <a:grpSpLocks/>
              </p:cNvGrpSpPr>
              <p:nvPr/>
            </p:nvGrpSpPr>
            <p:grpSpPr bwMode="auto">
              <a:xfrm>
                <a:off x="4614798" y="4220266"/>
                <a:ext cx="914400" cy="1244210"/>
                <a:chOff x="923745" y="4153359"/>
                <a:chExt cx="914400" cy="1244210"/>
              </a:xfrm>
            </p:grpSpPr>
            <p:sp>
              <p:nvSpPr>
                <p:cNvPr id="21549" name="Oval 8"/>
                <p:cNvSpPr>
                  <a:spLocks noChangeArrowheads="1"/>
                </p:cNvSpPr>
                <p:nvPr/>
              </p:nvSpPr>
              <p:spPr bwMode="auto">
                <a:xfrm>
                  <a:off x="923745" y="4972692"/>
                  <a:ext cx="914400" cy="133564"/>
                </a:xfrm>
                <a:prstGeom prst="ellipse">
                  <a:avLst/>
                </a:prstGeom>
                <a:solidFill>
                  <a:schemeClr val="accent1"/>
                </a:solidFill>
                <a:ln w="9525" algn="ctr">
                  <a:solidFill>
                    <a:schemeClr val="tx1"/>
                  </a:solidFill>
                  <a:round/>
                  <a:headEnd/>
                  <a:tailEnd/>
                </a:ln>
              </p:spPr>
              <p:txBody>
                <a:bodyPr/>
                <a:lstStyle/>
                <a:p>
                  <a:endParaRPr lang="en-US"/>
                </a:p>
              </p:txBody>
            </p:sp>
            <p:sp>
              <p:nvSpPr>
                <p:cNvPr id="21550" name="Freeform 9"/>
                <p:cNvSpPr>
                  <a:spLocks noChangeArrowheads="1"/>
                </p:cNvSpPr>
                <p:nvPr/>
              </p:nvSpPr>
              <p:spPr bwMode="auto">
                <a:xfrm rot="412966">
                  <a:off x="1344058" y="4153359"/>
                  <a:ext cx="369065" cy="369066"/>
                </a:xfrm>
                <a:custGeom>
                  <a:avLst/>
                  <a:gdLst>
                    <a:gd name="T0" fmla="*/ 1 w 530832"/>
                    <a:gd name="T1" fmla="*/ 5 h 422953"/>
                    <a:gd name="T2" fmla="*/ 1 w 530832"/>
                    <a:gd name="T3" fmla="*/ 3 h 422953"/>
                    <a:gd name="T4" fmla="*/ 1 w 530832"/>
                    <a:gd name="T5" fmla="*/ 6 h 422953"/>
                    <a:gd name="T6" fmla="*/ 1 w 530832"/>
                    <a:gd name="T7" fmla="*/ 3 h 422953"/>
                    <a:gd name="T8" fmla="*/ 1 w 530832"/>
                    <a:gd name="T9" fmla="*/ 4 h 422953"/>
                    <a:gd name="T10" fmla="*/ 1 w 530832"/>
                    <a:gd name="T11" fmla="*/ 3 h 422953"/>
                    <a:gd name="T12" fmla="*/ 1 w 530832"/>
                    <a:gd name="T13" fmla="*/ 3 h 422953"/>
                    <a:gd name="T14" fmla="*/ 1 w 530832"/>
                    <a:gd name="T15" fmla="*/ 3 h 422953"/>
                    <a:gd name="T16" fmla="*/ 1 w 530832"/>
                    <a:gd name="T17" fmla="*/ 0 h 422953"/>
                    <a:gd name="T18" fmla="*/ 1 w 530832"/>
                    <a:gd name="T19" fmla="*/ 0 h 4229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832"/>
                    <a:gd name="T31" fmla="*/ 0 h 422953"/>
                    <a:gd name="T32" fmla="*/ 530832 w 530832"/>
                    <a:gd name="T33" fmla="*/ 422953 h 4229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832" h="422953">
                      <a:moveTo>
                        <a:pt x="99317" y="390418"/>
                      </a:moveTo>
                      <a:cubicBezTo>
                        <a:pt x="49658" y="316786"/>
                        <a:pt x="0" y="243155"/>
                        <a:pt x="27398" y="246580"/>
                      </a:cubicBezTo>
                      <a:cubicBezTo>
                        <a:pt x="54796" y="250005"/>
                        <a:pt x="243156" y="422953"/>
                        <a:pt x="263704" y="410967"/>
                      </a:cubicBezTo>
                      <a:cubicBezTo>
                        <a:pt x="284252" y="398981"/>
                        <a:pt x="133564" y="191785"/>
                        <a:pt x="150688" y="174661"/>
                      </a:cubicBezTo>
                      <a:cubicBezTo>
                        <a:pt x="167812" y="157537"/>
                        <a:pt x="345898" y="323636"/>
                        <a:pt x="366446" y="308225"/>
                      </a:cubicBezTo>
                      <a:cubicBezTo>
                        <a:pt x="386994" y="292814"/>
                        <a:pt x="251717" y="95893"/>
                        <a:pt x="273978" y="82194"/>
                      </a:cubicBezTo>
                      <a:cubicBezTo>
                        <a:pt x="296239" y="68495"/>
                        <a:pt x="469188" y="229457"/>
                        <a:pt x="500010" y="226032"/>
                      </a:cubicBezTo>
                      <a:cubicBezTo>
                        <a:pt x="530832" y="222607"/>
                        <a:pt x="455488" y="99317"/>
                        <a:pt x="458913" y="61645"/>
                      </a:cubicBezTo>
                      <a:cubicBezTo>
                        <a:pt x="462338" y="23973"/>
                        <a:pt x="520558" y="0"/>
                        <a:pt x="520558" y="0"/>
                      </a:cubicBezTo>
                    </a:path>
                  </a:pathLst>
                </a:custGeom>
                <a:noFill/>
                <a:ln w="12700" algn="ctr">
                  <a:solidFill>
                    <a:srgbClr val="002060"/>
                  </a:solidFill>
                  <a:round/>
                  <a:headEnd/>
                  <a:tailEnd type="triangle" w="med" len="med"/>
                </a:ln>
              </p:spPr>
              <p:txBody>
                <a:bodyPr/>
                <a:lstStyle/>
                <a:p>
                  <a:endParaRPr lang="en-US"/>
                </a:p>
              </p:txBody>
            </p:sp>
            <p:cxnSp>
              <p:nvCxnSpPr>
                <p:cNvPr id="21551" name="Straight Arrow Connector 11"/>
                <p:cNvCxnSpPr>
                  <a:cxnSpLocks noChangeShapeType="1"/>
                </p:cNvCxnSpPr>
                <p:nvPr/>
              </p:nvCxnSpPr>
              <p:spPr bwMode="auto">
                <a:xfrm rot="16200000" flipH="1">
                  <a:off x="1649776" y="4310349"/>
                  <a:ext cx="286438" cy="60593"/>
                </a:xfrm>
                <a:prstGeom prst="straightConnector1">
                  <a:avLst/>
                </a:prstGeom>
                <a:noFill/>
                <a:ln w="12700" algn="ctr">
                  <a:solidFill>
                    <a:srgbClr val="FF0000"/>
                  </a:solidFill>
                  <a:prstDash val="sysDash"/>
                  <a:round/>
                  <a:headEnd/>
                  <a:tailEnd type="arrow" w="med" len="med"/>
                </a:ln>
              </p:spPr>
            </p:cxnSp>
            <p:sp>
              <p:nvSpPr>
                <p:cNvPr id="21552" name="TextBox 13"/>
                <p:cNvSpPr txBox="1">
                  <a:spLocks noChangeArrowheads="1"/>
                </p:cNvSpPr>
                <p:nvPr/>
              </p:nvSpPr>
              <p:spPr bwMode="auto">
                <a:xfrm>
                  <a:off x="1222873" y="5089792"/>
                  <a:ext cx="330540" cy="307777"/>
                </a:xfrm>
                <a:prstGeom prst="rect">
                  <a:avLst/>
                </a:prstGeom>
                <a:noFill/>
                <a:ln w="9525">
                  <a:noFill/>
                  <a:miter lim="800000"/>
                  <a:headEnd/>
                  <a:tailEnd/>
                </a:ln>
              </p:spPr>
              <p:txBody>
                <a:bodyPr wrap="none">
                  <a:spAutoFit/>
                </a:bodyPr>
                <a:lstStyle/>
                <a:p>
                  <a:r>
                    <a:rPr lang="en-US" sz="1400" b="1"/>
                    <a:t>N</a:t>
                  </a:r>
                </a:p>
              </p:txBody>
            </p:sp>
          </p:grpSp>
          <p:cxnSp>
            <p:nvCxnSpPr>
              <p:cNvPr id="21546" name="Straight Connector 55"/>
              <p:cNvCxnSpPr>
                <a:cxnSpLocks noChangeShapeType="1"/>
              </p:cNvCxnSpPr>
              <p:nvPr/>
            </p:nvCxnSpPr>
            <p:spPr bwMode="auto">
              <a:xfrm flipV="1">
                <a:off x="4638699" y="4211444"/>
                <a:ext cx="1334638" cy="1629"/>
              </a:xfrm>
              <a:prstGeom prst="line">
                <a:avLst/>
              </a:prstGeom>
              <a:noFill/>
              <a:ln w="28575" algn="ctr">
                <a:solidFill>
                  <a:srgbClr val="0070C0"/>
                </a:solidFill>
                <a:round/>
                <a:headEnd/>
                <a:tailEnd/>
              </a:ln>
            </p:spPr>
          </p:cxnSp>
          <p:cxnSp>
            <p:nvCxnSpPr>
              <p:cNvPr id="21547" name="Straight Connector 58"/>
              <p:cNvCxnSpPr>
                <a:cxnSpLocks noChangeShapeType="1"/>
              </p:cNvCxnSpPr>
              <p:nvPr/>
            </p:nvCxnSpPr>
            <p:spPr bwMode="auto">
              <a:xfrm flipV="1">
                <a:off x="4638699" y="5761463"/>
                <a:ext cx="1334638" cy="1629"/>
              </a:xfrm>
              <a:prstGeom prst="line">
                <a:avLst/>
              </a:prstGeom>
              <a:noFill/>
              <a:ln w="28575" algn="ctr">
                <a:solidFill>
                  <a:srgbClr val="0070C0"/>
                </a:solidFill>
                <a:round/>
                <a:headEnd/>
                <a:tailEnd/>
              </a:ln>
            </p:spPr>
          </p:cxnSp>
          <p:sp>
            <p:nvSpPr>
              <p:cNvPr id="21548" name="TextBox 59"/>
              <p:cNvSpPr txBox="1">
                <a:spLocks noChangeArrowheads="1"/>
              </p:cNvSpPr>
              <p:nvPr/>
            </p:nvSpPr>
            <p:spPr bwMode="auto">
              <a:xfrm>
                <a:off x="5523526" y="4271255"/>
                <a:ext cx="365806" cy="276999"/>
              </a:xfrm>
              <a:prstGeom prst="rect">
                <a:avLst/>
              </a:prstGeom>
              <a:noFill/>
              <a:ln w="9525">
                <a:noFill/>
                <a:miter lim="800000"/>
                <a:headEnd/>
                <a:tailEnd/>
              </a:ln>
            </p:spPr>
            <p:txBody>
              <a:bodyPr wrap="none">
                <a:spAutoFit/>
              </a:bodyPr>
              <a:lstStyle/>
              <a:p>
                <a:r>
                  <a:rPr lang="en-US" sz="1200" b="1">
                    <a:solidFill>
                      <a:srgbClr val="FF0000"/>
                    </a:solidFill>
                  </a:rPr>
                  <a:t>e-</a:t>
                </a:r>
              </a:p>
            </p:txBody>
          </p:sp>
        </p:grpSp>
        <p:grpSp>
          <p:nvGrpSpPr>
            <p:cNvPr id="21513" name="Group 63"/>
            <p:cNvGrpSpPr>
              <a:grpSpLocks/>
            </p:cNvGrpSpPr>
            <p:nvPr/>
          </p:nvGrpSpPr>
          <p:grpSpPr bwMode="auto">
            <a:xfrm>
              <a:off x="3878719" y="4468648"/>
              <a:ext cx="1390393" cy="1585104"/>
              <a:chOff x="2676085" y="4200291"/>
              <a:chExt cx="1390393" cy="1585104"/>
            </a:xfrm>
          </p:grpSpPr>
          <p:grpSp>
            <p:nvGrpSpPr>
              <p:cNvPr id="21536" name="Group 48"/>
              <p:cNvGrpSpPr>
                <a:grpSpLocks/>
              </p:cNvGrpSpPr>
              <p:nvPr/>
            </p:nvGrpSpPr>
            <p:grpSpPr bwMode="auto">
              <a:xfrm>
                <a:off x="2849189" y="4271769"/>
                <a:ext cx="914400" cy="1493414"/>
                <a:chOff x="2849189" y="4271769"/>
                <a:chExt cx="914400" cy="1493414"/>
              </a:xfrm>
            </p:grpSpPr>
            <p:sp>
              <p:nvSpPr>
                <p:cNvPr id="21540" name="Oval 14"/>
                <p:cNvSpPr>
                  <a:spLocks noChangeArrowheads="1"/>
                </p:cNvSpPr>
                <p:nvPr/>
              </p:nvSpPr>
              <p:spPr bwMode="auto">
                <a:xfrm>
                  <a:off x="2849189" y="4968974"/>
                  <a:ext cx="914400" cy="133564"/>
                </a:xfrm>
                <a:prstGeom prst="ellipse">
                  <a:avLst/>
                </a:prstGeom>
                <a:solidFill>
                  <a:schemeClr val="accent1"/>
                </a:solidFill>
                <a:ln w="9525" algn="ctr">
                  <a:solidFill>
                    <a:schemeClr val="tx1"/>
                  </a:solidFill>
                  <a:round/>
                  <a:headEnd/>
                  <a:tailEnd/>
                </a:ln>
              </p:spPr>
              <p:txBody>
                <a:bodyPr/>
                <a:lstStyle/>
                <a:p>
                  <a:endParaRPr lang="en-US"/>
                </a:p>
              </p:txBody>
            </p:sp>
            <p:sp>
              <p:nvSpPr>
                <p:cNvPr id="21541" name="TextBox 15"/>
                <p:cNvSpPr txBox="1">
                  <a:spLocks noChangeArrowheads="1"/>
                </p:cNvSpPr>
                <p:nvPr/>
              </p:nvSpPr>
              <p:spPr bwMode="auto">
                <a:xfrm>
                  <a:off x="3148317" y="5086074"/>
                  <a:ext cx="548548" cy="307777"/>
                </a:xfrm>
                <a:prstGeom prst="rect">
                  <a:avLst/>
                </a:prstGeom>
                <a:noFill/>
                <a:ln w="9525">
                  <a:noFill/>
                  <a:miter lim="800000"/>
                  <a:headEnd/>
                  <a:tailEnd/>
                </a:ln>
              </p:spPr>
              <p:txBody>
                <a:bodyPr wrap="none">
                  <a:spAutoFit/>
                </a:bodyPr>
                <a:lstStyle/>
                <a:p>
                  <a:r>
                    <a:rPr lang="en-US" sz="1400" b="1"/>
                    <a:t>N+1</a:t>
                  </a:r>
                </a:p>
              </p:txBody>
            </p:sp>
            <p:cxnSp>
              <p:nvCxnSpPr>
                <p:cNvPr id="21542" name="Straight Arrow Connector 16"/>
                <p:cNvCxnSpPr>
                  <a:cxnSpLocks noChangeShapeType="1"/>
                </p:cNvCxnSpPr>
                <p:nvPr/>
              </p:nvCxnSpPr>
              <p:spPr bwMode="auto">
                <a:xfrm rot="16200000" flipH="1">
                  <a:off x="2574902" y="5017019"/>
                  <a:ext cx="1493414" cy="2914"/>
                </a:xfrm>
                <a:prstGeom prst="straightConnector1">
                  <a:avLst/>
                </a:prstGeom>
                <a:noFill/>
                <a:ln w="12700" algn="ctr">
                  <a:solidFill>
                    <a:srgbClr val="FF0000"/>
                  </a:solidFill>
                  <a:prstDash val="sysDash"/>
                  <a:round/>
                  <a:headEnd/>
                  <a:tailEnd type="arrow" w="med" len="med"/>
                </a:ln>
              </p:spPr>
            </p:cxnSp>
            <p:cxnSp>
              <p:nvCxnSpPr>
                <p:cNvPr id="21543" name="Straight Arrow Connector 18"/>
                <p:cNvCxnSpPr>
                  <a:cxnSpLocks noChangeShapeType="1"/>
                </p:cNvCxnSpPr>
                <p:nvPr/>
              </p:nvCxnSpPr>
              <p:spPr bwMode="auto">
                <a:xfrm rot="16200000" flipV="1">
                  <a:off x="3161372" y="5625790"/>
                  <a:ext cx="167271" cy="89213"/>
                </a:xfrm>
                <a:prstGeom prst="straightConnector1">
                  <a:avLst/>
                </a:prstGeom>
                <a:noFill/>
                <a:ln w="12700" algn="ctr">
                  <a:solidFill>
                    <a:srgbClr val="FF0000"/>
                  </a:solidFill>
                  <a:prstDash val="sysDash"/>
                  <a:round/>
                  <a:headEnd/>
                  <a:tailEnd type="arrow" w="med" len="med"/>
                </a:ln>
              </p:spPr>
            </p:cxnSp>
            <p:cxnSp>
              <p:nvCxnSpPr>
                <p:cNvPr id="21544" name="Straight Arrow Connector 19"/>
                <p:cNvCxnSpPr>
                  <a:cxnSpLocks noChangeShapeType="1"/>
                </p:cNvCxnSpPr>
                <p:nvPr/>
              </p:nvCxnSpPr>
              <p:spPr bwMode="auto">
                <a:xfrm rot="5400000" flipH="1" flipV="1">
                  <a:off x="3334215" y="5564461"/>
                  <a:ext cx="223027" cy="178418"/>
                </a:xfrm>
                <a:prstGeom prst="straightConnector1">
                  <a:avLst/>
                </a:prstGeom>
                <a:noFill/>
                <a:ln w="12700" algn="ctr">
                  <a:solidFill>
                    <a:srgbClr val="FF0000"/>
                  </a:solidFill>
                  <a:prstDash val="sysDash"/>
                  <a:round/>
                  <a:headEnd/>
                  <a:tailEnd type="arrow" w="med" len="med"/>
                </a:ln>
              </p:spPr>
            </p:cxnSp>
          </p:grpSp>
          <p:cxnSp>
            <p:nvCxnSpPr>
              <p:cNvPr id="21537" name="Straight Connector 54"/>
              <p:cNvCxnSpPr>
                <a:cxnSpLocks noChangeShapeType="1"/>
              </p:cNvCxnSpPr>
              <p:nvPr/>
            </p:nvCxnSpPr>
            <p:spPr bwMode="auto">
              <a:xfrm flipV="1">
                <a:off x="2676085" y="4200291"/>
                <a:ext cx="1334638" cy="1629"/>
              </a:xfrm>
              <a:prstGeom prst="line">
                <a:avLst/>
              </a:prstGeom>
              <a:noFill/>
              <a:ln w="28575" algn="ctr">
                <a:solidFill>
                  <a:srgbClr val="0070C0"/>
                </a:solidFill>
                <a:round/>
                <a:headEnd/>
                <a:tailEnd/>
              </a:ln>
            </p:spPr>
          </p:cxnSp>
          <p:cxnSp>
            <p:nvCxnSpPr>
              <p:cNvPr id="21538" name="Straight Connector 57"/>
              <p:cNvCxnSpPr>
                <a:cxnSpLocks noChangeShapeType="1"/>
              </p:cNvCxnSpPr>
              <p:nvPr/>
            </p:nvCxnSpPr>
            <p:spPr bwMode="auto">
              <a:xfrm flipV="1">
                <a:off x="2731840" y="5783766"/>
                <a:ext cx="1334638" cy="1629"/>
              </a:xfrm>
              <a:prstGeom prst="line">
                <a:avLst/>
              </a:prstGeom>
              <a:noFill/>
              <a:ln w="28575" algn="ctr">
                <a:solidFill>
                  <a:srgbClr val="0070C0"/>
                </a:solidFill>
                <a:round/>
                <a:headEnd/>
                <a:tailEnd/>
              </a:ln>
            </p:spPr>
          </p:cxnSp>
          <p:sp>
            <p:nvSpPr>
              <p:cNvPr id="21539" name="TextBox 60"/>
              <p:cNvSpPr txBox="1">
                <a:spLocks noChangeArrowheads="1"/>
              </p:cNvSpPr>
              <p:nvPr/>
            </p:nvSpPr>
            <p:spPr bwMode="auto">
              <a:xfrm>
                <a:off x="3504226" y="5470643"/>
                <a:ext cx="365806" cy="276999"/>
              </a:xfrm>
              <a:prstGeom prst="rect">
                <a:avLst/>
              </a:prstGeom>
              <a:noFill/>
              <a:ln w="9525">
                <a:noFill/>
                <a:miter lim="800000"/>
                <a:headEnd/>
                <a:tailEnd/>
              </a:ln>
            </p:spPr>
            <p:txBody>
              <a:bodyPr wrap="none">
                <a:spAutoFit/>
              </a:bodyPr>
              <a:lstStyle/>
              <a:p>
                <a:r>
                  <a:rPr lang="en-US" sz="1200" b="1">
                    <a:solidFill>
                      <a:srgbClr val="FF0000"/>
                    </a:solidFill>
                  </a:rPr>
                  <a:t>e-</a:t>
                </a:r>
              </a:p>
            </p:txBody>
          </p:sp>
        </p:grpSp>
        <p:grpSp>
          <p:nvGrpSpPr>
            <p:cNvPr id="21514" name="Group 62"/>
            <p:cNvGrpSpPr>
              <a:grpSpLocks/>
            </p:cNvGrpSpPr>
            <p:nvPr/>
          </p:nvGrpSpPr>
          <p:grpSpPr bwMode="auto">
            <a:xfrm>
              <a:off x="1307152" y="4436408"/>
              <a:ext cx="1438715" cy="1596253"/>
              <a:chOff x="780378" y="4177991"/>
              <a:chExt cx="1438715" cy="1596253"/>
            </a:xfrm>
          </p:grpSpPr>
          <p:cxnSp>
            <p:nvCxnSpPr>
              <p:cNvPr id="21524" name="Straight Connector 6"/>
              <p:cNvCxnSpPr>
                <a:cxnSpLocks noChangeShapeType="1"/>
              </p:cNvCxnSpPr>
              <p:nvPr/>
            </p:nvCxnSpPr>
            <p:spPr bwMode="auto">
              <a:xfrm flipV="1">
                <a:off x="884455" y="4181707"/>
                <a:ext cx="1334638" cy="1629"/>
              </a:xfrm>
              <a:prstGeom prst="line">
                <a:avLst/>
              </a:prstGeom>
              <a:noFill/>
              <a:ln w="28575" algn="ctr">
                <a:solidFill>
                  <a:srgbClr val="0070C0"/>
                </a:solidFill>
                <a:round/>
                <a:headEnd/>
                <a:tailEnd/>
              </a:ln>
            </p:spPr>
          </p:cxnSp>
          <p:grpSp>
            <p:nvGrpSpPr>
              <p:cNvPr id="21525" name="Group 49"/>
              <p:cNvGrpSpPr>
                <a:grpSpLocks/>
              </p:cNvGrpSpPr>
              <p:nvPr/>
            </p:nvGrpSpPr>
            <p:grpSpPr bwMode="auto">
              <a:xfrm>
                <a:off x="927462" y="4177991"/>
                <a:ext cx="914400" cy="1524003"/>
                <a:chOff x="4607364" y="4211444"/>
                <a:chExt cx="914400" cy="1524003"/>
              </a:xfrm>
            </p:grpSpPr>
            <p:sp>
              <p:nvSpPr>
                <p:cNvPr id="21528" name="Oval 26"/>
                <p:cNvSpPr>
                  <a:spLocks noChangeArrowheads="1"/>
                </p:cNvSpPr>
                <p:nvPr/>
              </p:nvSpPr>
              <p:spPr bwMode="auto">
                <a:xfrm>
                  <a:off x="4607364" y="4931804"/>
                  <a:ext cx="914400" cy="133564"/>
                </a:xfrm>
                <a:prstGeom prst="ellipse">
                  <a:avLst/>
                </a:prstGeom>
                <a:solidFill>
                  <a:schemeClr val="accent1"/>
                </a:solidFill>
                <a:ln w="9525" algn="ctr">
                  <a:solidFill>
                    <a:schemeClr val="tx1"/>
                  </a:solidFill>
                  <a:round/>
                  <a:headEnd/>
                  <a:tailEnd/>
                </a:ln>
              </p:spPr>
              <p:txBody>
                <a:bodyPr/>
                <a:lstStyle/>
                <a:p>
                  <a:endParaRPr lang="en-US"/>
                </a:p>
              </p:txBody>
            </p:sp>
            <p:sp>
              <p:nvSpPr>
                <p:cNvPr id="21529" name="TextBox 27"/>
                <p:cNvSpPr txBox="1">
                  <a:spLocks noChangeArrowheads="1"/>
                </p:cNvSpPr>
                <p:nvPr/>
              </p:nvSpPr>
              <p:spPr bwMode="auto">
                <a:xfrm>
                  <a:off x="4906492" y="5048904"/>
                  <a:ext cx="548548" cy="307777"/>
                </a:xfrm>
                <a:prstGeom prst="rect">
                  <a:avLst/>
                </a:prstGeom>
                <a:noFill/>
                <a:ln w="9525">
                  <a:noFill/>
                  <a:miter lim="800000"/>
                  <a:headEnd/>
                  <a:tailEnd/>
                </a:ln>
              </p:spPr>
              <p:txBody>
                <a:bodyPr wrap="none">
                  <a:spAutoFit/>
                </a:bodyPr>
                <a:lstStyle/>
                <a:p>
                  <a:r>
                    <a:rPr lang="en-US" sz="1400" b="1"/>
                    <a:t>N+2</a:t>
                  </a:r>
                </a:p>
              </p:txBody>
            </p:sp>
            <p:cxnSp>
              <p:nvCxnSpPr>
                <p:cNvPr id="21530" name="Straight Arrow Connector 28"/>
                <p:cNvCxnSpPr>
                  <a:cxnSpLocks noChangeShapeType="1"/>
                </p:cNvCxnSpPr>
                <p:nvPr/>
              </p:nvCxnSpPr>
              <p:spPr bwMode="auto">
                <a:xfrm rot="16200000" flipH="1">
                  <a:off x="4333077" y="4979849"/>
                  <a:ext cx="1493414" cy="2914"/>
                </a:xfrm>
                <a:prstGeom prst="straightConnector1">
                  <a:avLst/>
                </a:prstGeom>
                <a:noFill/>
                <a:ln w="12700" algn="ctr">
                  <a:solidFill>
                    <a:srgbClr val="FF0000"/>
                  </a:solidFill>
                  <a:prstDash val="sysDash"/>
                  <a:round/>
                  <a:headEnd type="arrow" w="med" len="med"/>
                  <a:tailEnd/>
                </a:ln>
              </p:spPr>
            </p:cxnSp>
            <p:cxnSp>
              <p:nvCxnSpPr>
                <p:cNvPr id="21531" name="Straight Arrow Connector 31"/>
                <p:cNvCxnSpPr>
                  <a:cxnSpLocks noChangeShapeType="1"/>
                </p:cNvCxnSpPr>
                <p:nvPr/>
              </p:nvCxnSpPr>
              <p:spPr bwMode="auto">
                <a:xfrm rot="16200000" flipH="1">
                  <a:off x="4206696" y="4987283"/>
                  <a:ext cx="1493414" cy="2914"/>
                </a:xfrm>
                <a:prstGeom prst="straightConnector1">
                  <a:avLst/>
                </a:prstGeom>
                <a:noFill/>
                <a:ln w="12700" algn="ctr">
                  <a:solidFill>
                    <a:srgbClr val="FF0000"/>
                  </a:solidFill>
                  <a:prstDash val="sysDash"/>
                  <a:round/>
                  <a:headEnd type="arrow" w="med" len="med"/>
                  <a:tailEnd/>
                </a:ln>
              </p:spPr>
            </p:cxnSp>
            <p:cxnSp>
              <p:nvCxnSpPr>
                <p:cNvPr id="21532" name="Straight Arrow Connector 32"/>
                <p:cNvCxnSpPr>
                  <a:cxnSpLocks noChangeShapeType="1"/>
                </p:cNvCxnSpPr>
                <p:nvPr/>
              </p:nvCxnSpPr>
              <p:spPr bwMode="auto">
                <a:xfrm rot="5400000" flipH="1" flipV="1">
                  <a:off x="4690948" y="4233749"/>
                  <a:ext cx="223027" cy="178418"/>
                </a:xfrm>
                <a:prstGeom prst="straightConnector1">
                  <a:avLst/>
                </a:prstGeom>
                <a:noFill/>
                <a:ln w="12700" algn="ctr">
                  <a:solidFill>
                    <a:srgbClr val="FF0000"/>
                  </a:solidFill>
                  <a:prstDash val="sysDash"/>
                  <a:round/>
                  <a:headEnd type="arrow" w="med" len="med"/>
                  <a:tailEnd/>
                </a:ln>
              </p:spPr>
            </p:cxnSp>
            <p:cxnSp>
              <p:nvCxnSpPr>
                <p:cNvPr id="21533" name="Straight Arrow Connector 36"/>
                <p:cNvCxnSpPr>
                  <a:cxnSpLocks noChangeShapeType="1"/>
                </p:cNvCxnSpPr>
                <p:nvPr/>
              </p:nvCxnSpPr>
              <p:spPr bwMode="auto">
                <a:xfrm rot="5400000" flipH="1" flipV="1">
                  <a:off x="4733695" y="4354553"/>
                  <a:ext cx="234175" cy="111510"/>
                </a:xfrm>
                <a:prstGeom prst="straightConnector1">
                  <a:avLst/>
                </a:prstGeom>
                <a:noFill/>
                <a:ln w="12700" algn="ctr">
                  <a:solidFill>
                    <a:srgbClr val="FF0000"/>
                  </a:solidFill>
                  <a:prstDash val="sysDash"/>
                  <a:round/>
                  <a:headEnd type="arrow" w="med" len="med"/>
                  <a:tailEnd/>
                </a:ln>
              </p:spPr>
            </p:cxnSp>
            <p:cxnSp>
              <p:nvCxnSpPr>
                <p:cNvPr id="21534" name="Straight Arrow Connector 37"/>
                <p:cNvCxnSpPr>
                  <a:cxnSpLocks noChangeShapeType="1"/>
                </p:cNvCxnSpPr>
                <p:nvPr/>
              </p:nvCxnSpPr>
              <p:spPr bwMode="auto">
                <a:xfrm rot="16200000" flipV="1">
                  <a:off x="5034779" y="4388005"/>
                  <a:ext cx="234174" cy="44606"/>
                </a:xfrm>
                <a:prstGeom prst="straightConnector1">
                  <a:avLst/>
                </a:prstGeom>
                <a:noFill/>
                <a:ln w="12700" algn="ctr">
                  <a:solidFill>
                    <a:srgbClr val="FF0000"/>
                  </a:solidFill>
                  <a:prstDash val="sysDash"/>
                  <a:round/>
                  <a:headEnd type="arrow" w="med" len="med"/>
                  <a:tailEnd/>
                </a:ln>
              </p:spPr>
            </p:cxnSp>
            <p:cxnSp>
              <p:nvCxnSpPr>
                <p:cNvPr id="21535" name="Straight Arrow Connector 38"/>
                <p:cNvCxnSpPr>
                  <a:cxnSpLocks noChangeShapeType="1"/>
                </p:cNvCxnSpPr>
                <p:nvPr/>
              </p:nvCxnSpPr>
              <p:spPr bwMode="auto">
                <a:xfrm rot="16200000" flipV="1">
                  <a:off x="5107262" y="4259769"/>
                  <a:ext cx="189569" cy="167264"/>
                </a:xfrm>
                <a:prstGeom prst="straightConnector1">
                  <a:avLst/>
                </a:prstGeom>
                <a:noFill/>
                <a:ln w="12700" algn="ctr">
                  <a:solidFill>
                    <a:srgbClr val="FF0000"/>
                  </a:solidFill>
                  <a:prstDash val="sysDash"/>
                  <a:round/>
                  <a:headEnd type="arrow" w="med" len="med"/>
                  <a:tailEnd/>
                </a:ln>
              </p:spPr>
            </p:cxnSp>
          </p:grpSp>
          <p:cxnSp>
            <p:nvCxnSpPr>
              <p:cNvPr id="21526" name="Straight Connector 56"/>
              <p:cNvCxnSpPr>
                <a:cxnSpLocks noChangeShapeType="1"/>
              </p:cNvCxnSpPr>
              <p:nvPr/>
            </p:nvCxnSpPr>
            <p:spPr bwMode="auto">
              <a:xfrm flipV="1">
                <a:off x="780378" y="5772615"/>
                <a:ext cx="1334638" cy="1629"/>
              </a:xfrm>
              <a:prstGeom prst="line">
                <a:avLst/>
              </a:prstGeom>
              <a:noFill/>
              <a:ln w="28575" algn="ctr">
                <a:solidFill>
                  <a:srgbClr val="0070C0"/>
                </a:solidFill>
                <a:round/>
                <a:headEnd/>
                <a:tailEnd/>
              </a:ln>
            </p:spPr>
          </p:cxnSp>
          <p:sp>
            <p:nvSpPr>
              <p:cNvPr id="21527" name="TextBox 61"/>
              <p:cNvSpPr txBox="1">
                <a:spLocks noChangeArrowheads="1"/>
              </p:cNvSpPr>
              <p:nvPr/>
            </p:nvSpPr>
            <p:spPr bwMode="auto">
              <a:xfrm>
                <a:off x="1602274" y="4249919"/>
                <a:ext cx="365806" cy="276999"/>
              </a:xfrm>
              <a:prstGeom prst="rect">
                <a:avLst/>
              </a:prstGeom>
              <a:noFill/>
              <a:ln w="9525">
                <a:noFill/>
                <a:miter lim="800000"/>
                <a:headEnd/>
                <a:tailEnd/>
              </a:ln>
            </p:spPr>
            <p:txBody>
              <a:bodyPr wrap="none">
                <a:spAutoFit/>
              </a:bodyPr>
              <a:lstStyle/>
              <a:p>
                <a:r>
                  <a:rPr lang="en-US" sz="1200" b="1">
                    <a:solidFill>
                      <a:srgbClr val="FF0000"/>
                    </a:solidFill>
                  </a:rPr>
                  <a:t>e-</a:t>
                </a:r>
              </a:p>
            </p:txBody>
          </p:sp>
        </p:grpSp>
        <p:sp>
          <p:nvSpPr>
            <p:cNvPr id="10" name="TextBox 65"/>
            <p:cNvSpPr txBox="1">
              <a:spLocks noChangeArrowheads="1"/>
            </p:cNvSpPr>
            <p:nvPr/>
          </p:nvSpPr>
          <p:spPr bwMode="auto">
            <a:xfrm>
              <a:off x="5993041" y="4030163"/>
              <a:ext cx="1787729" cy="277996"/>
            </a:xfrm>
            <a:prstGeom prst="rect">
              <a:avLst/>
            </a:prstGeom>
            <a:noFill/>
            <a:ln w="9525">
              <a:noFill/>
              <a:miter lim="800000"/>
              <a:headEnd/>
              <a:tailEnd/>
            </a:ln>
          </p:spPr>
          <p:txBody>
            <a:bodyPr wrap="none">
              <a:spAutoFit/>
            </a:bodyPr>
            <a:lstStyle/>
            <a:p>
              <a:pPr>
                <a:defRPr/>
              </a:pPr>
              <a:r>
                <a:rPr lang="en-US" sz="1200" dirty="0">
                  <a:latin typeface="+mj-lt"/>
                </a:rPr>
                <a:t>Bunch N liberates an e-</a:t>
              </a:r>
            </a:p>
          </p:txBody>
        </p:sp>
        <p:sp>
          <p:nvSpPr>
            <p:cNvPr id="11" name="TextBox 66"/>
            <p:cNvSpPr txBox="1">
              <a:spLocks noChangeArrowheads="1"/>
            </p:cNvSpPr>
            <p:nvPr/>
          </p:nvSpPr>
          <p:spPr bwMode="auto">
            <a:xfrm>
              <a:off x="3481328" y="3885622"/>
              <a:ext cx="2332305" cy="462270"/>
            </a:xfrm>
            <a:prstGeom prst="rect">
              <a:avLst/>
            </a:prstGeom>
            <a:noFill/>
            <a:ln w="9525">
              <a:noFill/>
              <a:miter lim="800000"/>
              <a:headEnd/>
              <a:tailEnd/>
            </a:ln>
          </p:spPr>
          <p:txBody>
            <a:bodyPr wrap="none">
              <a:spAutoFit/>
            </a:bodyPr>
            <a:lstStyle/>
            <a:p>
              <a:pPr algn="ctr">
                <a:defRPr/>
              </a:pPr>
              <a:r>
                <a:rPr lang="en-US" sz="1200" dirty="0">
                  <a:latin typeface="+mj-lt"/>
                </a:rPr>
                <a:t>Bunch N+1 accelerates the e-,</a:t>
              </a:r>
            </a:p>
            <a:p>
              <a:pPr algn="ctr">
                <a:defRPr/>
              </a:pPr>
              <a:r>
                <a:rPr lang="en-US" sz="1200" dirty="0">
                  <a:latin typeface="+mj-lt"/>
                </a:rPr>
                <a:t>multiplication at impact</a:t>
              </a:r>
            </a:p>
          </p:txBody>
        </p:sp>
        <p:sp>
          <p:nvSpPr>
            <p:cNvPr id="12" name="TextBox 67"/>
            <p:cNvSpPr txBox="1">
              <a:spLocks noChangeArrowheads="1"/>
            </p:cNvSpPr>
            <p:nvPr/>
          </p:nvSpPr>
          <p:spPr bwMode="auto">
            <a:xfrm>
              <a:off x="942626" y="3885621"/>
              <a:ext cx="2254508" cy="462270"/>
            </a:xfrm>
            <a:prstGeom prst="rect">
              <a:avLst/>
            </a:prstGeom>
            <a:noFill/>
            <a:ln w="9525">
              <a:noFill/>
              <a:miter lim="800000"/>
              <a:headEnd/>
              <a:tailEnd/>
            </a:ln>
          </p:spPr>
          <p:txBody>
            <a:bodyPr wrap="none">
              <a:spAutoFit/>
            </a:bodyPr>
            <a:lstStyle/>
            <a:p>
              <a:pPr algn="ctr">
                <a:defRPr/>
              </a:pPr>
              <a:r>
                <a:rPr lang="en-US" sz="1200" dirty="0">
                  <a:latin typeface="+mj-lt"/>
                </a:rPr>
                <a:t>Bunch N+2 accelerates the e-,</a:t>
              </a:r>
            </a:p>
            <a:p>
              <a:pPr algn="ctr">
                <a:defRPr/>
              </a:pPr>
              <a:r>
                <a:rPr lang="en-US" sz="1200" dirty="0">
                  <a:latin typeface="+mj-lt"/>
                </a:rPr>
                <a:t>more multiplication…</a:t>
              </a:r>
            </a:p>
          </p:txBody>
        </p:sp>
        <p:sp>
          <p:nvSpPr>
            <p:cNvPr id="21518" name="TextBox 68"/>
            <p:cNvSpPr txBox="1">
              <a:spLocks noChangeArrowheads="1"/>
            </p:cNvSpPr>
            <p:nvPr/>
          </p:nvSpPr>
          <p:spPr bwMode="auto">
            <a:xfrm>
              <a:off x="6423660" y="5242560"/>
              <a:ext cx="588623" cy="261610"/>
            </a:xfrm>
            <a:prstGeom prst="rect">
              <a:avLst/>
            </a:prstGeom>
            <a:noFill/>
            <a:ln w="9525">
              <a:noFill/>
              <a:miter lim="800000"/>
              <a:headEnd/>
              <a:tailEnd/>
            </a:ln>
          </p:spPr>
          <p:txBody>
            <a:bodyPr wrap="none">
              <a:spAutoFit/>
            </a:bodyPr>
            <a:lstStyle/>
            <a:p>
              <a:r>
                <a:rPr lang="en-US" sz="1100">
                  <a:solidFill>
                    <a:srgbClr val="7030A0"/>
                  </a:solidFill>
                </a:rPr>
                <a:t>++++++</a:t>
              </a:r>
            </a:p>
          </p:txBody>
        </p:sp>
        <p:sp>
          <p:nvSpPr>
            <p:cNvPr id="21519" name="TextBox 69"/>
            <p:cNvSpPr txBox="1">
              <a:spLocks noChangeArrowheads="1"/>
            </p:cNvSpPr>
            <p:nvPr/>
          </p:nvSpPr>
          <p:spPr bwMode="auto">
            <a:xfrm>
              <a:off x="4236720" y="5173980"/>
              <a:ext cx="588623" cy="261610"/>
            </a:xfrm>
            <a:prstGeom prst="rect">
              <a:avLst/>
            </a:prstGeom>
            <a:noFill/>
            <a:ln w="9525">
              <a:noFill/>
              <a:miter lim="800000"/>
              <a:headEnd/>
              <a:tailEnd/>
            </a:ln>
          </p:spPr>
          <p:txBody>
            <a:bodyPr wrap="none">
              <a:spAutoFit/>
            </a:bodyPr>
            <a:lstStyle/>
            <a:p>
              <a:r>
                <a:rPr lang="en-US" sz="1100">
                  <a:solidFill>
                    <a:srgbClr val="7030A0"/>
                  </a:solidFill>
                </a:rPr>
                <a:t>++++++</a:t>
              </a:r>
            </a:p>
          </p:txBody>
        </p:sp>
        <p:sp>
          <p:nvSpPr>
            <p:cNvPr id="21520" name="TextBox 70"/>
            <p:cNvSpPr txBox="1">
              <a:spLocks noChangeArrowheads="1"/>
            </p:cNvSpPr>
            <p:nvPr/>
          </p:nvSpPr>
          <p:spPr bwMode="auto">
            <a:xfrm>
              <a:off x="1592580" y="5105400"/>
              <a:ext cx="588623" cy="261610"/>
            </a:xfrm>
            <a:prstGeom prst="rect">
              <a:avLst/>
            </a:prstGeom>
            <a:noFill/>
            <a:ln w="9525">
              <a:noFill/>
              <a:miter lim="800000"/>
              <a:headEnd/>
              <a:tailEnd/>
            </a:ln>
          </p:spPr>
          <p:txBody>
            <a:bodyPr wrap="none">
              <a:spAutoFit/>
            </a:bodyPr>
            <a:lstStyle/>
            <a:p>
              <a:r>
                <a:rPr lang="en-US" sz="1100">
                  <a:solidFill>
                    <a:srgbClr val="7030A0"/>
                  </a:solidFill>
                </a:rPr>
                <a:t>++++++</a:t>
              </a:r>
            </a:p>
          </p:txBody>
        </p:sp>
        <p:cxnSp>
          <p:nvCxnSpPr>
            <p:cNvPr id="21521" name="Straight Arrow Connector 72"/>
            <p:cNvCxnSpPr>
              <a:cxnSpLocks noChangeShapeType="1"/>
              <a:stCxn id="21549" idx="6"/>
            </p:cNvCxnSpPr>
            <p:nvPr/>
          </p:nvCxnSpPr>
          <p:spPr bwMode="auto">
            <a:xfrm flipV="1">
              <a:off x="7169154" y="5353050"/>
              <a:ext cx="384171" cy="1809"/>
            </a:xfrm>
            <a:prstGeom prst="straightConnector1">
              <a:avLst/>
            </a:prstGeom>
            <a:noFill/>
            <a:ln w="9525" algn="ctr">
              <a:solidFill>
                <a:srgbClr val="0070C0"/>
              </a:solidFill>
              <a:prstDash val="dash"/>
              <a:round/>
              <a:headEnd/>
              <a:tailEnd type="arrow" w="med" len="med"/>
            </a:ln>
          </p:spPr>
        </p:cxnSp>
        <p:cxnSp>
          <p:nvCxnSpPr>
            <p:cNvPr id="21522" name="Straight Arrow Connector 73"/>
            <p:cNvCxnSpPr>
              <a:cxnSpLocks noChangeShapeType="1"/>
            </p:cNvCxnSpPr>
            <p:nvPr/>
          </p:nvCxnSpPr>
          <p:spPr bwMode="auto">
            <a:xfrm flipV="1">
              <a:off x="4968879" y="5314950"/>
              <a:ext cx="384171" cy="1809"/>
            </a:xfrm>
            <a:prstGeom prst="straightConnector1">
              <a:avLst/>
            </a:prstGeom>
            <a:noFill/>
            <a:ln w="9525" algn="ctr">
              <a:solidFill>
                <a:srgbClr val="0070C0"/>
              </a:solidFill>
              <a:prstDash val="dash"/>
              <a:round/>
              <a:headEnd/>
              <a:tailEnd type="arrow" w="med" len="med"/>
            </a:ln>
          </p:spPr>
        </p:cxnSp>
        <p:cxnSp>
          <p:nvCxnSpPr>
            <p:cNvPr id="21523" name="Straight Arrow Connector 74"/>
            <p:cNvCxnSpPr>
              <a:cxnSpLocks noChangeShapeType="1"/>
            </p:cNvCxnSpPr>
            <p:nvPr/>
          </p:nvCxnSpPr>
          <p:spPr bwMode="auto">
            <a:xfrm flipV="1">
              <a:off x="2397129" y="5229225"/>
              <a:ext cx="384171" cy="1809"/>
            </a:xfrm>
            <a:prstGeom prst="straightConnector1">
              <a:avLst/>
            </a:prstGeom>
            <a:noFill/>
            <a:ln w="9525" algn="ctr">
              <a:solidFill>
                <a:srgbClr val="0070C0"/>
              </a:solidFill>
              <a:prstDash val="dash"/>
              <a:round/>
              <a:headEnd/>
              <a:tailEnd type="arrow" w="med" len="med"/>
            </a:ln>
          </p:spPr>
        </p:cxnSp>
      </p:grpSp>
      <p:sp>
        <p:nvSpPr>
          <p:cNvPr id="48" name="Rectangle 3"/>
          <p:cNvSpPr txBox="1">
            <a:spLocks noChangeArrowheads="1"/>
          </p:cNvSpPr>
          <p:nvPr/>
        </p:nvSpPr>
        <p:spPr>
          <a:xfrm>
            <a:off x="462665" y="817460"/>
            <a:ext cx="8512175" cy="5261015"/>
          </a:xfrm>
          <a:prstGeom prst="rect">
            <a:avLst/>
          </a:prstGeom>
        </p:spPr>
        <p:txBody>
          <a:bodyPr/>
          <a:lstStyle/>
          <a:p>
            <a:pPr marL="227013" indent="-227013">
              <a:spcBef>
                <a:spcPct val="20000"/>
              </a:spcBef>
              <a:spcAft>
                <a:spcPts val="400"/>
              </a:spcAft>
              <a:buClr>
                <a:srgbClr val="0000FF"/>
              </a:buClr>
              <a:buSzPct val="80000"/>
              <a:buFont typeface="Wingdings" pitchFamily="2" charset="2"/>
              <a:buChar char="q"/>
              <a:defRPr/>
            </a:pPr>
            <a:r>
              <a:rPr lang="en-US" sz="2000" kern="0" dirty="0">
                <a:latin typeface="+mn-lt"/>
              </a:rPr>
              <a:t>Since LHC switched to trains, electron cloud are with us.</a:t>
            </a:r>
          </a:p>
          <a:p>
            <a:pPr marL="684213" lvl="1" indent="-227013">
              <a:spcBef>
                <a:spcPct val="20000"/>
              </a:spcBef>
              <a:spcAft>
                <a:spcPts val="400"/>
              </a:spcAft>
              <a:buClr>
                <a:srgbClr val="0000FF"/>
              </a:buClr>
              <a:buSzPct val="80000"/>
              <a:buFont typeface="Courier New" pitchFamily="49" charset="0"/>
              <a:buChar char="o"/>
              <a:defRPr/>
            </a:pPr>
            <a:r>
              <a:rPr lang="en-US" i="1" kern="0" dirty="0">
                <a:solidFill>
                  <a:srgbClr val="0000FF"/>
                </a:solidFill>
                <a:latin typeface="+mn-lt"/>
              </a:rPr>
              <a:t>E-clouds induced pressure rise and beam instabilities (</a:t>
            </a:r>
            <a:r>
              <a:rPr lang="en-US" i="1" kern="0" dirty="0">
                <a:solidFill>
                  <a:srgbClr val="0000FF"/>
                </a:solidFill>
                <a:latin typeface="+mn-lt"/>
                <a:sym typeface="Wingdings" pitchFamily="2" charset="2"/>
              </a:rPr>
              <a:t> large </a:t>
            </a:r>
            <a:r>
              <a:rPr lang="en-US" i="1" kern="0" dirty="0" err="1">
                <a:solidFill>
                  <a:srgbClr val="0000FF"/>
                </a:solidFill>
                <a:latin typeface="+mn-lt"/>
                <a:sym typeface="Wingdings" pitchFamily="2" charset="2"/>
              </a:rPr>
              <a:t>emittance</a:t>
            </a:r>
            <a:r>
              <a:rPr lang="en-US" i="1" kern="0" dirty="0">
                <a:solidFill>
                  <a:srgbClr val="0000FF"/>
                </a:solidFill>
                <a:latin typeface="+mn-lt"/>
                <a:sym typeface="Wingdings" pitchFamily="2" charset="2"/>
              </a:rPr>
              <a:t>).</a:t>
            </a:r>
          </a:p>
          <a:p>
            <a:pPr marL="684213" lvl="1" indent="-227013">
              <a:spcBef>
                <a:spcPct val="20000"/>
              </a:spcBef>
              <a:spcAft>
                <a:spcPts val="400"/>
              </a:spcAft>
              <a:buClr>
                <a:srgbClr val="0000FF"/>
              </a:buClr>
              <a:buSzPct val="80000"/>
              <a:buFont typeface="Courier New" pitchFamily="49" charset="0"/>
              <a:buChar char="o"/>
              <a:defRPr/>
            </a:pPr>
            <a:r>
              <a:rPr lang="en-US" i="1" kern="0" dirty="0">
                <a:solidFill>
                  <a:srgbClr val="0000FF"/>
                </a:solidFill>
                <a:latin typeface="+mn-lt"/>
                <a:sym typeface="Wingdings" pitchFamily="2" charset="2"/>
              </a:rPr>
              <a:t>Can be conditioned away… by e-clouds !</a:t>
            </a:r>
            <a:endParaRPr lang="en-US" i="1" kern="0" dirty="0">
              <a:solidFill>
                <a:srgbClr val="0000FF"/>
              </a:solidFill>
              <a:latin typeface="+mn-lt"/>
            </a:endParaRPr>
          </a:p>
          <a:p>
            <a:pPr marL="227013" indent="-227013">
              <a:spcBef>
                <a:spcPct val="20000"/>
              </a:spcBef>
              <a:spcAft>
                <a:spcPts val="400"/>
              </a:spcAft>
              <a:buClr>
                <a:srgbClr val="0000FF"/>
              </a:buClr>
              <a:buSzPct val="80000"/>
              <a:buFont typeface="Wingdings" pitchFamily="2" charset="2"/>
              <a:buChar char="q"/>
              <a:defRPr/>
            </a:pPr>
            <a:endParaRPr lang="en-US" kern="0" dirty="0">
              <a:latin typeface="+mn-lt"/>
            </a:endParaRPr>
          </a:p>
          <a:p>
            <a:pPr marL="227013" indent="-227013">
              <a:spcBef>
                <a:spcPct val="20000"/>
              </a:spcBef>
              <a:spcAft>
                <a:spcPts val="400"/>
              </a:spcAft>
              <a:buClr>
                <a:srgbClr val="0000FF"/>
              </a:buClr>
              <a:buSzPct val="80000"/>
              <a:buFont typeface="Wingdings" pitchFamily="2" charset="2"/>
              <a:buChar char="q"/>
              <a:defRPr/>
            </a:pPr>
            <a:endParaRPr lang="en-US" kern="0" dirty="0">
              <a:latin typeface="+mn-lt"/>
            </a:endParaRPr>
          </a:p>
          <a:p>
            <a:pPr marL="227013" indent="-227013">
              <a:spcBef>
                <a:spcPct val="20000"/>
              </a:spcBef>
              <a:spcAft>
                <a:spcPts val="400"/>
              </a:spcAft>
              <a:buClr>
                <a:srgbClr val="0000FF"/>
              </a:buClr>
              <a:buSzPct val="80000"/>
              <a:buFont typeface="Wingdings" pitchFamily="2" charset="2"/>
              <a:buChar char="q"/>
              <a:defRPr/>
            </a:pPr>
            <a:endParaRPr lang="en-US" kern="0" dirty="0">
              <a:latin typeface="+mn-lt"/>
            </a:endParaRPr>
          </a:p>
          <a:p>
            <a:pPr marL="227013" indent="-227013">
              <a:spcBef>
                <a:spcPct val="20000"/>
              </a:spcBef>
              <a:spcAft>
                <a:spcPts val="400"/>
              </a:spcAft>
              <a:buClr>
                <a:srgbClr val="0000FF"/>
              </a:buClr>
              <a:buSzPct val="80000"/>
              <a:buFont typeface="Wingdings" pitchFamily="2" charset="2"/>
              <a:buChar char="q"/>
              <a:defRPr/>
            </a:pPr>
            <a:endParaRPr lang="en-US" kern="0" dirty="0">
              <a:latin typeface="+mn-lt"/>
            </a:endParaRPr>
          </a:p>
          <a:p>
            <a:pPr marL="227013" indent="-227013">
              <a:spcBef>
                <a:spcPct val="20000"/>
              </a:spcBef>
              <a:spcAft>
                <a:spcPts val="400"/>
              </a:spcAft>
              <a:buClr>
                <a:srgbClr val="0000FF"/>
              </a:buClr>
              <a:buSzPct val="80000"/>
              <a:defRPr/>
            </a:pPr>
            <a:endParaRPr lang="en-US" kern="0" dirty="0" smtClean="0">
              <a:latin typeface="+mn-lt"/>
            </a:endParaRPr>
          </a:p>
          <a:p>
            <a:pPr marL="227013" indent="-227013">
              <a:spcBef>
                <a:spcPct val="20000"/>
              </a:spcBef>
              <a:spcAft>
                <a:spcPts val="400"/>
              </a:spcAft>
              <a:buClr>
                <a:srgbClr val="0000FF"/>
              </a:buClr>
              <a:buSzPct val="80000"/>
              <a:buFont typeface="Wingdings" pitchFamily="2" charset="2"/>
              <a:buChar char="q"/>
              <a:defRPr/>
            </a:pPr>
            <a:r>
              <a:rPr lang="en-US" sz="2000" kern="0" dirty="0" smtClean="0">
                <a:latin typeface="+mn-lt"/>
              </a:rPr>
              <a:t>In </a:t>
            </a:r>
            <a:r>
              <a:rPr lang="en-US" sz="2000" kern="0" dirty="0">
                <a:latin typeface="+mn-lt"/>
              </a:rPr>
              <a:t>April </a:t>
            </a:r>
            <a:r>
              <a:rPr lang="en-US" sz="2000" kern="0" dirty="0" smtClean="0">
                <a:latin typeface="+mn-lt"/>
              </a:rPr>
              <a:t>50 ns beams (1080b</a:t>
            </a:r>
            <a:r>
              <a:rPr lang="en-US" sz="2000" kern="0" dirty="0">
                <a:latin typeface="+mn-lt"/>
              </a:rPr>
              <a:t>) were used </a:t>
            </a:r>
            <a:r>
              <a:rPr lang="en-US" sz="2000" kern="0" dirty="0" smtClean="0">
                <a:latin typeface="+mn-lt"/>
              </a:rPr>
              <a:t>to condition (‘</a:t>
            </a:r>
            <a:r>
              <a:rPr lang="en-US" sz="2000" b="1" i="1" kern="0" dirty="0" smtClean="0">
                <a:latin typeface="+mn-lt"/>
              </a:rPr>
              <a:t>scrub’</a:t>
            </a:r>
            <a:r>
              <a:rPr lang="en-US" sz="2000" kern="0" dirty="0" smtClean="0">
                <a:latin typeface="+mn-lt"/>
              </a:rPr>
              <a:t>) </a:t>
            </a:r>
            <a:r>
              <a:rPr lang="en-US" sz="2000" kern="0" dirty="0">
                <a:latin typeface="+mn-lt"/>
              </a:rPr>
              <a:t>the vacuum chamber </a:t>
            </a:r>
            <a:r>
              <a:rPr lang="en-US" sz="2000" kern="0" dirty="0" smtClean="0">
                <a:solidFill>
                  <a:srgbClr val="000000"/>
                </a:solidFill>
                <a:latin typeface="Arial"/>
              </a:rPr>
              <a:t>at injection to prepare operation at 3.5 </a:t>
            </a:r>
            <a:r>
              <a:rPr lang="en-US" sz="2000" kern="0" dirty="0" err="1" smtClean="0">
                <a:solidFill>
                  <a:srgbClr val="000000"/>
                </a:solidFill>
                <a:latin typeface="Arial"/>
              </a:rPr>
              <a:t>TeV</a:t>
            </a:r>
            <a:r>
              <a:rPr lang="en-US" sz="2000" kern="0" dirty="0" smtClean="0">
                <a:latin typeface="+mn-lt"/>
              </a:rPr>
              <a:t>.</a:t>
            </a:r>
            <a:endParaRPr lang="en-US" sz="2000" kern="0" dirty="0">
              <a:latin typeface="+mn-lt"/>
            </a:endParaRPr>
          </a:p>
          <a:p>
            <a:pPr marL="684213" lvl="1" indent="-227013">
              <a:spcBef>
                <a:spcPct val="20000"/>
              </a:spcBef>
              <a:spcAft>
                <a:spcPts val="400"/>
              </a:spcAft>
              <a:buClr>
                <a:srgbClr val="0000FF"/>
              </a:buClr>
              <a:buSzPct val="80000"/>
              <a:buFont typeface="Courier New" pitchFamily="49" charset="0"/>
              <a:buChar char="o"/>
              <a:defRPr/>
            </a:pPr>
            <a:r>
              <a:rPr lang="en-US" i="1" kern="0" dirty="0" smtClean="0">
                <a:solidFill>
                  <a:srgbClr val="0000FF"/>
                </a:solidFill>
                <a:latin typeface="+mn-lt"/>
              </a:rPr>
              <a:t>Further improvement during intensity increase at 3.5 </a:t>
            </a:r>
            <a:r>
              <a:rPr lang="en-US" i="1" kern="0" dirty="0" err="1" smtClean="0">
                <a:solidFill>
                  <a:srgbClr val="0000FF"/>
                </a:solidFill>
                <a:latin typeface="+mn-lt"/>
              </a:rPr>
              <a:t>TeV</a:t>
            </a:r>
            <a:r>
              <a:rPr lang="en-US" i="1" kern="0" dirty="0" smtClean="0">
                <a:solidFill>
                  <a:srgbClr val="0000FF"/>
                </a:solidFill>
                <a:latin typeface="+mn-lt"/>
              </a:rPr>
              <a:t>.</a:t>
            </a:r>
          </a:p>
          <a:p>
            <a:pPr marL="684213" lvl="1" indent="-227013">
              <a:spcBef>
                <a:spcPct val="20000"/>
              </a:spcBef>
              <a:spcAft>
                <a:spcPts val="400"/>
              </a:spcAft>
              <a:buClr>
                <a:srgbClr val="0000FF"/>
              </a:buClr>
              <a:buSzPct val="80000"/>
              <a:buFont typeface="Courier New" pitchFamily="49" charset="0"/>
              <a:buChar char="o"/>
              <a:defRPr/>
            </a:pPr>
            <a:r>
              <a:rPr lang="en-US" i="1" kern="0" dirty="0" smtClean="0">
                <a:solidFill>
                  <a:srgbClr val="0000FF"/>
                </a:solidFill>
                <a:latin typeface="+mn-lt"/>
              </a:rPr>
              <a:t>Secondary Emission Yield (SEY) :</a:t>
            </a:r>
          </a:p>
          <a:p>
            <a:pPr marL="1141413" lvl="2" indent="-227013">
              <a:spcBef>
                <a:spcPct val="20000"/>
              </a:spcBef>
              <a:spcAft>
                <a:spcPts val="400"/>
              </a:spcAft>
              <a:buClr>
                <a:srgbClr val="0000FF"/>
              </a:buClr>
              <a:buSzPct val="80000"/>
              <a:defRPr/>
            </a:pPr>
            <a:r>
              <a:rPr lang="en-US" i="1" kern="0" dirty="0" smtClean="0">
                <a:solidFill>
                  <a:srgbClr val="0000FF"/>
                </a:solidFill>
                <a:latin typeface="+mn-lt"/>
              </a:rPr>
              <a:t>	</a:t>
            </a:r>
            <a:r>
              <a:rPr lang="en-US" b="1" i="1" kern="0" dirty="0" smtClean="0">
                <a:solidFill>
                  <a:srgbClr val="FF0000"/>
                </a:solidFill>
                <a:latin typeface="+mn-lt"/>
              </a:rPr>
              <a:t>2.2</a:t>
            </a:r>
            <a:r>
              <a:rPr lang="en-US" i="1" kern="0" dirty="0" smtClean="0">
                <a:solidFill>
                  <a:srgbClr val="0000FF"/>
                </a:solidFill>
                <a:latin typeface="+mn-lt"/>
              </a:rPr>
              <a:t> 			</a:t>
            </a:r>
            <a:r>
              <a:rPr lang="en-US" b="1" i="1" kern="0" dirty="0" smtClean="0">
                <a:solidFill>
                  <a:srgbClr val="FF0000"/>
                </a:solidFill>
                <a:latin typeface="+mn-lt"/>
              </a:rPr>
              <a:t>1.7 </a:t>
            </a:r>
            <a:r>
              <a:rPr lang="en-US" i="1" kern="0" dirty="0" smtClean="0">
                <a:solidFill>
                  <a:srgbClr val="0000FF"/>
                </a:solidFill>
                <a:latin typeface="+mn-lt"/>
              </a:rPr>
              <a:t>			</a:t>
            </a:r>
            <a:r>
              <a:rPr lang="en-US" b="1" i="1" kern="0" dirty="0" smtClean="0">
                <a:solidFill>
                  <a:srgbClr val="FF0000"/>
                </a:solidFill>
                <a:latin typeface="+mn-lt"/>
              </a:rPr>
              <a:t>1.3</a:t>
            </a:r>
            <a:endParaRPr lang="en-US" b="1" i="1" kern="0" dirty="0">
              <a:solidFill>
                <a:srgbClr val="FF0000"/>
              </a:solidFill>
              <a:latin typeface="+mn-lt"/>
            </a:endParaRPr>
          </a:p>
        </p:txBody>
      </p:sp>
      <p:sp>
        <p:nvSpPr>
          <p:cNvPr id="49" name="Right Arrow 48"/>
          <p:cNvSpPr/>
          <p:nvPr/>
        </p:nvSpPr>
        <p:spPr bwMode="auto">
          <a:xfrm>
            <a:off x="2536535" y="5464465"/>
            <a:ext cx="998530" cy="1536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50" name="Right Arrow 49"/>
          <p:cNvSpPr/>
          <p:nvPr/>
        </p:nvSpPr>
        <p:spPr bwMode="auto">
          <a:xfrm>
            <a:off x="5186480" y="5464465"/>
            <a:ext cx="998530" cy="1536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52" name="TextBox 51"/>
          <p:cNvSpPr txBox="1"/>
          <p:nvPr/>
        </p:nvSpPr>
        <p:spPr>
          <a:xfrm>
            <a:off x="1429210" y="5663581"/>
            <a:ext cx="723275" cy="338554"/>
          </a:xfrm>
          <a:prstGeom prst="rect">
            <a:avLst/>
          </a:prstGeom>
          <a:noFill/>
        </p:spPr>
        <p:txBody>
          <a:bodyPr wrap="none" rtlCol="0">
            <a:spAutoFit/>
          </a:bodyPr>
          <a:lstStyle/>
          <a:p>
            <a:r>
              <a:rPr lang="en-US" sz="1600" b="1" dirty="0" smtClean="0">
                <a:latin typeface="+mj-lt"/>
              </a:rPr>
              <a:t>Initial</a:t>
            </a:r>
            <a:endParaRPr lang="en-US" sz="1600" b="1" dirty="0">
              <a:latin typeface="+mj-lt"/>
            </a:endParaRPr>
          </a:p>
        </p:txBody>
      </p:sp>
      <p:sp>
        <p:nvSpPr>
          <p:cNvPr id="53" name="TextBox 52"/>
          <p:cNvSpPr txBox="1"/>
          <p:nvPr/>
        </p:nvSpPr>
        <p:spPr>
          <a:xfrm>
            <a:off x="3727090" y="5724600"/>
            <a:ext cx="1245855" cy="584775"/>
          </a:xfrm>
          <a:prstGeom prst="rect">
            <a:avLst/>
          </a:prstGeom>
          <a:noFill/>
        </p:spPr>
        <p:txBody>
          <a:bodyPr wrap="none" rtlCol="0">
            <a:spAutoFit/>
          </a:bodyPr>
          <a:lstStyle/>
          <a:p>
            <a:pPr algn="ctr"/>
            <a:r>
              <a:rPr lang="en-US" sz="1600" b="1" dirty="0" smtClean="0">
                <a:latin typeface="+mj-lt"/>
              </a:rPr>
              <a:t>After 50 ns</a:t>
            </a:r>
          </a:p>
          <a:p>
            <a:pPr algn="ctr"/>
            <a:r>
              <a:rPr lang="en-US" sz="1600" b="1" dirty="0" smtClean="0">
                <a:latin typeface="+mj-lt"/>
              </a:rPr>
              <a:t>scrubbing</a:t>
            </a:r>
            <a:endParaRPr lang="en-US" sz="1600" b="1" dirty="0">
              <a:latin typeface="+mj-lt"/>
            </a:endParaRPr>
          </a:p>
        </p:txBody>
      </p:sp>
      <p:sp>
        <p:nvSpPr>
          <p:cNvPr id="54" name="TextBox 53"/>
          <p:cNvSpPr txBox="1"/>
          <p:nvPr/>
        </p:nvSpPr>
        <p:spPr>
          <a:xfrm>
            <a:off x="6239112" y="5724600"/>
            <a:ext cx="1827743" cy="584775"/>
          </a:xfrm>
          <a:prstGeom prst="rect">
            <a:avLst/>
          </a:prstGeom>
          <a:noFill/>
        </p:spPr>
        <p:txBody>
          <a:bodyPr wrap="none" rtlCol="0">
            <a:spAutoFit/>
          </a:bodyPr>
          <a:lstStyle/>
          <a:p>
            <a:pPr algn="ctr"/>
            <a:r>
              <a:rPr lang="en-US" sz="1600" b="1" dirty="0" smtClean="0">
                <a:latin typeface="+mj-lt"/>
              </a:rPr>
              <a:t>Requirement for </a:t>
            </a:r>
          </a:p>
          <a:p>
            <a:pPr algn="ctr"/>
            <a:r>
              <a:rPr lang="en-US" sz="1600" b="1" dirty="0" smtClean="0">
                <a:latin typeface="+mj-lt"/>
              </a:rPr>
              <a:t>25 ns operation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Blow up from e-clouds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9397" name="Slide Number Placeholder 4"/>
          <p:cNvSpPr>
            <a:spLocks noGrp="1"/>
          </p:cNvSpPr>
          <p:nvPr>
            <p:ph type="sldNum" sz="quarter" idx="12"/>
          </p:nvPr>
        </p:nvSpPr>
        <p:spPr>
          <a:noFill/>
        </p:spPr>
        <p:txBody>
          <a:bodyPr/>
          <a:lstStyle/>
          <a:p>
            <a:fld id="{B708C7D5-2B66-4CE5-A59A-1A85BDC981B7}" type="slidenum">
              <a:rPr lang="en-US" smtClean="0"/>
              <a:pPr/>
              <a:t>28</a:t>
            </a:fld>
            <a:endParaRPr lang="en-US" smtClean="0"/>
          </a:p>
        </p:txBody>
      </p:sp>
      <p:sp>
        <p:nvSpPr>
          <p:cNvPr id="6" name="Footer Placeholder 3"/>
          <p:cNvSpPr txBox="1">
            <a:spLocks/>
          </p:cNvSpPr>
          <p:nvPr/>
        </p:nvSpPr>
        <p:spPr bwMode="auto">
          <a:xfrm>
            <a:off x="3124200" y="6632575"/>
            <a:ext cx="2895600" cy="252413"/>
          </a:xfrm>
          <a:prstGeom prst="rect">
            <a:avLst/>
          </a:prstGeom>
          <a:solidFill>
            <a:schemeClr val="bg1">
              <a:lumMod val="95000"/>
            </a:schemeClr>
          </a:solidFill>
          <a:ln w="9525">
            <a:noFill/>
            <a:miter lim="800000"/>
            <a:headEnd/>
            <a:tailEnd/>
          </a:ln>
          <a:effectLst/>
        </p:spPr>
        <p:txBody>
          <a:bodyPr/>
          <a:lstStyle/>
          <a:p>
            <a:pPr eaLnBrk="1" hangingPunct="1">
              <a:defRPr/>
            </a:pPr>
            <a:r>
              <a:rPr lang="en-US" sz="1200" b="1">
                <a:solidFill>
                  <a:schemeClr val="bg2">
                    <a:lumMod val="75000"/>
                  </a:schemeClr>
                </a:solidFill>
                <a:latin typeface="Arial" pitchFamily="34" charset="0"/>
                <a:cs typeface="Arial" pitchFamily="34" charset="0"/>
              </a:rPr>
              <a:t>LHC 8:30 meeting</a:t>
            </a:r>
            <a:endParaRPr lang="en-US" sz="1200" b="1" dirty="0">
              <a:solidFill>
                <a:schemeClr val="bg2">
                  <a:lumMod val="75000"/>
                </a:schemeClr>
              </a:solidFill>
              <a:latin typeface="Arial" pitchFamily="34" charset="0"/>
              <a:cs typeface="Arial" pitchFamily="34" charset="0"/>
            </a:endParaRPr>
          </a:p>
        </p:txBody>
      </p:sp>
      <p:sp>
        <p:nvSpPr>
          <p:cNvPr id="9" name="TextBox 9"/>
          <p:cNvSpPr txBox="1">
            <a:spLocks noChangeArrowheads="1"/>
          </p:cNvSpPr>
          <p:nvPr/>
        </p:nvSpPr>
        <p:spPr bwMode="auto">
          <a:xfrm>
            <a:off x="2574940" y="1393535"/>
            <a:ext cx="4195763" cy="369888"/>
          </a:xfrm>
          <a:prstGeom prst="rect">
            <a:avLst/>
          </a:prstGeom>
          <a:solidFill>
            <a:srgbClr val="FFFF99"/>
          </a:solidFill>
          <a:ln w="9525">
            <a:noFill/>
            <a:miter lim="800000"/>
            <a:headEnd/>
            <a:tailEnd/>
          </a:ln>
        </p:spPr>
        <p:txBody>
          <a:bodyPr wrap="none">
            <a:spAutoFit/>
          </a:bodyPr>
          <a:lstStyle/>
          <a:p>
            <a:pPr>
              <a:defRPr/>
            </a:pPr>
            <a:r>
              <a:rPr lang="en-US" b="1" i="1" dirty="0">
                <a:solidFill>
                  <a:srgbClr val="D60093"/>
                </a:solidFill>
                <a:latin typeface="+mj-lt"/>
              </a:rPr>
              <a:t>With strong electron cloud activity…</a:t>
            </a:r>
          </a:p>
        </p:txBody>
      </p:sp>
      <p:sp>
        <p:nvSpPr>
          <p:cNvPr id="11" name="TextBox 10"/>
          <p:cNvSpPr txBox="1"/>
          <p:nvPr/>
        </p:nvSpPr>
        <p:spPr>
          <a:xfrm>
            <a:off x="718325" y="933450"/>
            <a:ext cx="7079695" cy="369332"/>
          </a:xfrm>
          <a:prstGeom prst="rect">
            <a:avLst/>
          </a:prstGeom>
          <a:noFill/>
        </p:spPr>
        <p:txBody>
          <a:bodyPr wrap="none">
            <a:spAutoFit/>
          </a:bodyPr>
          <a:lstStyle/>
          <a:p>
            <a:pPr>
              <a:defRPr/>
            </a:pPr>
            <a:r>
              <a:rPr lang="en-US" i="1" dirty="0">
                <a:latin typeface="+mj-lt"/>
              </a:rPr>
              <a:t>Example of bunch by bunch transverse </a:t>
            </a:r>
            <a:r>
              <a:rPr lang="en-US" i="1" dirty="0" smtClean="0">
                <a:latin typeface="+mj-lt"/>
              </a:rPr>
              <a:t>25 ns beam – October 2011</a:t>
            </a:r>
            <a:endParaRPr lang="en-US" i="1" dirty="0">
              <a:latin typeface="+mj-lt"/>
            </a:endParaRPr>
          </a:p>
        </p:txBody>
      </p:sp>
      <p:pic>
        <p:nvPicPr>
          <p:cNvPr id="17" name="Picture 2"/>
          <p:cNvPicPr>
            <a:picLocks noChangeAspect="1" noChangeArrowheads="1"/>
          </p:cNvPicPr>
          <p:nvPr/>
        </p:nvPicPr>
        <p:blipFill>
          <a:blip r:embed="rId2" cstate="print"/>
          <a:srcRect/>
          <a:stretch>
            <a:fillRect/>
          </a:stretch>
        </p:blipFill>
        <p:spPr bwMode="auto">
          <a:xfrm>
            <a:off x="1538005" y="1892800"/>
            <a:ext cx="6912900" cy="3524759"/>
          </a:xfrm>
          <a:prstGeom prst="rect">
            <a:avLst/>
          </a:prstGeom>
          <a:noFill/>
          <a:ln w="9525">
            <a:noFill/>
            <a:miter lim="800000"/>
            <a:headEnd/>
            <a:tailEnd/>
          </a:ln>
        </p:spPr>
      </p:pic>
      <p:sp>
        <p:nvSpPr>
          <p:cNvPr id="15" name="TextBox 14"/>
          <p:cNvSpPr txBox="1"/>
          <p:nvPr/>
        </p:nvSpPr>
        <p:spPr>
          <a:xfrm>
            <a:off x="7221945" y="5080415"/>
            <a:ext cx="1172116" cy="369332"/>
          </a:xfrm>
          <a:prstGeom prst="rect">
            <a:avLst/>
          </a:prstGeom>
          <a:solidFill>
            <a:schemeClr val="bg1"/>
          </a:solidFill>
        </p:spPr>
        <p:txBody>
          <a:bodyPr wrap="none" rtlCol="0">
            <a:spAutoFit/>
          </a:bodyPr>
          <a:lstStyle/>
          <a:p>
            <a:r>
              <a:rPr lang="en-US" b="1" dirty="0" smtClean="0">
                <a:latin typeface="+mj-lt"/>
              </a:rPr>
              <a:t>Bunch Id</a:t>
            </a:r>
            <a:endParaRPr lang="en-US" b="1" dirty="0">
              <a:latin typeface="+mj-lt"/>
            </a:endParaRPr>
          </a:p>
        </p:txBody>
      </p:sp>
      <p:sp>
        <p:nvSpPr>
          <p:cNvPr id="16" name="TextBox 15"/>
          <p:cNvSpPr txBox="1"/>
          <p:nvPr/>
        </p:nvSpPr>
        <p:spPr>
          <a:xfrm>
            <a:off x="903358" y="2200040"/>
            <a:ext cx="1287532" cy="369332"/>
          </a:xfrm>
          <a:prstGeom prst="rect">
            <a:avLst/>
          </a:prstGeom>
          <a:solidFill>
            <a:schemeClr val="bg1"/>
          </a:solidFill>
        </p:spPr>
        <p:txBody>
          <a:bodyPr wrap="none" rtlCol="0">
            <a:spAutoFit/>
          </a:bodyPr>
          <a:lstStyle/>
          <a:p>
            <a:r>
              <a:rPr lang="en-US" b="1" dirty="0" err="1" smtClean="0">
                <a:latin typeface="+mj-lt"/>
              </a:rPr>
              <a:t>Emittance</a:t>
            </a:r>
            <a:endParaRPr lang="en-US" b="1" dirty="0">
              <a:latin typeface="+mj-lt"/>
            </a:endParaRPr>
          </a:p>
        </p:txBody>
      </p:sp>
      <p:sp>
        <p:nvSpPr>
          <p:cNvPr id="18" name="TextBox 17"/>
          <p:cNvSpPr txBox="1"/>
          <p:nvPr/>
        </p:nvSpPr>
        <p:spPr>
          <a:xfrm>
            <a:off x="7337160" y="1931205"/>
            <a:ext cx="1267365" cy="646331"/>
          </a:xfrm>
          <a:prstGeom prst="rect">
            <a:avLst/>
          </a:prstGeom>
          <a:solidFill>
            <a:schemeClr val="bg1"/>
          </a:solidFill>
        </p:spPr>
        <p:txBody>
          <a:bodyPr wrap="square" rtlCol="0">
            <a:spAutoFit/>
          </a:bodyPr>
          <a:lstStyle/>
          <a:p>
            <a:pPr algn="ctr" eaLnBrk="1" hangingPunct="1">
              <a:spcBef>
                <a:spcPct val="0"/>
              </a:spcBef>
            </a:pPr>
            <a:r>
              <a:rPr lang="en-US" dirty="0" smtClean="0">
                <a:solidFill>
                  <a:srgbClr val="FF0000"/>
                </a:solidFill>
                <a:latin typeface="Arial" pitchFamily="34" charset="0"/>
              </a:rPr>
              <a:t>Horizontal</a:t>
            </a:r>
          </a:p>
          <a:p>
            <a:pPr algn="ctr" eaLnBrk="1" hangingPunct="1">
              <a:spcBef>
                <a:spcPct val="0"/>
              </a:spcBef>
            </a:pPr>
            <a:r>
              <a:rPr lang="en-US" dirty="0" smtClean="0">
                <a:solidFill>
                  <a:srgbClr val="0070C0"/>
                </a:solidFill>
                <a:latin typeface="Arial" pitchFamily="34" charset="0"/>
              </a:rPr>
              <a:t>Vertical</a:t>
            </a:r>
            <a:endParaRPr lang="en-US" dirty="0">
              <a:solidFill>
                <a:srgbClr val="0070C0"/>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Vacuum spikes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4581" name="Slide Number Placeholder 4"/>
          <p:cNvSpPr>
            <a:spLocks noGrp="1"/>
          </p:cNvSpPr>
          <p:nvPr>
            <p:ph type="sldNum" sz="quarter" idx="12"/>
          </p:nvPr>
        </p:nvSpPr>
        <p:spPr>
          <a:noFill/>
        </p:spPr>
        <p:txBody>
          <a:bodyPr/>
          <a:lstStyle/>
          <a:p>
            <a:fld id="{03028152-D3F4-4F46-A524-C430DFFA24E6}" type="slidenum">
              <a:rPr lang="en-US" smtClean="0"/>
              <a:pPr/>
              <a:t>29</a:t>
            </a:fld>
            <a:endParaRPr lang="en-US" smtClean="0"/>
          </a:p>
        </p:txBody>
      </p:sp>
      <p:sp>
        <p:nvSpPr>
          <p:cNvPr id="6" name="Rectangle 3"/>
          <p:cNvSpPr txBox="1">
            <a:spLocks noChangeArrowheads="1"/>
          </p:cNvSpPr>
          <p:nvPr/>
        </p:nvSpPr>
        <p:spPr>
          <a:xfrm>
            <a:off x="438150" y="866775"/>
            <a:ext cx="8512175" cy="1985963"/>
          </a:xfrm>
          <a:prstGeom prst="rect">
            <a:avLst/>
          </a:prstGeom>
        </p:spPr>
        <p:txBody>
          <a:bodyPr/>
          <a:lstStyle/>
          <a:p>
            <a:pPr marL="227013" indent="-227013">
              <a:spcBef>
                <a:spcPct val="20000"/>
              </a:spcBef>
              <a:spcAft>
                <a:spcPts val="400"/>
              </a:spcAft>
              <a:buClr>
                <a:srgbClr val="0000FF"/>
              </a:buClr>
              <a:buSzPct val="80000"/>
              <a:buFont typeface="Wingdings" pitchFamily="2" charset="2"/>
              <a:buChar char="q"/>
              <a:defRPr/>
            </a:pPr>
            <a:r>
              <a:rPr lang="en-US" kern="0" dirty="0">
                <a:solidFill>
                  <a:srgbClr val="000000"/>
                </a:solidFill>
                <a:latin typeface="Arial"/>
              </a:rPr>
              <a:t>Vacuum conditions in IR2 and IR8 have been periodically so poor that they lead to beam dumps from beam losses.</a:t>
            </a:r>
          </a:p>
          <a:p>
            <a:pPr marL="227013" indent="-227013">
              <a:spcBef>
                <a:spcPct val="20000"/>
              </a:spcBef>
              <a:spcAft>
                <a:spcPts val="400"/>
              </a:spcAft>
              <a:buClr>
                <a:srgbClr val="0000FF"/>
              </a:buClr>
              <a:buSzPct val="80000"/>
              <a:buFont typeface="Wingdings" pitchFamily="2" charset="2"/>
              <a:buChar char="q"/>
              <a:defRPr/>
            </a:pPr>
            <a:r>
              <a:rPr lang="en-US" b="1" kern="0" dirty="0">
                <a:solidFill>
                  <a:srgbClr val="000000"/>
                </a:solidFill>
                <a:latin typeface="Arial"/>
              </a:rPr>
              <a:t>Causes of the vacuum spikes are not well understood</a:t>
            </a:r>
            <a:r>
              <a:rPr lang="en-US" kern="0" dirty="0">
                <a:solidFill>
                  <a:srgbClr val="000000"/>
                </a:solidFill>
                <a:latin typeface="Arial"/>
              </a:rPr>
              <a:t>, could be linked to gas at the warm-cold transitions of the stand-alone cryostats, e-clouds…</a:t>
            </a:r>
          </a:p>
          <a:p>
            <a:pPr marL="684213" lvl="1" indent="-227013">
              <a:spcBef>
                <a:spcPct val="20000"/>
              </a:spcBef>
              <a:spcAft>
                <a:spcPts val="400"/>
              </a:spcAft>
              <a:buClr>
                <a:srgbClr val="0000FF"/>
              </a:buClr>
              <a:buSzPct val="80000"/>
              <a:buFont typeface="Courier New" pitchFamily="49" charset="0"/>
              <a:buChar char="o"/>
              <a:defRPr/>
            </a:pPr>
            <a:r>
              <a:rPr lang="en-US" i="1" kern="0" dirty="0">
                <a:solidFill>
                  <a:srgbClr val="0000FF"/>
                </a:solidFill>
                <a:latin typeface="Arial"/>
              </a:rPr>
              <a:t>This issue is coming and going… has also appeared around CMS recently.</a:t>
            </a:r>
          </a:p>
        </p:txBody>
      </p:sp>
      <p:pic>
        <p:nvPicPr>
          <p:cNvPr id="24583" name="Picture 7"/>
          <p:cNvPicPr>
            <a:picLocks noChangeAspect="1" noChangeArrowheads="1"/>
          </p:cNvPicPr>
          <p:nvPr/>
        </p:nvPicPr>
        <p:blipFill>
          <a:blip r:embed="rId2" cstate="print"/>
          <a:srcRect/>
          <a:stretch>
            <a:fillRect/>
          </a:stretch>
        </p:blipFill>
        <p:spPr bwMode="auto">
          <a:xfrm>
            <a:off x="615950" y="2698750"/>
            <a:ext cx="9144000" cy="3949700"/>
          </a:xfrm>
          <a:prstGeom prst="rect">
            <a:avLst/>
          </a:prstGeom>
          <a:noFill/>
          <a:ln w="9525">
            <a:noFill/>
            <a:miter lim="800000"/>
            <a:headEnd/>
            <a:tailEnd/>
          </a:ln>
        </p:spPr>
      </p:pic>
      <p:sp>
        <p:nvSpPr>
          <p:cNvPr id="8" name="TextBox 7"/>
          <p:cNvSpPr txBox="1"/>
          <p:nvPr/>
        </p:nvSpPr>
        <p:spPr>
          <a:xfrm>
            <a:off x="654050" y="2890838"/>
            <a:ext cx="3698875" cy="369887"/>
          </a:xfrm>
          <a:prstGeom prst="rect">
            <a:avLst/>
          </a:prstGeom>
          <a:solidFill>
            <a:schemeClr val="bg1">
              <a:lumMod val="50000"/>
            </a:schemeClr>
          </a:solidFill>
        </p:spPr>
        <p:txBody>
          <a:bodyPr wrap="none">
            <a:spAutoFit/>
          </a:bodyPr>
          <a:lstStyle/>
          <a:p>
            <a:pPr>
              <a:defRPr/>
            </a:pPr>
            <a:r>
              <a:rPr lang="en-US" b="1" i="1" dirty="0">
                <a:solidFill>
                  <a:srgbClr val="00FFFF"/>
                </a:solidFill>
                <a:latin typeface="+mj-lt"/>
              </a:rPr>
              <a:t>Example of vacuum issue in IR8</a:t>
            </a:r>
          </a:p>
        </p:txBody>
      </p:sp>
      <p:sp>
        <p:nvSpPr>
          <p:cNvPr id="9" name="TextBox 8"/>
          <p:cNvSpPr txBox="1"/>
          <p:nvPr/>
        </p:nvSpPr>
        <p:spPr>
          <a:xfrm>
            <a:off x="7794625" y="3352800"/>
            <a:ext cx="655638" cy="368300"/>
          </a:xfrm>
          <a:prstGeom prst="rect">
            <a:avLst/>
          </a:prstGeom>
          <a:solidFill>
            <a:schemeClr val="accent3">
              <a:lumMod val="85000"/>
            </a:schemeClr>
          </a:solidFill>
        </p:spPr>
        <p:txBody>
          <a:bodyPr wrap="none">
            <a:spAutoFit/>
          </a:bodyPr>
          <a:lstStyle/>
          <a:p>
            <a:pPr>
              <a:defRPr/>
            </a:pPr>
            <a:r>
              <a:rPr lang="en-US" b="1" dirty="0">
                <a:solidFill>
                  <a:srgbClr val="0000FF"/>
                </a:solidFill>
              </a:rPr>
              <a:t>10</a:t>
            </a:r>
            <a:r>
              <a:rPr lang="en-US" b="1" baseline="30000" dirty="0">
                <a:solidFill>
                  <a:srgbClr val="0000FF"/>
                </a:solidFill>
              </a:rPr>
              <a:t>-7</a:t>
            </a:r>
          </a:p>
        </p:txBody>
      </p:sp>
      <p:sp>
        <p:nvSpPr>
          <p:cNvPr id="10" name="TextBox 9"/>
          <p:cNvSpPr txBox="1"/>
          <p:nvPr/>
        </p:nvSpPr>
        <p:spPr>
          <a:xfrm>
            <a:off x="7797800" y="2814638"/>
            <a:ext cx="655638" cy="369887"/>
          </a:xfrm>
          <a:prstGeom prst="rect">
            <a:avLst/>
          </a:prstGeom>
          <a:solidFill>
            <a:schemeClr val="accent3">
              <a:lumMod val="85000"/>
            </a:schemeClr>
          </a:solidFill>
        </p:spPr>
        <p:txBody>
          <a:bodyPr wrap="none">
            <a:spAutoFit/>
          </a:bodyPr>
          <a:lstStyle/>
          <a:p>
            <a:pPr>
              <a:defRPr/>
            </a:pPr>
            <a:r>
              <a:rPr lang="en-US" b="1" dirty="0">
                <a:solidFill>
                  <a:srgbClr val="0000FF"/>
                </a:solidFill>
              </a:rPr>
              <a:t>10</a:t>
            </a:r>
            <a:r>
              <a:rPr lang="en-US" b="1" baseline="30000" dirty="0">
                <a:solidFill>
                  <a:srgbClr val="0000FF"/>
                </a:solidFill>
              </a:rPr>
              <a:t>-6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smtClean="0">
                <a:latin typeface="Helvetica"/>
                <a:ea typeface="Helvetica"/>
                <a:cs typeface="Helvetica"/>
              </a:rPr>
              <a:t>Luminosity</a:t>
            </a:r>
          </a:p>
        </p:txBody>
      </p:sp>
      <p:sp>
        <p:nvSpPr>
          <p:cNvPr id="1043" name="Footer Placeholder 18"/>
          <p:cNvSpPr>
            <a:spLocks noGrp="1"/>
          </p:cNvSpPr>
          <p:nvPr>
            <p:ph type="ftr" sz="quarter" idx="11"/>
          </p:nvPr>
        </p:nvSpPr>
        <p:spPr/>
        <p:txBody>
          <a:bodyPr/>
          <a:lstStyle/>
          <a:p>
            <a:pPr>
              <a:defRPr/>
            </a:pPr>
            <a:r>
              <a:rPr lang="en-US">
                <a:latin typeface="Helvetica"/>
                <a:ea typeface="Helvetica"/>
                <a:cs typeface="Helvetica"/>
              </a:rPr>
              <a:t>LHC status and outlook - CMS Workshop - Madrid</a:t>
            </a:r>
            <a:endParaRPr lang="en-US" dirty="0">
              <a:latin typeface="Helvetica"/>
              <a:ea typeface="Helvetica"/>
              <a:cs typeface="Helvetica"/>
            </a:endParaRPr>
          </a:p>
        </p:txBody>
      </p:sp>
      <p:sp>
        <p:nvSpPr>
          <p:cNvPr id="1030" name="Slide Number Placeholder 3"/>
          <p:cNvSpPr>
            <a:spLocks noGrp="1"/>
          </p:cNvSpPr>
          <p:nvPr>
            <p:ph type="sldNum" sz="quarter" idx="12"/>
          </p:nvPr>
        </p:nvSpPr>
        <p:spPr>
          <a:noFill/>
        </p:spPr>
        <p:txBody>
          <a:bodyPr/>
          <a:lstStyle/>
          <a:p>
            <a:fld id="{DF0D1DE5-9263-4C63-8C4A-A9D5CBFF2611}" type="slidenum">
              <a:rPr lang="en-US" smtClean="0">
                <a:latin typeface="Helvetica"/>
                <a:ea typeface="Helvetica"/>
                <a:cs typeface="Helvetica"/>
              </a:rPr>
              <a:pPr/>
              <a:t>3</a:t>
            </a:fld>
            <a:endParaRPr lang="en-US" smtClean="0">
              <a:latin typeface="Helvetica"/>
              <a:ea typeface="Helvetica"/>
              <a:cs typeface="Helvetica"/>
            </a:endParaRPr>
          </a:p>
        </p:txBody>
      </p:sp>
      <p:sp>
        <p:nvSpPr>
          <p:cNvPr id="43" name="Rectangle 3"/>
          <p:cNvSpPr txBox="1">
            <a:spLocks noChangeArrowheads="1"/>
          </p:cNvSpPr>
          <p:nvPr/>
        </p:nvSpPr>
        <p:spPr>
          <a:xfrm>
            <a:off x="611188" y="971550"/>
            <a:ext cx="8185150" cy="538163"/>
          </a:xfrm>
          <a:prstGeom prst="rect">
            <a:avLst/>
          </a:prstGeom>
        </p:spPr>
        <p:txBody>
          <a:bodyPr/>
          <a:lstStyle/>
          <a:p>
            <a:pPr>
              <a:spcBef>
                <a:spcPct val="20000"/>
              </a:spcBef>
              <a:buFont typeface="Monotype Sorts" pitchFamily="2" charset="2"/>
              <a:buNone/>
              <a:defRPr/>
            </a:pPr>
            <a:r>
              <a:rPr lang="de-DE" sz="2400" kern="0" dirty="0">
                <a:latin typeface="Helvetica" pitchFamily="34" charset="0"/>
                <a:cs typeface="Helvetica" pitchFamily="34" charset="0"/>
              </a:rPr>
              <a:t>Recall the formula for the luminosity (head-on collision):</a:t>
            </a:r>
          </a:p>
        </p:txBody>
      </p:sp>
      <p:graphicFrame>
        <p:nvGraphicFramePr>
          <p:cNvPr id="1026" name="Object 4"/>
          <p:cNvGraphicFramePr>
            <a:graphicFrameLocks noChangeAspect="1"/>
          </p:cNvGraphicFramePr>
          <p:nvPr/>
        </p:nvGraphicFramePr>
        <p:xfrm>
          <a:off x="2228850" y="1585913"/>
          <a:ext cx="4248150" cy="1260475"/>
        </p:xfrm>
        <a:graphic>
          <a:graphicData uri="http://schemas.openxmlformats.org/presentationml/2006/ole">
            <p:oleObj spid="_x0000_s1026" name="Equation" r:id="rId4" imgW="1676160" imgH="469800" progId="Equation.3">
              <p:embed/>
            </p:oleObj>
          </a:graphicData>
        </a:graphic>
      </p:graphicFrame>
      <p:sp>
        <p:nvSpPr>
          <p:cNvPr id="20" name="Date Placeholder 19"/>
          <p:cNvSpPr>
            <a:spLocks noGrp="1"/>
          </p:cNvSpPr>
          <p:nvPr>
            <p:ph type="dt" sz="quarter" idx="10"/>
          </p:nvPr>
        </p:nvSpPr>
        <p:spPr/>
        <p:txBody>
          <a:bodyPr/>
          <a:lstStyle/>
          <a:p>
            <a:pPr>
              <a:defRPr/>
            </a:pPr>
            <a:r>
              <a:rPr lang="en-US" smtClean="0"/>
              <a:t>03.11.2011</a:t>
            </a:r>
            <a:endParaRPr lang="en-US"/>
          </a:p>
        </p:txBody>
      </p:sp>
      <p:graphicFrame>
        <p:nvGraphicFramePr>
          <p:cNvPr id="1027" name="Object 24"/>
          <p:cNvGraphicFramePr>
            <a:graphicFrameLocks noChangeAspect="1"/>
          </p:cNvGraphicFramePr>
          <p:nvPr/>
        </p:nvGraphicFramePr>
        <p:xfrm>
          <a:off x="4072735" y="5157225"/>
          <a:ext cx="1680357" cy="1018567"/>
        </p:xfrm>
        <a:graphic>
          <a:graphicData uri="http://schemas.openxmlformats.org/presentationml/2006/ole">
            <p:oleObj spid="_x0000_s1027" name="Equation" r:id="rId5" imgW="799920" imgH="457200" progId="Equation.3">
              <p:embed/>
            </p:oleObj>
          </a:graphicData>
        </a:graphic>
      </p:graphicFrame>
      <p:sp>
        <p:nvSpPr>
          <p:cNvPr id="1033" name="TextBox 4"/>
          <p:cNvSpPr txBox="1">
            <a:spLocks noChangeArrowheads="1"/>
          </p:cNvSpPr>
          <p:nvPr/>
        </p:nvSpPr>
        <p:spPr bwMode="auto">
          <a:xfrm>
            <a:off x="501650" y="2968625"/>
            <a:ext cx="8489950" cy="2278063"/>
          </a:xfrm>
          <a:prstGeom prst="rect">
            <a:avLst/>
          </a:prstGeom>
          <a:noFill/>
          <a:ln w="9525">
            <a:noFill/>
            <a:miter lim="800000"/>
            <a:headEnd/>
            <a:tailEnd/>
          </a:ln>
        </p:spPr>
        <p:txBody>
          <a:bodyPr>
            <a:spAutoFit/>
          </a:bodyPr>
          <a:lstStyle/>
          <a:p>
            <a:pPr marL="450850" lvl="1" indent="-184150">
              <a:lnSpc>
                <a:spcPct val="120000"/>
              </a:lnSpc>
              <a:spcBef>
                <a:spcPts val="300"/>
              </a:spcBef>
              <a:buClr>
                <a:srgbClr val="0000FF"/>
              </a:buClr>
              <a:buSzPct val="80000"/>
              <a:buFont typeface="Courier New" pitchFamily="49" charset="0"/>
              <a:buChar char="o"/>
            </a:pPr>
            <a:r>
              <a:rPr lang="en-US" b="1" i="1">
                <a:solidFill>
                  <a:srgbClr val="0000FF"/>
                </a:solidFill>
                <a:latin typeface="Arial" pitchFamily="34" charset="0"/>
                <a:cs typeface="Arial" pitchFamily="34" charset="0"/>
              </a:rPr>
              <a:t>f</a:t>
            </a:r>
            <a:r>
              <a:rPr lang="en-US" i="1">
                <a:solidFill>
                  <a:srgbClr val="0000FF"/>
                </a:solidFill>
                <a:latin typeface="Arial" pitchFamily="34" charset="0"/>
                <a:cs typeface="Arial" pitchFamily="34" charset="0"/>
              </a:rPr>
              <a:t> is the revolution frequency (11.25 kHz), </a:t>
            </a:r>
            <a:r>
              <a:rPr lang="en-US" b="1" i="1">
                <a:solidFill>
                  <a:srgbClr val="0000FF"/>
                </a:solidFill>
                <a:latin typeface="Symbol" pitchFamily="18" charset="2"/>
                <a:cs typeface="Arial" pitchFamily="34" charset="0"/>
              </a:rPr>
              <a:t>g</a:t>
            </a:r>
            <a:r>
              <a:rPr lang="en-US" i="1">
                <a:solidFill>
                  <a:srgbClr val="0000FF"/>
                </a:solidFill>
                <a:latin typeface="Arial" pitchFamily="34" charset="0"/>
                <a:cs typeface="Arial" pitchFamily="34" charset="0"/>
              </a:rPr>
              <a:t> = E/m,</a:t>
            </a:r>
          </a:p>
          <a:p>
            <a:pPr marL="450850" lvl="1" indent="-184150">
              <a:lnSpc>
                <a:spcPct val="120000"/>
              </a:lnSpc>
              <a:spcBef>
                <a:spcPts val="300"/>
              </a:spcBef>
              <a:buClr>
                <a:srgbClr val="0000FF"/>
              </a:buClr>
              <a:buSzPct val="80000"/>
              <a:buFont typeface="Courier New" pitchFamily="49" charset="0"/>
              <a:buChar char="o"/>
            </a:pPr>
            <a:r>
              <a:rPr lang="en-US" b="1" i="1">
                <a:solidFill>
                  <a:srgbClr val="0000FF"/>
                </a:solidFill>
                <a:latin typeface="Arial" pitchFamily="34" charset="0"/>
                <a:cs typeface="Arial" pitchFamily="34" charset="0"/>
              </a:rPr>
              <a:t>k</a:t>
            </a:r>
            <a:r>
              <a:rPr lang="en-US" i="1">
                <a:solidFill>
                  <a:srgbClr val="0000FF"/>
                </a:solidFill>
                <a:latin typeface="Arial" pitchFamily="34" charset="0"/>
                <a:cs typeface="Arial" pitchFamily="34" charset="0"/>
              </a:rPr>
              <a:t> is the number of colliding bunch pairs,</a:t>
            </a:r>
          </a:p>
          <a:p>
            <a:pPr marL="450850" lvl="1" indent="-184150">
              <a:lnSpc>
                <a:spcPct val="120000"/>
              </a:lnSpc>
              <a:spcBef>
                <a:spcPts val="300"/>
              </a:spcBef>
              <a:buClr>
                <a:srgbClr val="0000FF"/>
              </a:buClr>
              <a:buSzPct val="80000"/>
              <a:buFont typeface="Courier New" pitchFamily="49" charset="0"/>
              <a:buChar char="o"/>
            </a:pPr>
            <a:r>
              <a:rPr lang="en-US" b="1" i="1">
                <a:solidFill>
                  <a:srgbClr val="D60093"/>
                </a:solidFill>
                <a:latin typeface="Arial" pitchFamily="34" charset="0"/>
                <a:cs typeface="Arial" pitchFamily="34" charset="0"/>
              </a:rPr>
              <a:t>N</a:t>
            </a:r>
            <a:r>
              <a:rPr lang="en-US" i="1">
                <a:solidFill>
                  <a:srgbClr val="D60093"/>
                </a:solidFill>
                <a:latin typeface="Arial" pitchFamily="34" charset="0"/>
                <a:cs typeface="Arial" pitchFamily="34" charset="0"/>
              </a:rPr>
              <a:t> is the bunch population</a:t>
            </a:r>
            <a:r>
              <a:rPr lang="en-US" i="1">
                <a:solidFill>
                  <a:srgbClr val="0000FF"/>
                </a:solidFill>
                <a:latin typeface="Arial" pitchFamily="34" charset="0"/>
                <a:cs typeface="Arial" pitchFamily="34" charset="0"/>
              </a:rPr>
              <a:t>,</a:t>
            </a:r>
          </a:p>
          <a:p>
            <a:pPr marL="450850" lvl="1" indent="-184150">
              <a:lnSpc>
                <a:spcPct val="120000"/>
              </a:lnSpc>
              <a:spcBef>
                <a:spcPts val="300"/>
              </a:spcBef>
              <a:buClr>
                <a:srgbClr val="0000FF"/>
              </a:buClr>
              <a:buSzPct val="80000"/>
              <a:buFont typeface="Courier New" pitchFamily="49" charset="0"/>
              <a:buChar char="o"/>
            </a:pPr>
            <a:r>
              <a:rPr lang="en-US" b="1" i="1">
                <a:solidFill>
                  <a:srgbClr val="0000FF"/>
                </a:solidFill>
                <a:latin typeface="Arial" pitchFamily="34" charset="0"/>
                <a:cs typeface="Arial" pitchFamily="34" charset="0"/>
              </a:rPr>
              <a:t>F</a:t>
            </a:r>
            <a:r>
              <a:rPr lang="en-US" i="1">
                <a:solidFill>
                  <a:srgbClr val="0000FF"/>
                </a:solidFill>
                <a:latin typeface="Arial" pitchFamily="34" charset="0"/>
                <a:cs typeface="Arial" pitchFamily="34" charset="0"/>
              </a:rPr>
              <a:t> is a geometric (loss) factor (≤ 1) from the crossing angle, F </a:t>
            </a:r>
            <a:r>
              <a:rPr lang="en-US" i="1">
                <a:solidFill>
                  <a:srgbClr val="0000FF"/>
                </a:solidFill>
                <a:latin typeface="Arial" pitchFamily="34" charset="0"/>
                <a:cs typeface="Arial" pitchFamily="34" charset="0"/>
                <a:sym typeface="Symbol" pitchFamily="18" charset="2"/>
              </a:rPr>
              <a:t> 0.95 in 2011,</a:t>
            </a:r>
          </a:p>
          <a:p>
            <a:pPr marL="450850" lvl="1" indent="-184150">
              <a:lnSpc>
                <a:spcPct val="120000"/>
              </a:lnSpc>
              <a:spcBef>
                <a:spcPts val="300"/>
              </a:spcBef>
              <a:buClr>
                <a:srgbClr val="0000FF"/>
              </a:buClr>
              <a:buSzPct val="80000"/>
              <a:buFont typeface="Courier New" pitchFamily="49" charset="0"/>
              <a:buChar char="o"/>
            </a:pPr>
            <a:r>
              <a:rPr lang="en-US" b="1" i="1">
                <a:solidFill>
                  <a:srgbClr val="D60093"/>
                </a:solidFill>
                <a:latin typeface="Symbol" pitchFamily="18" charset="2"/>
                <a:cs typeface="Arial" pitchFamily="34" charset="0"/>
                <a:sym typeface="Symbol" pitchFamily="18" charset="2"/>
              </a:rPr>
              <a:t>e</a:t>
            </a:r>
            <a:r>
              <a:rPr lang="en-US" i="1">
                <a:solidFill>
                  <a:srgbClr val="D60093"/>
                </a:solidFill>
                <a:latin typeface="Arial" pitchFamily="34" charset="0"/>
                <a:cs typeface="Arial" pitchFamily="34" charset="0"/>
                <a:sym typeface="Symbol" pitchFamily="18" charset="2"/>
              </a:rPr>
              <a:t> is the normalized emittance</a:t>
            </a:r>
            <a:r>
              <a:rPr lang="en-US" i="1">
                <a:solidFill>
                  <a:srgbClr val="0000FF"/>
                </a:solidFill>
                <a:latin typeface="Arial" pitchFamily="34" charset="0"/>
                <a:cs typeface="Arial" pitchFamily="34" charset="0"/>
                <a:sym typeface="Symbol" pitchFamily="18" charset="2"/>
              </a:rPr>
              <a:t>, </a:t>
            </a:r>
            <a:r>
              <a:rPr lang="en-US" b="1" i="1">
                <a:solidFill>
                  <a:srgbClr val="D60093"/>
                </a:solidFill>
                <a:latin typeface="Symbol" pitchFamily="18" charset="2"/>
                <a:cs typeface="Arial" pitchFamily="34" charset="0"/>
                <a:sym typeface="Symbol" pitchFamily="18" charset="2"/>
              </a:rPr>
              <a:t>b</a:t>
            </a:r>
            <a:r>
              <a:rPr lang="en-US" b="1" i="1">
                <a:solidFill>
                  <a:srgbClr val="D60093"/>
                </a:solidFill>
                <a:latin typeface="Arial" pitchFamily="34" charset="0"/>
                <a:cs typeface="Arial" pitchFamily="34" charset="0"/>
                <a:sym typeface="Symbol" pitchFamily="18" charset="2"/>
              </a:rPr>
              <a:t>*</a:t>
            </a:r>
            <a:r>
              <a:rPr lang="en-US" i="1">
                <a:solidFill>
                  <a:srgbClr val="D60093"/>
                </a:solidFill>
                <a:latin typeface="Arial" pitchFamily="34" charset="0"/>
                <a:cs typeface="Arial" pitchFamily="34" charset="0"/>
                <a:sym typeface="Symbol" pitchFamily="18" charset="2"/>
              </a:rPr>
              <a:t> the betatron (envelope) function at the IP</a:t>
            </a:r>
            <a:r>
              <a:rPr lang="en-US" i="1">
                <a:solidFill>
                  <a:srgbClr val="0000FF"/>
                </a:solidFill>
                <a:latin typeface="Arial" pitchFamily="34" charset="0"/>
                <a:cs typeface="Arial" pitchFamily="34" charset="0"/>
                <a:sym typeface="Symbol" pitchFamily="18" charset="2"/>
              </a:rPr>
              <a:t>,</a:t>
            </a:r>
          </a:p>
          <a:p>
            <a:pPr marL="450850" lvl="1" indent="-184150">
              <a:lnSpc>
                <a:spcPct val="120000"/>
              </a:lnSpc>
              <a:spcBef>
                <a:spcPts val="300"/>
              </a:spcBef>
              <a:buClr>
                <a:srgbClr val="0000FF"/>
              </a:buClr>
              <a:buSzPct val="80000"/>
              <a:buFont typeface="Courier New" pitchFamily="49" charset="0"/>
              <a:buChar char="o"/>
            </a:pPr>
            <a:r>
              <a:rPr lang="en-US" b="1" i="1">
                <a:solidFill>
                  <a:srgbClr val="0000FF"/>
                </a:solidFill>
                <a:latin typeface="Symbol" pitchFamily="18" charset="2"/>
                <a:cs typeface="Arial" pitchFamily="34" charset="0"/>
                <a:sym typeface="Symbol" pitchFamily="18" charset="2"/>
              </a:rPr>
              <a:t>s</a:t>
            </a:r>
            <a:r>
              <a:rPr lang="en-US" i="1">
                <a:solidFill>
                  <a:srgbClr val="0000FF"/>
                </a:solidFill>
                <a:latin typeface="Arial" pitchFamily="34" charset="0"/>
                <a:cs typeface="Arial" pitchFamily="34" charset="0"/>
                <a:sym typeface="Symbol" pitchFamily="18" charset="2"/>
              </a:rPr>
              <a:t> is the beam size at IP:</a:t>
            </a:r>
            <a:endParaRPr lang="en-US" i="1">
              <a:solidFill>
                <a:srgbClr val="0000FF"/>
              </a:solidFill>
              <a:latin typeface="Arial" pitchFamily="34" charset="0"/>
              <a:cs typeface="Arial" pitchFamily="34" charset="0"/>
            </a:endParaRPr>
          </a:p>
        </p:txBody>
      </p:sp>
      <p:sp>
        <p:nvSpPr>
          <p:cNvPr id="10" name="TextBox 9"/>
          <p:cNvSpPr txBox="1"/>
          <p:nvPr/>
        </p:nvSpPr>
        <p:spPr>
          <a:xfrm>
            <a:off x="7067550" y="1946275"/>
            <a:ext cx="1776413" cy="368300"/>
          </a:xfrm>
          <a:prstGeom prst="rect">
            <a:avLst/>
          </a:prstGeom>
          <a:noFill/>
        </p:spPr>
        <p:txBody>
          <a:bodyPr wrap="none">
            <a:spAutoFit/>
          </a:bodyPr>
          <a:lstStyle/>
          <a:p>
            <a:pPr>
              <a:defRPr/>
            </a:pPr>
            <a:r>
              <a:rPr lang="en-US" i="1" dirty="0">
                <a:latin typeface="+mj-lt"/>
              </a:rPr>
              <a:t>(Round beams)</a:t>
            </a:r>
          </a:p>
        </p:txBody>
      </p:sp>
      <p:sp>
        <p:nvSpPr>
          <p:cNvPr id="11" name="TextBox 10"/>
          <p:cNvSpPr txBox="1"/>
          <p:nvPr/>
        </p:nvSpPr>
        <p:spPr>
          <a:xfrm>
            <a:off x="6415440" y="5426060"/>
            <a:ext cx="1776413" cy="368300"/>
          </a:xfrm>
          <a:prstGeom prst="rect">
            <a:avLst/>
          </a:prstGeom>
          <a:noFill/>
        </p:spPr>
        <p:txBody>
          <a:bodyPr wrap="none">
            <a:spAutoFit/>
          </a:bodyPr>
          <a:lstStyle/>
          <a:p>
            <a:pPr>
              <a:defRPr/>
            </a:pPr>
            <a:r>
              <a:rPr lang="en-US" i="1" dirty="0">
                <a:latin typeface="+mj-lt"/>
              </a:rPr>
              <a:t>(Round beams)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cern.ch\dfs\Users\j\jwenning\Documents\Talks\CMS-WS\MKI8-temp.png"/>
          <p:cNvPicPr>
            <a:picLocks noChangeAspect="1" noChangeArrowheads="1"/>
          </p:cNvPicPr>
          <p:nvPr/>
        </p:nvPicPr>
        <p:blipFill>
          <a:blip r:embed="rId2" cstate="print"/>
          <a:srcRect/>
          <a:stretch>
            <a:fillRect/>
          </a:stretch>
        </p:blipFill>
        <p:spPr bwMode="auto">
          <a:xfrm>
            <a:off x="635610" y="3467405"/>
            <a:ext cx="7738485" cy="3187615"/>
          </a:xfrm>
          <a:prstGeom prst="rect">
            <a:avLst/>
          </a:prstGeom>
          <a:noFill/>
        </p:spPr>
      </p:pic>
      <p:sp>
        <p:nvSpPr>
          <p:cNvPr id="2" name="Title 1"/>
          <p:cNvSpPr>
            <a:spLocks noGrp="1"/>
          </p:cNvSpPr>
          <p:nvPr>
            <p:ph type="title"/>
          </p:nvPr>
        </p:nvSpPr>
        <p:spPr/>
        <p:txBody>
          <a:bodyPr/>
          <a:lstStyle/>
          <a:p>
            <a:r>
              <a:rPr lang="en-US" dirty="0" smtClean="0"/>
              <a:t>Beam induced heating</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30</a:t>
            </a:fld>
            <a:endParaRPr lang="en-US"/>
          </a:p>
        </p:txBody>
      </p:sp>
      <p:sp>
        <p:nvSpPr>
          <p:cNvPr id="6" name="TextBox 4"/>
          <p:cNvSpPr txBox="1">
            <a:spLocks noChangeArrowheads="1"/>
          </p:cNvSpPr>
          <p:nvPr/>
        </p:nvSpPr>
        <p:spPr bwMode="auto">
          <a:xfrm>
            <a:off x="539475" y="779055"/>
            <a:ext cx="8372290" cy="2722284"/>
          </a:xfrm>
          <a:prstGeom prst="rect">
            <a:avLst/>
          </a:prstGeom>
          <a:noFill/>
          <a:ln w="9525">
            <a:noFill/>
            <a:miter lim="800000"/>
            <a:headEnd/>
            <a:tailEnd/>
          </a:ln>
        </p:spPr>
        <p:txBody>
          <a:bodyPr wrap="square">
            <a:spAutoFit/>
          </a:bodyPr>
          <a:lstStyle/>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The high intensity bunches led to heating of:</a:t>
            </a:r>
          </a:p>
          <a:p>
            <a:pPr marL="723900" lvl="1" indent="-266700">
              <a:lnSpc>
                <a:spcPct val="120000"/>
              </a:lnSpc>
              <a:spcBef>
                <a:spcPts val="300"/>
              </a:spcBef>
              <a:buClr>
                <a:srgbClr val="0000FF"/>
              </a:buClr>
              <a:buSzPct val="80000"/>
              <a:buFont typeface="Courier New" pitchFamily="49" charset="0"/>
              <a:buChar char="o"/>
            </a:pPr>
            <a:r>
              <a:rPr lang="en-US" i="1" dirty="0" smtClean="0">
                <a:solidFill>
                  <a:srgbClr val="0000FF"/>
                </a:solidFill>
                <a:latin typeface="Arial" pitchFamily="34" charset="0"/>
                <a:cs typeface="Arial" pitchFamily="34" charset="0"/>
              </a:rPr>
              <a:t>absorber blocks and collimation placed close to the beam, </a:t>
            </a:r>
          </a:p>
          <a:p>
            <a:pPr marL="723900" lvl="1" indent="-266700">
              <a:lnSpc>
                <a:spcPct val="120000"/>
              </a:lnSpc>
              <a:spcBef>
                <a:spcPts val="300"/>
              </a:spcBef>
              <a:buClr>
                <a:srgbClr val="0000FF"/>
              </a:buClr>
              <a:buSzPct val="80000"/>
              <a:buFont typeface="Courier New" pitchFamily="49" charset="0"/>
              <a:buChar char="o"/>
            </a:pPr>
            <a:r>
              <a:rPr lang="en-US" i="1" dirty="0" smtClean="0">
                <a:solidFill>
                  <a:srgbClr val="0000FF"/>
                </a:solidFill>
                <a:latin typeface="Arial" pitchFamily="34" charset="0"/>
                <a:cs typeface="Arial" pitchFamily="34" charset="0"/>
              </a:rPr>
              <a:t>injection kickers,</a:t>
            </a:r>
          </a:p>
          <a:p>
            <a:pPr marL="723900" lvl="1" indent="-266700">
              <a:lnSpc>
                <a:spcPct val="120000"/>
              </a:lnSpc>
              <a:spcBef>
                <a:spcPts val="300"/>
              </a:spcBef>
              <a:buClr>
                <a:srgbClr val="0000FF"/>
              </a:buClr>
              <a:buSzPct val="80000"/>
              <a:buFont typeface="Courier New" pitchFamily="49" charset="0"/>
              <a:buChar char="o"/>
            </a:pPr>
            <a:r>
              <a:rPr lang="en-US" i="1" dirty="0" smtClean="0">
                <a:solidFill>
                  <a:srgbClr val="0000FF"/>
                </a:solidFill>
                <a:latin typeface="Arial" pitchFamily="34" charset="0"/>
                <a:cs typeface="Arial" pitchFamily="34" charset="0"/>
              </a:rPr>
              <a:t>beam screens (</a:t>
            </a:r>
            <a:r>
              <a:rPr lang="en-US" i="1" dirty="0" err="1" smtClean="0">
                <a:solidFill>
                  <a:srgbClr val="0000FF"/>
                </a:solidFill>
                <a:latin typeface="Arial" pitchFamily="34" charset="0"/>
                <a:cs typeface="Arial" pitchFamily="34" charset="0"/>
              </a:rPr>
              <a:t>cryo</a:t>
            </a:r>
            <a:r>
              <a:rPr lang="en-US" i="1" dirty="0" smtClean="0">
                <a:solidFill>
                  <a:srgbClr val="0000FF"/>
                </a:solidFill>
                <a:latin typeface="Arial" pitchFamily="34" charset="0"/>
                <a:cs typeface="Arial" pitchFamily="34" charset="0"/>
              </a:rPr>
              <a:t>, partly through e-cloud effects).</a:t>
            </a:r>
          </a:p>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So far the situation is under control. Possible improvement by increasing the bunch length beyond the current 1.25 ns (+- 2</a:t>
            </a:r>
            <a:r>
              <a:rPr lang="en-US" sz="2000" dirty="0" smtClean="0">
                <a:latin typeface="Symbol" pitchFamily="18" charset="2"/>
                <a:cs typeface="Arial" pitchFamily="34" charset="0"/>
              </a:rPr>
              <a:t>s</a:t>
            </a:r>
            <a:r>
              <a:rPr lang="en-US" sz="2000" dirty="0" smtClean="0">
                <a:latin typeface="Arial" pitchFamily="34" charset="0"/>
                <a:cs typeface="Arial" pitchFamily="34" charset="0"/>
              </a:rPr>
              <a:t>).</a:t>
            </a:r>
          </a:p>
          <a:p>
            <a:pPr marL="723900" lvl="1" indent="-266700">
              <a:lnSpc>
                <a:spcPct val="120000"/>
              </a:lnSpc>
              <a:spcBef>
                <a:spcPts val="300"/>
              </a:spcBef>
              <a:buClr>
                <a:srgbClr val="0000FF"/>
              </a:buClr>
              <a:buSzPct val="80000"/>
              <a:buFont typeface="Courier New" pitchFamily="49" charset="0"/>
              <a:buChar char="o"/>
            </a:pPr>
            <a:r>
              <a:rPr lang="en-US" i="1" dirty="0" smtClean="0">
                <a:solidFill>
                  <a:srgbClr val="0000FF"/>
                </a:solidFill>
                <a:latin typeface="Arial" pitchFamily="34" charset="0"/>
                <a:cs typeface="Arial" pitchFamily="34" charset="0"/>
              </a:rPr>
              <a:t>Abort gap population to be watched…</a:t>
            </a:r>
          </a:p>
        </p:txBody>
      </p:sp>
      <p:sp>
        <p:nvSpPr>
          <p:cNvPr id="8" name="TextBox 7"/>
          <p:cNvSpPr txBox="1"/>
          <p:nvPr/>
        </p:nvSpPr>
        <p:spPr>
          <a:xfrm>
            <a:off x="7940963" y="3697298"/>
            <a:ext cx="433132" cy="307777"/>
          </a:xfrm>
          <a:prstGeom prst="rect">
            <a:avLst/>
          </a:prstGeom>
          <a:noFill/>
        </p:spPr>
        <p:txBody>
          <a:bodyPr wrap="none" rtlCol="0">
            <a:spAutoFit/>
          </a:bodyPr>
          <a:lstStyle/>
          <a:p>
            <a:r>
              <a:rPr lang="en-US" sz="1400" b="1" dirty="0" smtClean="0">
                <a:solidFill>
                  <a:srgbClr val="FFFFCC"/>
                </a:solidFill>
                <a:latin typeface="+mj-lt"/>
              </a:rPr>
              <a:t>70 </a:t>
            </a:r>
            <a:endParaRPr lang="en-US" sz="1400" b="1" dirty="0">
              <a:solidFill>
                <a:srgbClr val="FFFFCC"/>
              </a:solidFill>
              <a:latin typeface="+mj-lt"/>
            </a:endParaRPr>
          </a:p>
        </p:txBody>
      </p:sp>
      <p:sp>
        <p:nvSpPr>
          <p:cNvPr id="9" name="TextBox 8"/>
          <p:cNvSpPr txBox="1"/>
          <p:nvPr/>
        </p:nvSpPr>
        <p:spPr>
          <a:xfrm>
            <a:off x="8029062" y="5079878"/>
            <a:ext cx="383438" cy="307777"/>
          </a:xfrm>
          <a:prstGeom prst="rect">
            <a:avLst/>
          </a:prstGeom>
          <a:noFill/>
        </p:spPr>
        <p:txBody>
          <a:bodyPr wrap="none" rtlCol="0">
            <a:spAutoFit/>
          </a:bodyPr>
          <a:lstStyle/>
          <a:p>
            <a:r>
              <a:rPr lang="en-US" sz="1400" b="1" dirty="0" smtClean="0">
                <a:solidFill>
                  <a:srgbClr val="FFFFCC"/>
                </a:solidFill>
                <a:latin typeface="+mj-lt"/>
              </a:rPr>
              <a:t>30</a:t>
            </a:r>
            <a:endParaRPr lang="en-US" sz="1400" b="1" dirty="0">
              <a:solidFill>
                <a:srgbClr val="FFFFCC"/>
              </a:solidFill>
              <a:latin typeface="+mj-lt"/>
            </a:endParaRPr>
          </a:p>
        </p:txBody>
      </p:sp>
      <p:sp>
        <p:nvSpPr>
          <p:cNvPr id="10" name="TextBox 9"/>
          <p:cNvSpPr txBox="1"/>
          <p:nvPr/>
        </p:nvSpPr>
        <p:spPr>
          <a:xfrm>
            <a:off x="744332" y="5079878"/>
            <a:ext cx="716863" cy="307777"/>
          </a:xfrm>
          <a:prstGeom prst="rect">
            <a:avLst/>
          </a:prstGeom>
          <a:noFill/>
        </p:spPr>
        <p:txBody>
          <a:bodyPr wrap="none" rtlCol="0">
            <a:spAutoFit/>
          </a:bodyPr>
          <a:lstStyle/>
          <a:p>
            <a:r>
              <a:rPr lang="en-US" sz="1400" b="1" dirty="0" smtClean="0">
                <a:solidFill>
                  <a:srgbClr val="92D050"/>
                </a:solidFill>
                <a:latin typeface="+mj-lt"/>
              </a:rPr>
              <a:t>2x10</a:t>
            </a:r>
            <a:r>
              <a:rPr lang="en-US" sz="1400" b="1" baseline="30000" dirty="0" smtClean="0">
                <a:solidFill>
                  <a:srgbClr val="92D050"/>
                </a:solidFill>
                <a:latin typeface="+mj-lt"/>
              </a:rPr>
              <a:t>14</a:t>
            </a:r>
            <a:endParaRPr lang="en-US" sz="1400" b="1" baseline="30000" dirty="0">
              <a:solidFill>
                <a:srgbClr val="92D050"/>
              </a:solidFill>
              <a:latin typeface="+mj-lt"/>
            </a:endParaRPr>
          </a:p>
        </p:txBody>
      </p:sp>
      <p:sp>
        <p:nvSpPr>
          <p:cNvPr id="11" name="TextBox 10"/>
          <p:cNvSpPr txBox="1"/>
          <p:nvPr/>
        </p:nvSpPr>
        <p:spPr>
          <a:xfrm>
            <a:off x="4111140" y="3851455"/>
            <a:ext cx="1854482" cy="523220"/>
          </a:xfrm>
          <a:prstGeom prst="rect">
            <a:avLst/>
          </a:prstGeom>
          <a:noFill/>
        </p:spPr>
        <p:txBody>
          <a:bodyPr wrap="none" rtlCol="0">
            <a:spAutoFit/>
          </a:bodyPr>
          <a:lstStyle/>
          <a:p>
            <a:r>
              <a:rPr lang="en-US" sz="1400" b="1" dirty="0" smtClean="0">
                <a:solidFill>
                  <a:srgbClr val="FFFFCC"/>
                </a:solidFill>
                <a:latin typeface="+mj-lt"/>
              </a:rPr>
              <a:t>Kicker Temperature</a:t>
            </a:r>
          </a:p>
          <a:p>
            <a:pPr algn="ctr"/>
            <a:r>
              <a:rPr lang="en-US" sz="1400" b="1" dirty="0" smtClean="0">
                <a:solidFill>
                  <a:srgbClr val="FFFFCC"/>
                </a:solidFill>
                <a:latin typeface="+mj-lt"/>
              </a:rPr>
              <a:t> (deg) </a:t>
            </a:r>
            <a:endParaRPr lang="en-US" sz="1400" b="1" dirty="0">
              <a:solidFill>
                <a:srgbClr val="FFFFCC"/>
              </a:solidFill>
              <a:latin typeface="+mj-lt"/>
            </a:endParaRPr>
          </a:p>
        </p:txBody>
      </p:sp>
      <p:sp>
        <p:nvSpPr>
          <p:cNvPr id="12" name="TextBox 11"/>
          <p:cNvSpPr txBox="1"/>
          <p:nvPr/>
        </p:nvSpPr>
        <p:spPr>
          <a:xfrm>
            <a:off x="3227825" y="4849985"/>
            <a:ext cx="918841" cy="307777"/>
          </a:xfrm>
          <a:prstGeom prst="rect">
            <a:avLst/>
          </a:prstGeom>
          <a:noFill/>
        </p:spPr>
        <p:txBody>
          <a:bodyPr wrap="none" rtlCol="0">
            <a:spAutoFit/>
          </a:bodyPr>
          <a:lstStyle/>
          <a:p>
            <a:r>
              <a:rPr lang="en-US" sz="1400" b="1" dirty="0" smtClean="0">
                <a:solidFill>
                  <a:srgbClr val="92D050"/>
                </a:solidFill>
                <a:latin typeface="+mj-lt"/>
              </a:rPr>
              <a:t>Intensity</a:t>
            </a:r>
            <a:endParaRPr lang="en-US" sz="1400" b="1" dirty="0">
              <a:solidFill>
                <a:srgbClr val="92D050"/>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25 ns beams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0181" name="Slide Number Placeholder 4"/>
          <p:cNvSpPr>
            <a:spLocks noGrp="1"/>
          </p:cNvSpPr>
          <p:nvPr>
            <p:ph type="sldNum" sz="quarter" idx="12"/>
          </p:nvPr>
        </p:nvSpPr>
        <p:spPr>
          <a:noFill/>
        </p:spPr>
        <p:txBody>
          <a:bodyPr/>
          <a:lstStyle/>
          <a:p>
            <a:fld id="{B563FB32-A03A-49C8-9BCB-E0422D84F26C}" type="slidenum">
              <a:rPr lang="en-US" smtClean="0"/>
              <a:pPr/>
              <a:t>31</a:t>
            </a:fld>
            <a:endParaRPr lang="en-US" smtClean="0"/>
          </a:p>
        </p:txBody>
      </p:sp>
      <p:sp>
        <p:nvSpPr>
          <p:cNvPr id="50182" name="TextBox 4"/>
          <p:cNvSpPr txBox="1">
            <a:spLocks noChangeArrowheads="1"/>
          </p:cNvSpPr>
          <p:nvPr/>
        </p:nvSpPr>
        <p:spPr bwMode="auto">
          <a:xfrm>
            <a:off x="616285" y="855865"/>
            <a:ext cx="8258175" cy="2831544"/>
          </a:xfrm>
          <a:prstGeom prst="rect">
            <a:avLst/>
          </a:prstGeom>
          <a:noFill/>
          <a:ln w="9525">
            <a:noFill/>
            <a:miter lim="800000"/>
            <a:headEnd/>
            <a:tailEnd/>
          </a:ln>
        </p:spPr>
        <p:txBody>
          <a:bodyPr wrap="square">
            <a:spAutoFit/>
          </a:bodyPr>
          <a:lstStyle/>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25 ns </a:t>
            </a:r>
            <a:r>
              <a:rPr lang="en-US" sz="2000" dirty="0" smtClean="0">
                <a:latin typeface="Arial" pitchFamily="34" charset="0"/>
                <a:cs typeface="Arial" pitchFamily="34" charset="0"/>
              </a:rPr>
              <a:t>beams of up to 2096 bunches were stored at 450 </a:t>
            </a:r>
            <a:r>
              <a:rPr lang="en-US" sz="2000" dirty="0" err="1" smtClean="0">
                <a:latin typeface="Arial" pitchFamily="34" charset="0"/>
                <a:cs typeface="Arial" pitchFamily="34" charset="0"/>
              </a:rPr>
              <a:t>GeV</a:t>
            </a:r>
            <a:r>
              <a:rPr lang="en-US" sz="2000" dirty="0" smtClean="0">
                <a:latin typeface="Arial" pitchFamily="34" charset="0"/>
                <a:cs typeface="Arial" pitchFamily="34" charset="0"/>
              </a:rPr>
              <a:t>.</a:t>
            </a:r>
          </a:p>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Beams suffer from heavy e-clouds (stability, lifetime). </a:t>
            </a:r>
            <a:r>
              <a:rPr lang="en-US" sz="2000" dirty="0" err="1" smtClean="0">
                <a:latin typeface="Arial" pitchFamily="34" charset="0"/>
                <a:cs typeface="Arial" pitchFamily="34" charset="0"/>
              </a:rPr>
              <a:t>Cryo</a:t>
            </a:r>
            <a:r>
              <a:rPr lang="en-US" sz="2000" dirty="0" smtClean="0">
                <a:latin typeface="Arial" pitchFamily="34" charset="0"/>
                <a:cs typeface="Arial" pitchFamily="34" charset="0"/>
              </a:rPr>
              <a:t> system operating at the limit due to heat load from e-clouds.</a:t>
            </a:r>
          </a:p>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Poor vacuum conditions slow down progress – as expected. Significantly more (few days?) scrubbing required at injection.</a:t>
            </a:r>
          </a:p>
          <a:p>
            <a:pPr marL="266700" indent="-266700">
              <a:lnSpc>
                <a:spcPct val="120000"/>
              </a:lnSpc>
              <a:spcBef>
                <a:spcPts val="300"/>
              </a:spcBef>
              <a:buClr>
                <a:srgbClr val="0000FF"/>
              </a:buClr>
              <a:buSzPct val="80000"/>
              <a:buFont typeface="Wingdings" pitchFamily="2" charset="2"/>
              <a:buChar char="q"/>
            </a:pPr>
            <a:r>
              <a:rPr lang="en-US" sz="2000" dirty="0" smtClean="0">
                <a:solidFill>
                  <a:srgbClr val="CC0066"/>
                </a:solidFill>
                <a:latin typeface="Arial" pitchFamily="34" charset="0"/>
                <a:cs typeface="Arial" pitchFamily="34" charset="0"/>
              </a:rPr>
              <a:t>But no evident show-stopper for 25 ns – progress is pretty fast !</a:t>
            </a:r>
          </a:p>
          <a:p>
            <a:pPr marL="266700" indent="-266700">
              <a:lnSpc>
                <a:spcPct val="120000"/>
              </a:lnSpc>
              <a:spcBef>
                <a:spcPts val="300"/>
              </a:spcBef>
              <a:buClr>
                <a:srgbClr val="0000FF"/>
              </a:buClr>
              <a:buSzPct val="80000"/>
              <a:buFont typeface="Wingdings" pitchFamily="2" charset="2"/>
              <a:buChar char="q"/>
            </a:pPr>
            <a:endParaRPr lang="en-US" sz="2000" dirty="0">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b="14332"/>
          <a:stretch>
            <a:fillRect/>
          </a:stretch>
        </p:blipFill>
        <p:spPr bwMode="auto">
          <a:xfrm>
            <a:off x="885120" y="3352190"/>
            <a:ext cx="7873025" cy="5190778"/>
          </a:xfrm>
          <a:prstGeom prst="rect">
            <a:avLst/>
          </a:prstGeom>
          <a:noFill/>
          <a:ln w="9525">
            <a:noFill/>
            <a:miter lim="800000"/>
            <a:headEnd/>
            <a:tailEnd/>
          </a:ln>
        </p:spPr>
      </p:pic>
      <p:sp>
        <p:nvSpPr>
          <p:cNvPr id="9" name="TextBox 8"/>
          <p:cNvSpPr txBox="1"/>
          <p:nvPr/>
        </p:nvSpPr>
        <p:spPr>
          <a:xfrm>
            <a:off x="1806840" y="3544215"/>
            <a:ext cx="2816797" cy="369332"/>
          </a:xfrm>
          <a:prstGeom prst="rect">
            <a:avLst/>
          </a:prstGeom>
          <a:solidFill>
            <a:srgbClr val="FFFF99"/>
          </a:solidFill>
        </p:spPr>
        <p:txBody>
          <a:bodyPr wrap="none" rtlCol="0">
            <a:spAutoFit/>
          </a:bodyPr>
          <a:lstStyle/>
          <a:p>
            <a:r>
              <a:rPr lang="en-US" b="1" i="1" dirty="0" smtClean="0">
                <a:latin typeface="+mj-lt"/>
              </a:rPr>
              <a:t>2096 bunches in beam1</a:t>
            </a:r>
            <a:endParaRPr lang="en-US" b="1" i="1"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50 versus 25</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1205" name="Slide Number Placeholder 4"/>
          <p:cNvSpPr>
            <a:spLocks noGrp="1"/>
          </p:cNvSpPr>
          <p:nvPr>
            <p:ph type="sldNum" sz="quarter" idx="12"/>
          </p:nvPr>
        </p:nvSpPr>
        <p:spPr>
          <a:noFill/>
        </p:spPr>
        <p:txBody>
          <a:bodyPr/>
          <a:lstStyle/>
          <a:p>
            <a:fld id="{1EA279BB-EE2B-4DAF-94B0-305F159401DD}" type="slidenum">
              <a:rPr lang="en-US" smtClean="0"/>
              <a:pPr/>
              <a:t>32</a:t>
            </a:fld>
            <a:endParaRPr lang="en-US" smtClean="0"/>
          </a:p>
        </p:txBody>
      </p:sp>
      <p:graphicFrame>
        <p:nvGraphicFramePr>
          <p:cNvPr id="6" name="Table 5"/>
          <p:cNvGraphicFramePr>
            <a:graphicFrameLocks noGrp="1"/>
          </p:cNvGraphicFramePr>
          <p:nvPr/>
        </p:nvGraphicFramePr>
        <p:xfrm>
          <a:off x="923925" y="1316725"/>
          <a:ext cx="7565786" cy="1691640"/>
        </p:xfrm>
        <a:graphic>
          <a:graphicData uri="http://schemas.openxmlformats.org/drawingml/2006/table">
            <a:tbl>
              <a:tblPr firstRow="1" bandRow="1">
                <a:tableStyleId>{5C22544A-7EE6-4342-B048-85BDC9FD1C3A}</a:tableStyleId>
              </a:tblPr>
              <a:tblGrid>
                <a:gridCol w="1288213"/>
                <a:gridCol w="1647556"/>
                <a:gridCol w="1543339"/>
                <a:gridCol w="1543339"/>
                <a:gridCol w="1543339"/>
              </a:tblGrid>
              <a:tr h="370840">
                <a:tc>
                  <a:txBody>
                    <a:bodyPr/>
                    <a:lstStyle/>
                    <a:p>
                      <a:r>
                        <a:rPr lang="en-US" sz="1600" dirty="0" smtClean="0">
                          <a:solidFill>
                            <a:schemeClr val="bg2"/>
                          </a:solidFill>
                        </a:rPr>
                        <a:t>Bunch</a:t>
                      </a:r>
                      <a:r>
                        <a:rPr lang="en-US" sz="1600" baseline="0" dirty="0" smtClean="0">
                          <a:solidFill>
                            <a:schemeClr val="bg2"/>
                          </a:solidFill>
                        </a:rPr>
                        <a:t> spacing</a:t>
                      </a:r>
                      <a:endParaRPr lang="en-US" sz="1600" dirty="0">
                        <a:solidFill>
                          <a:schemeClr val="bg2"/>
                        </a:solidFill>
                      </a:endParaRPr>
                    </a:p>
                  </a:txBody>
                  <a:tcPr anchor="ctr"/>
                </a:tc>
                <a:tc>
                  <a:txBody>
                    <a:bodyPr/>
                    <a:lstStyle/>
                    <a:p>
                      <a:pPr algn="ctr"/>
                      <a:r>
                        <a:rPr lang="en-US" sz="1600" dirty="0" smtClean="0">
                          <a:solidFill>
                            <a:schemeClr val="bg2"/>
                          </a:solidFill>
                        </a:rPr>
                        <a:t>N/bunch</a:t>
                      </a:r>
                      <a:endParaRPr lang="en-US" sz="1600"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2"/>
                          </a:solidFill>
                          <a:latin typeface="Symbol" pitchFamily="18" charset="2"/>
                        </a:rPr>
                        <a:t>e</a:t>
                      </a:r>
                      <a:r>
                        <a:rPr lang="en-US" sz="1600" baseline="0" dirty="0" smtClean="0">
                          <a:solidFill>
                            <a:schemeClr val="bg2"/>
                          </a:solidFill>
                        </a:rPr>
                        <a:t> @ 450 </a:t>
                      </a:r>
                      <a:r>
                        <a:rPr lang="en-US" sz="1600" baseline="0" dirty="0" err="1" smtClean="0">
                          <a:solidFill>
                            <a:schemeClr val="bg2"/>
                          </a:solidFill>
                        </a:rPr>
                        <a:t>GeV</a:t>
                      </a:r>
                      <a:endParaRPr lang="en-US" sz="1600" baseline="0" dirty="0" smtClean="0">
                        <a:solidFill>
                          <a:schemeClr val="bg2"/>
                        </a:solidFill>
                      </a:endParaRPr>
                    </a:p>
                    <a:p>
                      <a:pPr algn="ctr"/>
                      <a:r>
                        <a:rPr lang="en-US" sz="1600" baseline="0" dirty="0" smtClean="0">
                          <a:solidFill>
                            <a:schemeClr val="bg2"/>
                          </a:solidFill>
                        </a:rPr>
                        <a:t>SPS [</a:t>
                      </a:r>
                      <a:r>
                        <a:rPr lang="en-US" sz="1600" baseline="0" dirty="0" smtClean="0">
                          <a:solidFill>
                            <a:schemeClr val="bg2"/>
                          </a:solidFill>
                          <a:latin typeface="Symbol" pitchFamily="18" charset="2"/>
                        </a:rPr>
                        <a:t>m</a:t>
                      </a:r>
                      <a:r>
                        <a:rPr lang="en-US" sz="1600" baseline="0" dirty="0" smtClean="0">
                          <a:solidFill>
                            <a:schemeClr val="bg2"/>
                          </a:solidFill>
                        </a:rPr>
                        <a:t>m]</a:t>
                      </a:r>
                      <a:endParaRPr lang="en-US" sz="1600"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2"/>
                          </a:solidFill>
                          <a:latin typeface="Symbol" pitchFamily="18" charset="2"/>
                        </a:rPr>
                        <a:t>e</a:t>
                      </a:r>
                      <a:r>
                        <a:rPr lang="en-US" sz="1600" baseline="0" dirty="0" smtClean="0">
                          <a:solidFill>
                            <a:schemeClr val="bg2"/>
                          </a:solidFill>
                        </a:rPr>
                        <a:t> @ 3.5 </a:t>
                      </a:r>
                      <a:r>
                        <a:rPr lang="en-US" sz="1600" baseline="0" dirty="0" err="1" smtClean="0">
                          <a:solidFill>
                            <a:schemeClr val="bg2"/>
                          </a:solidFill>
                        </a:rPr>
                        <a:t>TeV</a:t>
                      </a:r>
                      <a:endParaRPr lang="en-US" sz="1600" baseline="0" dirty="0" smtClean="0">
                        <a:solidFill>
                          <a:schemeClr val="bg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2"/>
                          </a:solidFill>
                        </a:rPr>
                        <a:t>[</a:t>
                      </a:r>
                      <a:r>
                        <a:rPr lang="en-US" sz="1600" baseline="0" dirty="0" smtClean="0">
                          <a:solidFill>
                            <a:schemeClr val="bg2"/>
                          </a:solidFill>
                          <a:latin typeface="Symbol" pitchFamily="18" charset="2"/>
                        </a:rPr>
                        <a:t>m</a:t>
                      </a:r>
                      <a:r>
                        <a:rPr lang="en-US" sz="1600" baseline="0" dirty="0" smtClean="0">
                          <a:solidFill>
                            <a:schemeClr val="bg2"/>
                          </a:solidFill>
                        </a:rPr>
                        <a:t>m]</a:t>
                      </a:r>
                      <a:endParaRPr lang="en-US" sz="1600" dirty="0" smtClean="0">
                        <a:solidFill>
                          <a:schemeClr val="bg2"/>
                        </a:solidFill>
                      </a:endParaRPr>
                    </a:p>
                  </a:txBody>
                  <a:tcPr anchor="ctr"/>
                </a:tc>
                <a:tc>
                  <a:txBody>
                    <a:bodyPr/>
                    <a:lstStyle/>
                    <a:p>
                      <a:pPr algn="ctr"/>
                      <a:r>
                        <a:rPr lang="en-US" sz="1600" dirty="0" smtClean="0">
                          <a:solidFill>
                            <a:schemeClr val="bg2"/>
                          </a:solidFill>
                        </a:rPr>
                        <a:t>Relative</a:t>
                      </a:r>
                      <a:r>
                        <a:rPr lang="en-US" sz="1600" baseline="0" dirty="0" smtClean="0">
                          <a:solidFill>
                            <a:schemeClr val="bg2"/>
                          </a:solidFill>
                        </a:rPr>
                        <a:t> Luminosity</a:t>
                      </a:r>
                      <a:endParaRPr lang="en-US" sz="1600" dirty="0">
                        <a:solidFill>
                          <a:schemeClr val="bg2"/>
                        </a:solidFill>
                      </a:endParaRPr>
                    </a:p>
                  </a:txBody>
                  <a:tcPr anchor="ctr"/>
                </a:tc>
              </a:tr>
              <a:tr h="370840">
                <a:tc>
                  <a:txBody>
                    <a:bodyPr/>
                    <a:lstStyle/>
                    <a:p>
                      <a:pPr algn="ctr"/>
                      <a:r>
                        <a:rPr lang="en-US" dirty="0" smtClean="0">
                          <a:solidFill>
                            <a:schemeClr val="tx1"/>
                          </a:solidFill>
                        </a:rPr>
                        <a:t>50</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1.6 x 10</a:t>
                      </a:r>
                      <a:r>
                        <a:rPr lang="en-US" baseline="30000" dirty="0" smtClean="0">
                          <a:solidFill>
                            <a:schemeClr val="tx1"/>
                          </a:solidFill>
                        </a:rPr>
                        <a:t>11 </a:t>
                      </a:r>
                      <a:endParaRPr lang="en-US" dirty="0" smtClean="0">
                        <a:solidFill>
                          <a:schemeClr val="tx1"/>
                        </a:solidFill>
                      </a:endParaRPr>
                    </a:p>
                  </a:txBody>
                  <a:tcPr/>
                </a:tc>
                <a:tc>
                  <a:txBody>
                    <a:bodyPr/>
                    <a:lstStyle/>
                    <a:p>
                      <a:pPr algn="ctr"/>
                      <a:r>
                        <a:rPr lang="en-US" dirty="0" smtClean="0">
                          <a:solidFill>
                            <a:schemeClr val="tx1"/>
                          </a:solidFill>
                        </a:rPr>
                        <a:t>1.8</a:t>
                      </a:r>
                      <a:endParaRPr lang="en-US" dirty="0">
                        <a:solidFill>
                          <a:schemeClr val="tx1"/>
                        </a:solidFill>
                      </a:endParaRPr>
                    </a:p>
                  </a:txBody>
                  <a:tcPr/>
                </a:tc>
                <a:tc>
                  <a:txBody>
                    <a:bodyPr/>
                    <a:lstStyle/>
                    <a:p>
                      <a:pPr algn="ctr"/>
                      <a:r>
                        <a:rPr lang="en-US" dirty="0" smtClean="0">
                          <a:solidFill>
                            <a:schemeClr val="tx1"/>
                          </a:solidFill>
                        </a:rPr>
                        <a:t>2.6</a:t>
                      </a:r>
                      <a:endParaRPr lang="en-US" dirty="0">
                        <a:solidFill>
                          <a:schemeClr val="tx1"/>
                        </a:solidFill>
                      </a:endParaRPr>
                    </a:p>
                  </a:txBody>
                  <a:tcPr/>
                </a:tc>
                <a:tc>
                  <a:txBody>
                    <a:bodyPr/>
                    <a:lstStyle/>
                    <a:p>
                      <a:pPr algn="ctr"/>
                      <a:r>
                        <a:rPr lang="en-US" dirty="0" smtClean="0">
                          <a:solidFill>
                            <a:schemeClr val="tx1"/>
                          </a:solidFill>
                        </a:rPr>
                        <a:t>1.15</a:t>
                      </a:r>
                      <a:endParaRPr lang="en-US" dirty="0">
                        <a:solidFill>
                          <a:schemeClr val="tx1"/>
                        </a:solidFill>
                      </a:endParaRPr>
                    </a:p>
                  </a:txBody>
                  <a:tcPr/>
                </a:tc>
              </a:tr>
              <a:tr h="370840">
                <a:tc>
                  <a:txBody>
                    <a:bodyPr/>
                    <a:lstStyle/>
                    <a:p>
                      <a:pPr algn="ctr"/>
                      <a:r>
                        <a:rPr lang="en-US" dirty="0" smtClean="0">
                          <a:solidFill>
                            <a:srgbClr val="CC0066"/>
                          </a:solidFill>
                        </a:rPr>
                        <a:t>50</a:t>
                      </a:r>
                      <a:endParaRPr lang="en-US" dirty="0">
                        <a:solidFill>
                          <a:srgbClr val="CC0066"/>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CC0066"/>
                          </a:solidFill>
                        </a:rPr>
                        <a:t>1.4 x 10</a:t>
                      </a:r>
                      <a:r>
                        <a:rPr lang="en-US" baseline="30000" dirty="0" smtClean="0">
                          <a:solidFill>
                            <a:srgbClr val="CC0066"/>
                          </a:solidFill>
                        </a:rPr>
                        <a:t>11 </a:t>
                      </a:r>
                      <a:endParaRPr lang="en-US" dirty="0" smtClean="0">
                        <a:solidFill>
                          <a:srgbClr val="CC0066"/>
                        </a:solidFill>
                      </a:endParaRPr>
                    </a:p>
                  </a:txBody>
                  <a:tcPr/>
                </a:tc>
                <a:tc>
                  <a:txBody>
                    <a:bodyPr/>
                    <a:lstStyle/>
                    <a:p>
                      <a:pPr algn="ctr"/>
                      <a:r>
                        <a:rPr lang="en-US" dirty="0" smtClean="0">
                          <a:solidFill>
                            <a:srgbClr val="CC0066"/>
                          </a:solidFill>
                        </a:rPr>
                        <a:t>1.6</a:t>
                      </a:r>
                      <a:endParaRPr lang="en-US" dirty="0">
                        <a:solidFill>
                          <a:srgbClr val="CC0066"/>
                        </a:solidFill>
                      </a:endParaRPr>
                    </a:p>
                  </a:txBody>
                  <a:tcPr/>
                </a:tc>
                <a:tc>
                  <a:txBody>
                    <a:bodyPr/>
                    <a:lstStyle/>
                    <a:p>
                      <a:pPr algn="ctr"/>
                      <a:r>
                        <a:rPr lang="en-US" dirty="0" smtClean="0">
                          <a:solidFill>
                            <a:srgbClr val="CC0066"/>
                          </a:solidFill>
                        </a:rPr>
                        <a:t>2.4</a:t>
                      </a:r>
                      <a:endParaRPr lang="en-US" dirty="0">
                        <a:solidFill>
                          <a:srgbClr val="CC0066"/>
                        </a:solidFill>
                      </a:endParaRPr>
                    </a:p>
                  </a:txBody>
                  <a:tcPr/>
                </a:tc>
                <a:tc>
                  <a:txBody>
                    <a:bodyPr/>
                    <a:lstStyle/>
                    <a:p>
                      <a:pPr algn="ctr"/>
                      <a:r>
                        <a:rPr lang="en-US" dirty="0" smtClean="0">
                          <a:solidFill>
                            <a:srgbClr val="CC0066"/>
                          </a:solidFill>
                        </a:rPr>
                        <a:t>1</a:t>
                      </a:r>
                      <a:endParaRPr lang="en-US" dirty="0">
                        <a:solidFill>
                          <a:srgbClr val="CC0066"/>
                        </a:solidFill>
                      </a:endParaRPr>
                    </a:p>
                  </a:txBody>
                  <a:tcPr/>
                </a:tc>
              </a:tr>
              <a:tr h="370840">
                <a:tc>
                  <a:txBody>
                    <a:bodyPr/>
                    <a:lstStyle/>
                    <a:p>
                      <a:pPr algn="ctr"/>
                      <a:r>
                        <a:rPr lang="en-US" dirty="0" smtClean="0">
                          <a:solidFill>
                            <a:schemeClr val="tx1"/>
                          </a:solidFill>
                        </a:rPr>
                        <a:t>25</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1.2</a:t>
                      </a:r>
                      <a:r>
                        <a:rPr lang="en-US" baseline="0" dirty="0" smtClean="0">
                          <a:solidFill>
                            <a:schemeClr val="tx1"/>
                          </a:solidFill>
                        </a:rPr>
                        <a:t> x 10</a:t>
                      </a:r>
                      <a:r>
                        <a:rPr lang="en-US" baseline="30000" dirty="0" smtClean="0">
                          <a:solidFill>
                            <a:schemeClr val="tx1"/>
                          </a:solidFill>
                        </a:rPr>
                        <a:t>11</a:t>
                      </a:r>
                    </a:p>
                  </a:txBody>
                  <a:tcPr/>
                </a:tc>
                <a:tc>
                  <a:txBody>
                    <a:bodyPr/>
                    <a:lstStyle/>
                    <a:p>
                      <a:pPr algn="ctr"/>
                      <a:r>
                        <a:rPr lang="en-US" dirty="0" smtClean="0">
                          <a:solidFill>
                            <a:schemeClr val="tx1"/>
                          </a:solidFill>
                        </a:rPr>
                        <a:t>2.7</a:t>
                      </a:r>
                      <a:endParaRPr lang="en-US" dirty="0">
                        <a:solidFill>
                          <a:schemeClr val="tx1"/>
                        </a:solidFill>
                      </a:endParaRPr>
                    </a:p>
                  </a:txBody>
                  <a:tcPr/>
                </a:tc>
                <a:tc>
                  <a:txBody>
                    <a:bodyPr/>
                    <a:lstStyle/>
                    <a:p>
                      <a:pPr algn="ctr"/>
                      <a:r>
                        <a:rPr lang="en-US" dirty="0" smtClean="0">
                          <a:solidFill>
                            <a:schemeClr val="tx1"/>
                          </a:solidFill>
                        </a:rPr>
                        <a:t>3.5</a:t>
                      </a:r>
                      <a:endParaRPr lang="en-US" dirty="0">
                        <a:solidFill>
                          <a:schemeClr val="tx1"/>
                        </a:solidFill>
                      </a:endParaRPr>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51238" name="TextBox 4"/>
          <p:cNvSpPr txBox="1">
            <a:spLocks noChangeArrowheads="1"/>
          </p:cNvSpPr>
          <p:nvPr/>
        </p:nvSpPr>
        <p:spPr bwMode="auto">
          <a:xfrm>
            <a:off x="615950" y="779463"/>
            <a:ext cx="8258175" cy="461665"/>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Assuming similar </a:t>
            </a:r>
            <a:r>
              <a:rPr lang="en-US" sz="2000" dirty="0" err="1">
                <a:latin typeface="Arial" pitchFamily="34" charset="0"/>
                <a:cs typeface="Arial" pitchFamily="34" charset="0"/>
              </a:rPr>
              <a:t>emittance</a:t>
            </a:r>
            <a:r>
              <a:rPr lang="en-US" sz="2000" dirty="0">
                <a:latin typeface="Arial" pitchFamily="34" charset="0"/>
                <a:cs typeface="Arial" pitchFamily="34" charset="0"/>
              </a:rPr>
              <a:t> blow-up in the </a:t>
            </a:r>
            <a:r>
              <a:rPr lang="en-US" sz="2000" dirty="0" smtClean="0">
                <a:latin typeface="Arial" pitchFamily="34" charset="0"/>
                <a:cs typeface="Arial" pitchFamily="34" charset="0"/>
              </a:rPr>
              <a:t>LHC:</a:t>
            </a:r>
            <a:endParaRPr lang="en-US" sz="2000" dirty="0">
              <a:latin typeface="Arial" pitchFamily="34" charset="0"/>
              <a:cs typeface="Arial" pitchFamily="34" charset="0"/>
            </a:endParaRPr>
          </a:p>
        </p:txBody>
      </p:sp>
      <p:sp>
        <p:nvSpPr>
          <p:cNvPr id="51239" name="TextBox 4"/>
          <p:cNvSpPr txBox="1">
            <a:spLocks noChangeArrowheads="1"/>
          </p:cNvSpPr>
          <p:nvPr/>
        </p:nvSpPr>
        <p:spPr bwMode="auto">
          <a:xfrm>
            <a:off x="654050" y="3102477"/>
            <a:ext cx="8258175" cy="3130088"/>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We expect 25 ns to be more difficult:</a:t>
            </a:r>
          </a:p>
          <a:p>
            <a:pPr marL="723900" lvl="1" indent="-266700">
              <a:lnSpc>
                <a:spcPct val="120000"/>
              </a:lnSpc>
              <a:spcBef>
                <a:spcPts val="300"/>
              </a:spcBef>
              <a:buClr>
                <a:srgbClr val="0000FF"/>
              </a:buClr>
              <a:buSzPct val="80000"/>
              <a:buFont typeface="Courier New" pitchFamily="49" charset="0"/>
              <a:buChar char="o"/>
            </a:pPr>
            <a:r>
              <a:rPr lang="en-US" i="1" dirty="0">
                <a:solidFill>
                  <a:srgbClr val="0000FF"/>
                </a:solidFill>
                <a:latin typeface="Arial" pitchFamily="34" charset="0"/>
                <a:cs typeface="Arial" pitchFamily="34" charset="0"/>
              </a:rPr>
              <a:t>Larger </a:t>
            </a:r>
            <a:r>
              <a:rPr lang="en-US" i="1" dirty="0" err="1">
                <a:solidFill>
                  <a:srgbClr val="0000FF"/>
                </a:solidFill>
                <a:latin typeface="Arial" pitchFamily="34" charset="0"/>
                <a:cs typeface="Arial" pitchFamily="34" charset="0"/>
              </a:rPr>
              <a:t>emittance</a:t>
            </a:r>
            <a:r>
              <a:rPr lang="en-US" i="1" dirty="0">
                <a:solidFill>
                  <a:srgbClr val="0000FF"/>
                </a:solidFill>
                <a:latin typeface="Arial" pitchFamily="34" charset="0"/>
                <a:cs typeface="Arial" pitchFamily="34" charset="0"/>
              </a:rPr>
              <a:t> : injection.</a:t>
            </a:r>
          </a:p>
          <a:p>
            <a:pPr marL="723900" lvl="1" indent="-266700">
              <a:lnSpc>
                <a:spcPct val="120000"/>
              </a:lnSpc>
              <a:spcBef>
                <a:spcPts val="300"/>
              </a:spcBef>
              <a:buClr>
                <a:srgbClr val="0000FF"/>
              </a:buClr>
              <a:buSzPct val="80000"/>
              <a:buFont typeface="Courier New" pitchFamily="49" charset="0"/>
              <a:buChar char="o"/>
            </a:pPr>
            <a:r>
              <a:rPr lang="en-US" i="1" dirty="0">
                <a:solidFill>
                  <a:srgbClr val="0000FF"/>
                </a:solidFill>
                <a:latin typeface="Arial" pitchFamily="34" charset="0"/>
                <a:cs typeface="Arial" pitchFamily="34" charset="0"/>
              </a:rPr>
              <a:t>Smaller spacing : e-cloud (</a:t>
            </a:r>
            <a:r>
              <a:rPr lang="en-US" i="1" dirty="0">
                <a:solidFill>
                  <a:srgbClr val="0000FF"/>
                </a:solidFill>
                <a:latin typeface="Arial" pitchFamily="34" charset="0"/>
                <a:cs typeface="Arial" pitchFamily="34" charset="0"/>
                <a:sym typeface="Wingdings" pitchFamily="2" charset="2"/>
              </a:rPr>
              <a:t> </a:t>
            </a:r>
            <a:r>
              <a:rPr lang="en-US" i="1" dirty="0">
                <a:solidFill>
                  <a:srgbClr val="0000FF"/>
                </a:solidFill>
                <a:latin typeface="Arial" pitchFamily="34" charset="0"/>
                <a:cs typeface="Arial" pitchFamily="34" charset="0"/>
              </a:rPr>
              <a:t>longer scrubbing run), vacuum.</a:t>
            </a:r>
          </a:p>
          <a:p>
            <a:pPr marL="723900" lvl="1" indent="-266700">
              <a:lnSpc>
                <a:spcPct val="120000"/>
              </a:lnSpc>
              <a:spcBef>
                <a:spcPts val="300"/>
              </a:spcBef>
              <a:buClr>
                <a:srgbClr val="0000FF"/>
              </a:buClr>
              <a:buSzPct val="80000"/>
              <a:buFont typeface="Courier New" pitchFamily="49" charset="0"/>
              <a:buChar char="o"/>
            </a:pPr>
            <a:r>
              <a:rPr lang="en-US" i="1" dirty="0">
                <a:solidFill>
                  <a:srgbClr val="0000FF"/>
                </a:solidFill>
                <a:latin typeface="Arial" pitchFamily="34" charset="0"/>
                <a:cs typeface="Arial" pitchFamily="34" charset="0"/>
              </a:rPr>
              <a:t>Long range beam-beam (twice as many encounters</a:t>
            </a:r>
            <a:r>
              <a:rPr lang="en-US" i="1" dirty="0" smtClean="0">
                <a:solidFill>
                  <a:srgbClr val="0000FF"/>
                </a:solidFill>
                <a:latin typeface="Arial" pitchFamily="34" charset="0"/>
                <a:cs typeface="Arial" pitchFamily="34" charset="0"/>
              </a:rPr>
              <a:t>) </a:t>
            </a:r>
            <a:r>
              <a:rPr lang="en-US" i="1" dirty="0" smtClean="0">
                <a:solidFill>
                  <a:srgbClr val="0000FF"/>
                </a:solidFill>
                <a:latin typeface="Arial" pitchFamily="34" charset="0"/>
                <a:cs typeface="Arial" pitchFamily="34" charset="0"/>
                <a:sym typeface="Wingdings" pitchFamily="2" charset="2"/>
              </a:rPr>
              <a:t> higher </a:t>
            </a:r>
            <a:r>
              <a:rPr lang="en-US" i="1" dirty="0" smtClean="0">
                <a:solidFill>
                  <a:srgbClr val="0000FF"/>
                </a:solidFill>
                <a:latin typeface="Symbol" pitchFamily="18" charset="2"/>
                <a:cs typeface="Arial" pitchFamily="34" charset="0"/>
                <a:sym typeface="Wingdings" pitchFamily="2" charset="2"/>
              </a:rPr>
              <a:t>b</a:t>
            </a:r>
            <a:r>
              <a:rPr lang="en-US" i="1" dirty="0" smtClean="0">
                <a:solidFill>
                  <a:srgbClr val="0000FF"/>
                </a:solidFill>
                <a:latin typeface="Arial" pitchFamily="34" charset="0"/>
                <a:cs typeface="Arial" pitchFamily="34" charset="0"/>
                <a:sym typeface="Wingdings" pitchFamily="2" charset="2"/>
              </a:rPr>
              <a:t>* ?</a:t>
            </a:r>
            <a:endParaRPr lang="en-US" i="1" dirty="0">
              <a:solidFill>
                <a:srgbClr val="0000FF"/>
              </a:solidFill>
              <a:latin typeface="Arial" pitchFamily="34" charset="0"/>
              <a:cs typeface="Arial" pitchFamily="34" charset="0"/>
            </a:endParaRPr>
          </a:p>
          <a:p>
            <a:pPr marL="723900" lvl="1" indent="-266700">
              <a:lnSpc>
                <a:spcPct val="120000"/>
              </a:lnSpc>
              <a:spcBef>
                <a:spcPts val="300"/>
              </a:spcBef>
              <a:buClr>
                <a:srgbClr val="0000FF"/>
              </a:buClr>
              <a:buSzPct val="80000"/>
              <a:buFont typeface="Courier New" pitchFamily="49" charset="0"/>
              <a:buChar char="o"/>
            </a:pPr>
            <a:r>
              <a:rPr lang="en-US" i="1" dirty="0">
                <a:solidFill>
                  <a:srgbClr val="0000FF"/>
                </a:solidFill>
                <a:latin typeface="Arial" pitchFamily="34" charset="0"/>
                <a:cs typeface="Arial" pitchFamily="34" charset="0"/>
              </a:rPr>
              <a:t>Larger stored </a:t>
            </a:r>
            <a:r>
              <a:rPr lang="en-US" i="1" dirty="0" smtClean="0">
                <a:solidFill>
                  <a:srgbClr val="0000FF"/>
                </a:solidFill>
                <a:latin typeface="Arial" pitchFamily="34" charset="0"/>
                <a:cs typeface="Arial" pitchFamily="34" charset="0"/>
              </a:rPr>
              <a:t>energy.</a:t>
            </a:r>
            <a:endParaRPr lang="en-US" i="1" dirty="0">
              <a:solidFill>
                <a:srgbClr val="0000FF"/>
              </a:solidFill>
              <a:latin typeface="Arial" pitchFamily="34" charset="0"/>
              <a:cs typeface="Arial" pitchFamily="34" charset="0"/>
            </a:endParaRPr>
          </a:p>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But it </a:t>
            </a:r>
            <a:r>
              <a:rPr lang="en-US" sz="2000" dirty="0" smtClean="0">
                <a:latin typeface="Arial" pitchFamily="34" charset="0"/>
                <a:cs typeface="Arial" pitchFamily="34" charset="0"/>
              </a:rPr>
              <a:t>~halves </a:t>
            </a:r>
            <a:r>
              <a:rPr lang="en-US" sz="2000" dirty="0">
                <a:latin typeface="Arial" pitchFamily="34" charset="0"/>
                <a:cs typeface="Arial" pitchFamily="34" charset="0"/>
              </a:rPr>
              <a:t>the </a:t>
            </a:r>
            <a:r>
              <a:rPr lang="en-US" sz="2000" dirty="0" smtClean="0">
                <a:latin typeface="Arial" pitchFamily="34" charset="0"/>
                <a:cs typeface="Arial" pitchFamily="34" charset="0"/>
              </a:rPr>
              <a:t>number of </a:t>
            </a:r>
            <a:r>
              <a:rPr lang="en-US" sz="2000" dirty="0">
                <a:latin typeface="Arial" pitchFamily="34" charset="0"/>
                <a:cs typeface="Arial" pitchFamily="34" charset="0"/>
              </a:rPr>
              <a:t>events per crossing</a:t>
            </a:r>
            <a:r>
              <a:rPr lang="en-US" sz="2000" dirty="0" smtClean="0">
                <a:latin typeface="Arial" pitchFamily="34" charset="0"/>
                <a:cs typeface="Arial" pitchFamily="34" charset="0"/>
              </a:rPr>
              <a:t>….</a:t>
            </a:r>
          </a:p>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In any case </a:t>
            </a:r>
            <a:r>
              <a:rPr lang="en-US" sz="2000" i="1" dirty="0" smtClean="0">
                <a:solidFill>
                  <a:srgbClr val="CC0066"/>
                </a:solidFill>
                <a:latin typeface="Arial" pitchFamily="34" charset="0"/>
                <a:cs typeface="Arial" pitchFamily="34" charset="0"/>
              </a:rPr>
              <a:t>we will probably use 25 ns in 2012 for vacuum chamber scrubbing</a:t>
            </a:r>
            <a:r>
              <a:rPr lang="en-US" sz="2000" dirty="0" smtClean="0">
                <a:latin typeface="Arial" pitchFamily="34" charset="0"/>
                <a:cs typeface="Arial" pitchFamily="34" charset="0"/>
              </a:rPr>
              <a:t> (even if not used for physics).</a:t>
            </a:r>
            <a:endParaRPr lang="en-US" sz="2000" dirty="0">
              <a:latin typeface="Arial" pitchFamily="34" charset="0"/>
              <a:cs typeface="Arial" pitchFamily="34" charset="0"/>
            </a:endParaRPr>
          </a:p>
        </p:txBody>
      </p:sp>
      <p:sp>
        <p:nvSpPr>
          <p:cNvPr id="9" name="TextBox 8"/>
          <p:cNvSpPr txBox="1"/>
          <p:nvPr/>
        </p:nvSpPr>
        <p:spPr>
          <a:xfrm>
            <a:off x="6453845" y="2660900"/>
            <a:ext cx="325730" cy="369332"/>
          </a:xfrm>
          <a:prstGeom prst="rect">
            <a:avLst/>
          </a:prstGeom>
          <a:noFill/>
        </p:spPr>
        <p:txBody>
          <a:bodyPr wrap="none" rtlCol="0">
            <a:spAutoFit/>
          </a:bodyPr>
          <a:lstStyle/>
          <a:p>
            <a:r>
              <a:rPr lang="en-US" b="1" dirty="0" smtClean="0">
                <a:solidFill>
                  <a:srgbClr val="FF0000"/>
                </a:solidFill>
                <a:latin typeface="+mj-lt"/>
              </a:rPr>
              <a:t>?</a:t>
            </a:r>
            <a:endParaRPr lang="en-US"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33</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alpha val="47000"/>
                  </a:srgbClr>
                </a:solidFill>
                <a:latin typeface="+mn-lt"/>
              </a:rPr>
              <a:t>Proton operation </a:t>
            </a:r>
            <a:r>
              <a:rPr lang="en-US" sz="2800" dirty="0" smtClean="0">
                <a:solidFill>
                  <a:srgbClr val="0000FF">
                    <a:alpha val="47000"/>
                  </a:srgbClr>
                </a:solidFill>
                <a:latin typeface="+mn-lt"/>
              </a:rPr>
              <a:t>in 2011</a:t>
            </a:r>
            <a:endParaRPr lang="en-US" sz="2800" dirty="0">
              <a:solidFill>
                <a:srgbClr val="0000FF">
                  <a:alpha val="47000"/>
                </a:srgbClr>
              </a:solidFill>
              <a:latin typeface="+mn-lt"/>
            </a:endParaRPr>
          </a:p>
          <a:p>
            <a:pPr>
              <a:spcBef>
                <a:spcPts val="1800"/>
              </a:spcBef>
              <a:defRPr/>
            </a:pPr>
            <a:r>
              <a:rPr lang="en-US" sz="2800" dirty="0" smtClean="0">
                <a:solidFill>
                  <a:srgbClr val="0000FF">
                    <a:alpha val="49000"/>
                  </a:srgbClr>
                </a:solidFill>
                <a:latin typeface="+mn-lt"/>
              </a:rPr>
              <a:t>Proton operation in 2012</a:t>
            </a:r>
            <a:endParaRPr lang="en-US" sz="2800" dirty="0">
              <a:solidFill>
                <a:srgbClr val="0000FF">
                  <a:alpha val="49000"/>
                </a:srgbClr>
              </a:solidFill>
              <a:latin typeface="+mn-lt"/>
            </a:endParaRPr>
          </a:p>
          <a:p>
            <a:pPr>
              <a:spcBef>
                <a:spcPts val="1200"/>
              </a:spcBef>
              <a:defRPr/>
            </a:pPr>
            <a:r>
              <a:rPr lang="en-US" sz="2800" dirty="0" smtClean="0">
                <a:solidFill>
                  <a:srgbClr val="0000FF">
                    <a:alpha val="49000"/>
                  </a:srgbClr>
                </a:solidFill>
                <a:latin typeface="+mn-lt"/>
              </a:rPr>
              <a:t>	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9000"/>
                  </a:srgbClr>
                </a:solidFill>
                <a:latin typeface="Symbol" pitchFamily="18" charset="2"/>
              </a:rPr>
              <a:t>b</a:t>
            </a:r>
            <a:r>
              <a:rPr lang="en-US" sz="2800" dirty="0" smtClean="0">
                <a:solidFill>
                  <a:srgbClr val="0000FF">
                    <a:alpha val="49000"/>
                  </a:srgbClr>
                </a:solidFill>
                <a:latin typeface="+mn-lt"/>
              </a:rPr>
              <a:t>*</a:t>
            </a:r>
          </a:p>
          <a:p>
            <a:pPr>
              <a:spcBef>
                <a:spcPts val="1200"/>
              </a:spcBef>
              <a:defRPr/>
            </a:pPr>
            <a:r>
              <a:rPr lang="en-US" sz="2800" dirty="0" smtClean="0">
                <a:solidFill>
                  <a:srgbClr val="0000FF">
                    <a:alpha val="49000"/>
                  </a:srgbClr>
                </a:solidFill>
                <a:latin typeface="+mn-lt"/>
              </a:rPr>
              <a:t>	Intensity</a:t>
            </a:r>
          </a:p>
          <a:p>
            <a:pPr>
              <a:spcBef>
                <a:spcPts val="1200"/>
              </a:spcBef>
              <a:defRPr/>
            </a:pPr>
            <a:r>
              <a:rPr lang="en-US" sz="2800" dirty="0" smtClean="0">
                <a:solidFill>
                  <a:srgbClr val="0000FF">
                    <a:alpha val="49000"/>
                  </a:srgbClr>
                </a:solidFill>
                <a:latin typeface="+mn-lt"/>
              </a:rPr>
              <a:t>	</a:t>
            </a:r>
            <a:r>
              <a:rPr lang="en-US" sz="2800" dirty="0" smtClean="0">
                <a:solidFill>
                  <a:srgbClr val="0000FF"/>
                </a:solidFill>
                <a:latin typeface="+mn-lt"/>
              </a:rPr>
              <a:t>Radiation, turn-around</a:t>
            </a:r>
          </a:p>
          <a:p>
            <a:pPr>
              <a:spcBef>
                <a:spcPts val="1200"/>
              </a:spcBef>
              <a:defRPr/>
            </a:pPr>
            <a:r>
              <a:rPr lang="en-US" sz="2800" dirty="0" smtClean="0">
                <a:solidFill>
                  <a:srgbClr val="0000FF">
                    <a:alpha val="50000"/>
                  </a:srgbClr>
                </a:solidFill>
                <a:latin typeface="+mn-lt"/>
              </a:rPr>
              <a:t>Performance projections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6"/>
          <p:cNvSpPr>
            <a:spLocks noGrp="1"/>
          </p:cNvSpPr>
          <p:nvPr>
            <p:ph type="title"/>
          </p:nvPr>
        </p:nvSpPr>
        <p:spPr/>
        <p:txBody>
          <a:bodyPr/>
          <a:lstStyle/>
          <a:p>
            <a:r>
              <a:rPr lang="en-US" dirty="0" smtClean="0"/>
              <a:t>Radiation to electronics (R2E)</a:t>
            </a:r>
          </a:p>
        </p:txBody>
      </p:sp>
      <p:sp>
        <p:nvSpPr>
          <p:cNvPr id="27651" name="Slide Number Placeholder 1"/>
          <p:cNvSpPr>
            <a:spLocks noGrp="1"/>
          </p:cNvSpPr>
          <p:nvPr>
            <p:ph type="sldNum" sz="quarter" idx="12"/>
          </p:nvPr>
        </p:nvSpPr>
        <p:spPr>
          <a:noFill/>
        </p:spPr>
        <p:txBody>
          <a:bodyPr/>
          <a:lstStyle/>
          <a:p>
            <a:fld id="{BB895271-83AA-4F30-B563-3D2630295701}" type="slidenum">
              <a:rPr lang="en-GB" smtClean="0"/>
              <a:pPr/>
              <a:t>34</a:t>
            </a:fld>
            <a:endParaRPr lang="en-GB" smtClean="0"/>
          </a:p>
        </p:txBody>
      </p:sp>
      <p:pic>
        <p:nvPicPr>
          <p:cNvPr id="27652" name="Picture 2"/>
          <p:cNvPicPr>
            <a:picLocks noChangeAspect="1" noChangeArrowheads="1"/>
          </p:cNvPicPr>
          <p:nvPr/>
        </p:nvPicPr>
        <p:blipFill>
          <a:blip r:embed="rId2" cstate="print"/>
          <a:srcRect/>
          <a:stretch>
            <a:fillRect/>
          </a:stretch>
        </p:blipFill>
        <p:spPr bwMode="auto">
          <a:xfrm>
            <a:off x="1141672" y="2008015"/>
            <a:ext cx="6925183" cy="4531790"/>
          </a:xfrm>
          <a:prstGeom prst="rect">
            <a:avLst/>
          </a:prstGeom>
          <a:noFill/>
          <a:ln w="9525">
            <a:noFill/>
            <a:miter lim="800000"/>
            <a:headEnd/>
            <a:tailEnd/>
          </a:ln>
        </p:spPr>
      </p:pic>
      <p:cxnSp>
        <p:nvCxnSpPr>
          <p:cNvPr id="27655" name="Straight Connector 14"/>
          <p:cNvCxnSpPr>
            <a:cxnSpLocks noChangeShapeType="1"/>
          </p:cNvCxnSpPr>
          <p:nvPr/>
        </p:nvCxnSpPr>
        <p:spPr bwMode="auto">
          <a:xfrm rot="10800000" flipV="1">
            <a:off x="1974515" y="3918920"/>
            <a:ext cx="6553200" cy="1800225"/>
          </a:xfrm>
          <a:prstGeom prst="line">
            <a:avLst/>
          </a:prstGeom>
          <a:noFill/>
          <a:ln w="44450" algn="ctr">
            <a:solidFill>
              <a:srgbClr val="00B050"/>
            </a:solidFill>
            <a:round/>
            <a:headEnd/>
            <a:tailEnd/>
          </a:ln>
        </p:spPr>
      </p:cxnSp>
      <p:sp>
        <p:nvSpPr>
          <p:cNvPr id="16" name="TextBox 15"/>
          <p:cNvSpPr txBox="1"/>
          <p:nvPr/>
        </p:nvSpPr>
        <p:spPr>
          <a:xfrm rot="20642665">
            <a:off x="4185482" y="4752557"/>
            <a:ext cx="4097337" cy="400050"/>
          </a:xfrm>
          <a:prstGeom prst="rect">
            <a:avLst/>
          </a:prstGeom>
          <a:solidFill>
            <a:schemeClr val="bg1"/>
          </a:solidFill>
        </p:spPr>
        <p:txBody>
          <a:bodyPr>
            <a:spAutoFit/>
          </a:bodyPr>
          <a:lstStyle/>
          <a:p>
            <a:pPr algn="ctr">
              <a:defRPr/>
            </a:pPr>
            <a:r>
              <a:rPr lang="en-US" sz="2000" b="1" dirty="0">
                <a:solidFill>
                  <a:srgbClr val="C00000"/>
                </a:solidFill>
                <a:latin typeface="+mj-lt"/>
              </a:rPr>
              <a:t>Slope: ~1 SEE dump per 60 pb</a:t>
            </a:r>
            <a:r>
              <a:rPr lang="en-US" sz="2000" b="1" baseline="30000" dirty="0">
                <a:solidFill>
                  <a:srgbClr val="C00000"/>
                </a:solidFill>
                <a:latin typeface="+mj-lt"/>
              </a:rPr>
              <a:t>-1</a:t>
            </a:r>
            <a:r>
              <a:rPr lang="en-US" sz="2000" b="1" dirty="0">
                <a:solidFill>
                  <a:srgbClr val="C00000"/>
                </a:solidFill>
                <a:latin typeface="+mj-lt"/>
              </a:rPr>
              <a:t> </a:t>
            </a:r>
          </a:p>
        </p:txBody>
      </p:sp>
      <p:sp>
        <p:nvSpPr>
          <p:cNvPr id="20" name="TextBox 19"/>
          <p:cNvSpPr txBox="1"/>
          <p:nvPr/>
        </p:nvSpPr>
        <p:spPr>
          <a:xfrm>
            <a:off x="3497263" y="1009650"/>
            <a:ext cx="1450975" cy="400050"/>
          </a:xfrm>
          <a:prstGeom prst="rect">
            <a:avLst/>
          </a:prstGeom>
          <a:noFill/>
        </p:spPr>
        <p:txBody>
          <a:bodyPr wrap="none">
            <a:spAutoFit/>
          </a:bodyPr>
          <a:lstStyle/>
          <a:p>
            <a:pPr>
              <a:defRPr/>
            </a:pPr>
            <a:r>
              <a:rPr lang="en-US" sz="2000" i="1" dirty="0">
                <a:latin typeface="+mj-lt"/>
              </a:rPr>
              <a:t>M. </a:t>
            </a:r>
            <a:r>
              <a:rPr lang="en-US" sz="2000" i="1" dirty="0" err="1">
                <a:latin typeface="+mj-lt"/>
              </a:rPr>
              <a:t>Brugger</a:t>
            </a:r>
            <a:endParaRPr lang="fr-CH" sz="2000" i="1" dirty="0">
              <a:latin typeface="+mj-lt"/>
            </a:endParaRPr>
          </a:p>
        </p:txBody>
      </p:sp>
      <p:sp>
        <p:nvSpPr>
          <p:cNvPr id="11" name="Date Placeholder 10"/>
          <p:cNvSpPr>
            <a:spLocks noGrp="1"/>
          </p:cNvSpPr>
          <p:nvPr>
            <p:ph type="dt" sz="quarter" idx="10"/>
          </p:nvPr>
        </p:nvSpPr>
        <p:spPr/>
        <p:txBody>
          <a:bodyPr/>
          <a:lstStyle/>
          <a:p>
            <a:pPr>
              <a:defRPr/>
            </a:pPr>
            <a:r>
              <a:rPr lang="en-US" smtClean="0"/>
              <a:t>03.11.2011</a:t>
            </a:r>
            <a:endParaRPr lang="en-US"/>
          </a:p>
        </p:txBody>
      </p:sp>
      <p:sp>
        <p:nvSpPr>
          <p:cNvPr id="12" name="Footer Placeholder 11"/>
          <p:cNvSpPr>
            <a:spLocks noGrp="1"/>
          </p:cNvSpPr>
          <p:nvPr>
            <p:ph type="ftr" sz="quarter" idx="11"/>
          </p:nvPr>
        </p:nvSpPr>
        <p:spPr/>
        <p:txBody>
          <a:bodyPr/>
          <a:lstStyle/>
          <a:p>
            <a:pPr>
              <a:defRPr/>
            </a:pPr>
            <a:r>
              <a:rPr lang="en-US"/>
              <a:t>LHC status and outlook - CMS Workshop - Madrid</a:t>
            </a:r>
          </a:p>
        </p:txBody>
      </p:sp>
      <p:sp>
        <p:nvSpPr>
          <p:cNvPr id="13" name="TextBox 53"/>
          <p:cNvSpPr txBox="1">
            <a:spLocks noChangeArrowheads="1"/>
          </p:cNvSpPr>
          <p:nvPr/>
        </p:nvSpPr>
        <p:spPr bwMode="auto">
          <a:xfrm>
            <a:off x="539750" y="817563"/>
            <a:ext cx="8334375" cy="1176337"/>
          </a:xfrm>
          <a:prstGeom prst="rect">
            <a:avLst/>
          </a:prstGeom>
          <a:solidFill>
            <a:schemeClr val="bg1"/>
          </a:solidFill>
          <a:ln w="9525">
            <a:noFill/>
            <a:miter lim="800000"/>
            <a:headEnd/>
            <a:tailEnd/>
          </a:ln>
        </p:spPr>
        <p:txBody>
          <a:bodyPr>
            <a:spAutoFit/>
          </a:bodyPr>
          <a:lstStyle/>
          <a:p>
            <a:pPr>
              <a:lnSpc>
                <a:spcPct val="110000"/>
              </a:lnSpc>
              <a:spcBef>
                <a:spcPts val="600"/>
              </a:spcBef>
              <a:spcAft>
                <a:spcPts val="200"/>
              </a:spcAft>
              <a:buClr>
                <a:srgbClr val="0000FF"/>
              </a:buClr>
              <a:buSzPct val="90000"/>
            </a:pPr>
            <a:r>
              <a:rPr lang="en-US" sz="2000" dirty="0">
                <a:latin typeface="Helvetica"/>
                <a:ea typeface="Helvetica"/>
                <a:cs typeface="Helvetica"/>
              </a:rPr>
              <a:t>With the increasing luminosity tunnel electronics starts to suffer from </a:t>
            </a:r>
            <a:r>
              <a:rPr lang="en-US" sz="2000" dirty="0" smtClean="0">
                <a:latin typeface="Helvetica"/>
                <a:ea typeface="Helvetica"/>
                <a:cs typeface="Helvetica"/>
              </a:rPr>
              <a:t>the (expected) SEE </a:t>
            </a:r>
            <a:r>
              <a:rPr lang="en-US" sz="2000" dirty="0">
                <a:latin typeface="Helvetica"/>
                <a:ea typeface="Helvetica"/>
                <a:cs typeface="Helvetica"/>
              </a:rPr>
              <a:t>(Single Event Errors). </a:t>
            </a:r>
          </a:p>
          <a:p>
            <a:pPr marL="720725" lvl="1" indent="-263525">
              <a:lnSpc>
                <a:spcPct val="110000"/>
              </a:lnSpc>
              <a:spcBef>
                <a:spcPts val="600"/>
              </a:spcBef>
              <a:spcAft>
                <a:spcPts val="200"/>
              </a:spcAft>
              <a:buClr>
                <a:srgbClr val="0000FF"/>
              </a:buClr>
              <a:buSzPct val="90000"/>
              <a:buFont typeface="Courier New" pitchFamily="49" charset="0"/>
              <a:buChar char="o"/>
            </a:pPr>
            <a:r>
              <a:rPr lang="en-US" i="1" dirty="0">
                <a:solidFill>
                  <a:srgbClr val="0000FF"/>
                </a:solidFill>
                <a:latin typeface="Helvetica"/>
                <a:ea typeface="Helvetica"/>
                <a:cs typeface="Helvetica"/>
              </a:rPr>
              <a:t>In particular the quench protection ad cryogenics systems.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1"/>
          <p:cNvSpPr>
            <a:spLocks noChangeShapeType="1"/>
          </p:cNvSpPr>
          <p:nvPr/>
        </p:nvSpPr>
        <p:spPr bwMode="auto">
          <a:xfrm>
            <a:off x="423863" y="746125"/>
            <a:ext cx="8278812" cy="0"/>
          </a:xfrm>
          <a:prstGeom prst="line">
            <a:avLst/>
          </a:prstGeom>
          <a:noFill/>
          <a:ln w="25400" cap="sq">
            <a:solidFill>
              <a:schemeClr val="tx1"/>
            </a:solidFill>
            <a:round/>
            <a:headEnd/>
            <a:tailEnd/>
          </a:ln>
        </p:spPr>
        <p:txBody>
          <a:bodyPr lIns="0" tIns="0" rIns="0" bIns="0"/>
          <a:lstStyle/>
          <a:p>
            <a:endParaRPr lang="en-US"/>
          </a:p>
        </p:txBody>
      </p:sp>
      <p:pic>
        <p:nvPicPr>
          <p:cNvPr id="28675" name="Picture 2"/>
          <p:cNvPicPr>
            <a:picLocks noChangeAspect="1" noChangeArrowheads="1"/>
          </p:cNvPicPr>
          <p:nvPr/>
        </p:nvPicPr>
        <p:blipFill>
          <a:blip r:embed="rId2" cstate="print"/>
          <a:srcRect/>
          <a:stretch>
            <a:fillRect/>
          </a:stretch>
        </p:blipFill>
        <p:spPr bwMode="auto">
          <a:xfrm>
            <a:off x="0" y="0"/>
            <a:ext cx="652463" cy="622300"/>
          </a:xfrm>
          <a:prstGeom prst="rect">
            <a:avLst/>
          </a:prstGeom>
          <a:noFill/>
          <a:ln w="12700" cap="sq">
            <a:noFill/>
            <a:miter lim="800000"/>
            <a:headEnd/>
            <a:tailEnd/>
          </a:ln>
        </p:spPr>
      </p:pic>
      <p:sp>
        <p:nvSpPr>
          <p:cNvPr id="28676" name="Rectangle 3"/>
          <p:cNvSpPr>
            <a:spLocks noGrp="1" noChangeArrowheads="1"/>
          </p:cNvSpPr>
          <p:nvPr>
            <p:ph type="title"/>
          </p:nvPr>
        </p:nvSpPr>
        <p:spPr/>
        <p:txBody>
          <a:bodyPr/>
          <a:lstStyle/>
          <a:p>
            <a:pPr eaLnBrk="1" hangingPunct="1"/>
            <a:r>
              <a:rPr lang="en-US" smtClean="0"/>
              <a:t>R2E Situation</a:t>
            </a:r>
          </a:p>
        </p:txBody>
      </p:sp>
      <p:sp>
        <p:nvSpPr>
          <p:cNvPr id="28677" name="Rectangle 4"/>
          <p:cNvSpPr>
            <a:spLocks noGrp="1" noChangeArrowheads="1"/>
          </p:cNvSpPr>
          <p:nvPr>
            <p:ph type="body" idx="4294967295"/>
          </p:nvPr>
        </p:nvSpPr>
        <p:spPr>
          <a:xfrm>
            <a:off x="539750" y="932880"/>
            <a:ext cx="8450263" cy="5222875"/>
          </a:xfrm>
        </p:spPr>
        <p:txBody>
          <a:bodyPr/>
          <a:lstStyle/>
          <a:p>
            <a:pPr eaLnBrk="1" hangingPunct="1"/>
            <a:r>
              <a:rPr lang="en-US" sz="2000" dirty="0" smtClean="0"/>
              <a:t>2011 operation:</a:t>
            </a:r>
          </a:p>
          <a:p>
            <a:pPr marL="522288" lvl="1" eaLnBrk="1" hangingPunct="1">
              <a:buFont typeface="Courier New" pitchFamily="49" charset="0"/>
              <a:buChar char="o"/>
            </a:pPr>
            <a:r>
              <a:rPr lang="en-US" sz="1800" i="1" dirty="0" smtClean="0">
                <a:solidFill>
                  <a:srgbClr val="0000FF"/>
                </a:solidFill>
              </a:rPr>
              <a:t>Most critical equipment : </a:t>
            </a:r>
            <a:r>
              <a:rPr lang="en-US" sz="1800" b="1" i="1" dirty="0" smtClean="0">
                <a:solidFill>
                  <a:srgbClr val="0000FF"/>
                </a:solidFill>
              </a:rPr>
              <a:t>QPS and </a:t>
            </a:r>
            <a:r>
              <a:rPr lang="en-US" sz="1800" b="1" i="1" dirty="0" err="1" smtClean="0">
                <a:solidFill>
                  <a:srgbClr val="0000FF"/>
                </a:solidFill>
              </a:rPr>
              <a:t>cryo</a:t>
            </a:r>
            <a:r>
              <a:rPr lang="en-US" sz="1800" i="1" dirty="0" smtClean="0">
                <a:solidFill>
                  <a:srgbClr val="0000FF"/>
                </a:solidFill>
              </a:rPr>
              <a:t>. </a:t>
            </a:r>
          </a:p>
          <a:p>
            <a:pPr marL="522288" lvl="1" eaLnBrk="1" hangingPunct="1">
              <a:buFont typeface="Courier New" pitchFamily="49" charset="0"/>
              <a:buChar char="o"/>
            </a:pPr>
            <a:r>
              <a:rPr lang="en-US" sz="1800" i="1" dirty="0" smtClean="0">
                <a:solidFill>
                  <a:srgbClr val="0000FF"/>
                </a:solidFill>
              </a:rPr>
              <a:t>Mitigation through better firmware (QPS), special reset procedures (</a:t>
            </a:r>
            <a:r>
              <a:rPr lang="en-US" sz="1800" i="1" dirty="0" err="1" smtClean="0">
                <a:solidFill>
                  <a:srgbClr val="0000FF"/>
                </a:solidFill>
              </a:rPr>
              <a:t>cryo</a:t>
            </a:r>
            <a:r>
              <a:rPr lang="en-US" sz="1800" i="1" dirty="0" smtClean="0">
                <a:solidFill>
                  <a:srgbClr val="0000FF"/>
                </a:solidFill>
              </a:rPr>
              <a:t>), signal filtering (RF) etc. SEEs rates from </a:t>
            </a:r>
            <a:r>
              <a:rPr lang="en-US" sz="1800" i="1" dirty="0" err="1" smtClean="0">
                <a:solidFill>
                  <a:srgbClr val="0000FF"/>
                </a:solidFill>
              </a:rPr>
              <a:t>cryo</a:t>
            </a:r>
            <a:r>
              <a:rPr lang="en-US" sz="1800" i="1" dirty="0" smtClean="0">
                <a:solidFill>
                  <a:srgbClr val="0000FF"/>
                </a:solidFill>
              </a:rPr>
              <a:t> have been reduced a lot. </a:t>
            </a:r>
          </a:p>
          <a:p>
            <a:pPr marL="522288" lvl="1" eaLnBrk="1" hangingPunct="1">
              <a:buFont typeface="Courier New" pitchFamily="49" charset="0"/>
              <a:buChar char="o"/>
            </a:pPr>
            <a:r>
              <a:rPr lang="en-US" sz="1800" b="1" i="1" dirty="0" smtClean="0">
                <a:solidFill>
                  <a:srgbClr val="0000FF"/>
                </a:solidFill>
              </a:rPr>
              <a:t>Presently the fill length is basically defined by R2E effects!</a:t>
            </a:r>
          </a:p>
          <a:p>
            <a:pPr marL="522288" lvl="1" eaLnBrk="1" hangingPunct="1">
              <a:buFont typeface="Courier New" pitchFamily="49" charset="0"/>
              <a:buChar char="o"/>
            </a:pPr>
            <a:r>
              <a:rPr lang="en-US" sz="1800" i="1" dirty="0" smtClean="0">
                <a:solidFill>
                  <a:srgbClr val="0000FF"/>
                </a:solidFill>
              </a:rPr>
              <a:t>In many cases, </a:t>
            </a:r>
            <a:r>
              <a:rPr lang="en-US" sz="1800" b="1" i="1" dirty="0" smtClean="0">
                <a:solidFill>
                  <a:srgbClr val="0000FF"/>
                </a:solidFill>
              </a:rPr>
              <a:t>even if the fill is not dumped, </a:t>
            </a:r>
            <a:r>
              <a:rPr lang="en-US" sz="1800" b="1" i="1" dirty="0" smtClean="0">
                <a:solidFill>
                  <a:srgbClr val="D60093"/>
                </a:solidFill>
              </a:rPr>
              <a:t>we have to give access for local resets in the tunnel.</a:t>
            </a:r>
          </a:p>
          <a:p>
            <a:pPr eaLnBrk="1" hangingPunct="1">
              <a:spcBef>
                <a:spcPts val="1200"/>
              </a:spcBef>
            </a:pPr>
            <a:r>
              <a:rPr lang="en-US" sz="2000" dirty="0" smtClean="0"/>
              <a:t>2011/12 Christmas Break (and Technical Stops):</a:t>
            </a:r>
          </a:p>
          <a:p>
            <a:pPr marL="522288" lvl="1" eaLnBrk="1" hangingPunct="1">
              <a:buClr>
                <a:srgbClr val="0000FF"/>
              </a:buClr>
              <a:buFont typeface="Courier New" pitchFamily="49" charset="0"/>
              <a:buChar char="o"/>
            </a:pPr>
            <a:r>
              <a:rPr lang="en-US" sz="1800" b="1" i="1" dirty="0" smtClean="0">
                <a:solidFill>
                  <a:srgbClr val="0000FF"/>
                </a:solidFill>
              </a:rPr>
              <a:t>Relocation</a:t>
            </a:r>
            <a:r>
              <a:rPr lang="en-US" sz="1800" i="1" dirty="0" smtClean="0">
                <a:solidFill>
                  <a:srgbClr val="0000FF"/>
                </a:solidFill>
              </a:rPr>
              <a:t> of most critical elements.</a:t>
            </a:r>
          </a:p>
          <a:p>
            <a:pPr marL="522288" lvl="1" eaLnBrk="1" hangingPunct="1">
              <a:buClr>
                <a:srgbClr val="0000FF"/>
              </a:buClr>
              <a:buFont typeface="Courier New" pitchFamily="49" charset="0"/>
              <a:buChar char="o"/>
            </a:pPr>
            <a:r>
              <a:rPr lang="en-US" sz="1800" i="1" dirty="0" smtClean="0">
                <a:solidFill>
                  <a:srgbClr val="0000FF"/>
                </a:solidFill>
              </a:rPr>
              <a:t>Additional shielding of most critical areas (UJ’s in Pt1).</a:t>
            </a:r>
          </a:p>
          <a:p>
            <a:pPr marL="522288" lvl="1" eaLnBrk="1" hangingPunct="1">
              <a:buClr>
                <a:srgbClr val="0000FF"/>
              </a:buClr>
              <a:buFont typeface="Courier New" pitchFamily="49" charset="0"/>
              <a:buChar char="o"/>
            </a:pPr>
            <a:r>
              <a:rPr lang="en-US" sz="1800" i="1" dirty="0" smtClean="0">
                <a:solidFill>
                  <a:srgbClr val="FF0000"/>
                </a:solidFill>
              </a:rPr>
              <a:t>The QPS equipment will remain exposed in 2012 despite firmware and electronics improvements – in particular in the area at the entrance of the arcs in Pt1 and Pt5.</a:t>
            </a:r>
            <a:endParaRPr lang="en-US" sz="2000" dirty="0" smtClean="0"/>
          </a:p>
          <a:p>
            <a:pPr marL="522288" lvl="1" eaLnBrk="1" hangingPunct="1"/>
            <a:endParaRPr lang="en-US" sz="2000" dirty="0" smtClean="0"/>
          </a:p>
        </p:txBody>
      </p:sp>
      <p:sp>
        <p:nvSpPr>
          <p:cNvPr id="7" name="Date Placeholder 6"/>
          <p:cNvSpPr>
            <a:spLocks noGrp="1"/>
          </p:cNvSpPr>
          <p:nvPr>
            <p:ph type="dt" sz="quarter" idx="10"/>
          </p:nvPr>
        </p:nvSpPr>
        <p:spPr/>
        <p:txBody>
          <a:bodyPr/>
          <a:lstStyle/>
          <a:p>
            <a:pPr>
              <a:defRPr/>
            </a:pPr>
            <a:r>
              <a:rPr lang="en-US" smtClean="0"/>
              <a:t>03.11.2011</a:t>
            </a:r>
            <a:endParaRPr lang="en-US"/>
          </a:p>
        </p:txBody>
      </p:sp>
      <p:sp>
        <p:nvSpPr>
          <p:cNvPr id="28679" name="Slide Number Placeholder 7"/>
          <p:cNvSpPr>
            <a:spLocks noGrp="1"/>
          </p:cNvSpPr>
          <p:nvPr>
            <p:ph type="sldNum" sz="quarter" idx="12"/>
          </p:nvPr>
        </p:nvSpPr>
        <p:spPr>
          <a:noFill/>
        </p:spPr>
        <p:txBody>
          <a:bodyPr/>
          <a:lstStyle/>
          <a:p>
            <a:fld id="{91BBE0AD-C297-4988-98B7-1A0E8248BEB9}" type="slidenum">
              <a:rPr lang="en-US" smtClean="0"/>
              <a:pPr/>
              <a:t>35</a:t>
            </a:fld>
            <a:endParaRPr lang="en-US" smtClean="0"/>
          </a:p>
        </p:txBody>
      </p:sp>
      <p:sp>
        <p:nvSpPr>
          <p:cNvPr id="9" name="Footer Placeholder 8"/>
          <p:cNvSpPr>
            <a:spLocks noGrp="1"/>
          </p:cNvSpPr>
          <p:nvPr>
            <p:ph type="ftr" sz="quarter" idx="11"/>
          </p:nvPr>
        </p:nvSpPr>
        <p:spPr/>
        <p:txBody>
          <a:bodyPr/>
          <a:lstStyle/>
          <a:p>
            <a:pPr>
              <a:defRPr/>
            </a:pPr>
            <a:r>
              <a:rPr lang="en-US"/>
              <a:t>LHC status and outlook - CMS Workshop - Madrid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Turnaround - 2011</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36</a:t>
            </a:fld>
            <a:endParaRPr lang="en-US"/>
          </a:p>
        </p:txBody>
      </p:sp>
      <p:pic>
        <p:nvPicPr>
          <p:cNvPr id="80898" name="Picture 2"/>
          <p:cNvPicPr>
            <a:picLocks noChangeAspect="1" noChangeArrowheads="1"/>
          </p:cNvPicPr>
          <p:nvPr/>
        </p:nvPicPr>
        <p:blipFill>
          <a:blip r:embed="rId2" cstate="print"/>
          <a:srcRect/>
          <a:stretch>
            <a:fillRect/>
          </a:stretch>
        </p:blipFill>
        <p:spPr bwMode="auto">
          <a:xfrm>
            <a:off x="616285" y="1009485"/>
            <a:ext cx="5353879" cy="3472787"/>
          </a:xfrm>
          <a:prstGeom prst="rect">
            <a:avLst/>
          </a:prstGeom>
          <a:noFill/>
          <a:ln w="9525">
            <a:noFill/>
            <a:miter lim="800000"/>
            <a:headEnd/>
            <a:tailEnd/>
          </a:ln>
        </p:spPr>
      </p:pic>
      <p:sp>
        <p:nvSpPr>
          <p:cNvPr id="7" name="TextBox 4"/>
          <p:cNvSpPr txBox="1">
            <a:spLocks noChangeArrowheads="1"/>
          </p:cNvSpPr>
          <p:nvPr/>
        </p:nvSpPr>
        <p:spPr bwMode="auto">
          <a:xfrm>
            <a:off x="5724150" y="2123230"/>
            <a:ext cx="2918780" cy="797078"/>
          </a:xfrm>
          <a:prstGeom prst="rect">
            <a:avLst/>
          </a:prstGeom>
          <a:solidFill>
            <a:srgbClr val="FFFFCC"/>
          </a:solidFill>
          <a:ln w="9525">
            <a:noFill/>
            <a:miter lim="800000"/>
            <a:headEnd/>
            <a:tailEnd/>
          </a:ln>
        </p:spPr>
        <p:txBody>
          <a:bodyPr wrap="square">
            <a:spAutoFit/>
          </a:bodyPr>
          <a:lstStyle/>
          <a:p>
            <a:pPr algn="ctr">
              <a:lnSpc>
                <a:spcPct val="120000"/>
              </a:lnSpc>
              <a:spcBef>
                <a:spcPts val="300"/>
              </a:spcBef>
              <a:buClr>
                <a:srgbClr val="0000FF"/>
              </a:buClr>
              <a:buSzPct val="80000"/>
            </a:pPr>
            <a:r>
              <a:rPr lang="en-US" sz="2000" dirty="0" smtClean="0">
                <a:latin typeface="Arial" pitchFamily="34" charset="0"/>
                <a:cs typeface="Arial" pitchFamily="34" charset="0"/>
              </a:rPr>
              <a:t>2011 ramp and squeeze length is </a:t>
            </a:r>
            <a:r>
              <a:rPr lang="en-US" sz="2000" u="sng" dirty="0" smtClean="0">
                <a:latin typeface="Arial" pitchFamily="34" charset="0"/>
                <a:cs typeface="Arial" pitchFamily="34" charset="0"/>
              </a:rPr>
              <a:t>1568 s</a:t>
            </a:r>
            <a:r>
              <a:rPr lang="en-US" sz="2000" dirty="0" smtClean="0">
                <a:latin typeface="Arial" pitchFamily="34" charset="0"/>
                <a:cs typeface="Arial" pitchFamily="34" charset="0"/>
              </a:rPr>
              <a:t>.</a:t>
            </a:r>
          </a:p>
        </p:txBody>
      </p:sp>
      <p:sp>
        <p:nvSpPr>
          <p:cNvPr id="9" name="TextBox 8"/>
          <p:cNvSpPr txBox="1"/>
          <p:nvPr/>
        </p:nvSpPr>
        <p:spPr>
          <a:xfrm>
            <a:off x="462665" y="3928265"/>
            <a:ext cx="1051891" cy="307777"/>
          </a:xfrm>
          <a:prstGeom prst="rect">
            <a:avLst/>
          </a:prstGeom>
          <a:noFill/>
        </p:spPr>
        <p:txBody>
          <a:bodyPr wrap="none" rtlCol="0">
            <a:spAutoFit/>
          </a:bodyPr>
          <a:lstStyle/>
          <a:p>
            <a:r>
              <a:rPr lang="en-US" sz="1400" i="1" dirty="0" smtClean="0">
                <a:latin typeface="+mj-lt"/>
              </a:rPr>
              <a:t>S. </a:t>
            </a:r>
            <a:r>
              <a:rPr lang="en-US" sz="1400" i="1" dirty="0" err="1" smtClean="0">
                <a:latin typeface="+mj-lt"/>
              </a:rPr>
              <a:t>Redaelli</a:t>
            </a:r>
            <a:endParaRPr lang="en-US" sz="1400" i="1" dirty="0">
              <a:latin typeface="+mj-lt"/>
            </a:endParaRPr>
          </a:p>
        </p:txBody>
      </p:sp>
      <p:sp>
        <p:nvSpPr>
          <p:cNvPr id="10" name="Right Brace 9"/>
          <p:cNvSpPr/>
          <p:nvPr/>
        </p:nvSpPr>
        <p:spPr bwMode="auto">
          <a:xfrm rot="5400000">
            <a:off x="3055001" y="1988813"/>
            <a:ext cx="153622" cy="422455"/>
          </a:xfrm>
          <a:prstGeom prst="rightBrace">
            <a:avLst/>
          </a:prstGeom>
          <a:noFill/>
          <a:ln w="28575" cap="flat" cmpd="sng" algn="ctr">
            <a:solidFill>
              <a:srgbClr val="CC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3300"/>
              </a:solidFill>
              <a:effectLst/>
              <a:latin typeface="Comic Sans MS" pitchFamily="66" charset="0"/>
            </a:endParaRPr>
          </a:p>
        </p:txBody>
      </p:sp>
      <p:sp>
        <p:nvSpPr>
          <p:cNvPr id="11" name="TextBox 10"/>
          <p:cNvSpPr txBox="1"/>
          <p:nvPr/>
        </p:nvSpPr>
        <p:spPr>
          <a:xfrm>
            <a:off x="5224885" y="3697835"/>
            <a:ext cx="1836562" cy="584775"/>
          </a:xfrm>
          <a:prstGeom prst="rect">
            <a:avLst/>
          </a:prstGeom>
          <a:noFill/>
        </p:spPr>
        <p:txBody>
          <a:bodyPr wrap="square" rtlCol="0">
            <a:spAutoFit/>
          </a:bodyPr>
          <a:lstStyle/>
          <a:p>
            <a:pPr algn="ctr"/>
            <a:r>
              <a:rPr lang="en-US" sz="1600" b="1" i="1" dirty="0" smtClean="0">
                <a:solidFill>
                  <a:srgbClr val="CC0066"/>
                </a:solidFill>
                <a:latin typeface="+mj-lt"/>
              </a:rPr>
              <a:t>(*) : Persistent </a:t>
            </a:r>
          </a:p>
          <a:p>
            <a:pPr algn="ctr"/>
            <a:r>
              <a:rPr lang="en-US" sz="1600" b="1" i="1" dirty="0" smtClean="0">
                <a:solidFill>
                  <a:srgbClr val="CC0066"/>
                </a:solidFill>
                <a:latin typeface="+mj-lt"/>
              </a:rPr>
              <a:t>current decay</a:t>
            </a:r>
            <a:endParaRPr lang="en-US" sz="1600" b="1" i="1" dirty="0">
              <a:solidFill>
                <a:srgbClr val="CC0066"/>
              </a:solidFill>
              <a:latin typeface="+mj-lt"/>
            </a:endParaRPr>
          </a:p>
        </p:txBody>
      </p:sp>
      <p:sp>
        <p:nvSpPr>
          <p:cNvPr id="12" name="TextBox 11"/>
          <p:cNvSpPr txBox="1"/>
          <p:nvPr/>
        </p:nvSpPr>
        <p:spPr>
          <a:xfrm>
            <a:off x="2775648" y="2200040"/>
            <a:ext cx="682607" cy="523220"/>
          </a:xfrm>
          <a:prstGeom prst="rect">
            <a:avLst/>
          </a:prstGeom>
          <a:noFill/>
        </p:spPr>
        <p:txBody>
          <a:bodyPr wrap="square" rtlCol="0">
            <a:spAutoFit/>
          </a:bodyPr>
          <a:lstStyle/>
          <a:p>
            <a:pPr algn="ctr"/>
            <a:r>
              <a:rPr lang="en-US" sz="2800" b="1" i="1" dirty="0" smtClean="0">
                <a:solidFill>
                  <a:srgbClr val="CC0066"/>
                </a:solidFill>
                <a:latin typeface="+mj-lt"/>
              </a:rPr>
              <a:t>*</a:t>
            </a:r>
            <a:endParaRPr lang="en-US" sz="2800" b="1" i="1" dirty="0">
              <a:solidFill>
                <a:srgbClr val="CC0066"/>
              </a:solidFill>
              <a:latin typeface="+mj-lt"/>
            </a:endParaRPr>
          </a:p>
        </p:txBody>
      </p:sp>
      <p:sp>
        <p:nvSpPr>
          <p:cNvPr id="13" name="TextBox 4"/>
          <p:cNvSpPr txBox="1">
            <a:spLocks noChangeArrowheads="1"/>
          </p:cNvSpPr>
          <p:nvPr/>
        </p:nvSpPr>
        <p:spPr bwMode="auto">
          <a:xfrm>
            <a:off x="693095" y="4734770"/>
            <a:ext cx="8141860" cy="1238801"/>
          </a:xfrm>
          <a:prstGeom prst="rect">
            <a:avLst/>
          </a:prstGeom>
          <a:noFill/>
          <a:ln w="9525">
            <a:noFill/>
            <a:miter lim="800000"/>
            <a:headEnd/>
            <a:tailEnd/>
          </a:ln>
        </p:spPr>
        <p:txBody>
          <a:bodyPr wrap="square">
            <a:spAutoFit/>
          </a:bodyPr>
          <a:lstStyle/>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In 2012 we may combine the ramp and part of the squeeze (down to ~3m) and remove the waiting time on flat top (*).</a:t>
            </a:r>
          </a:p>
          <a:p>
            <a:pPr marL="266700" indent="-266700">
              <a:lnSpc>
                <a:spcPct val="120000"/>
              </a:lnSpc>
              <a:spcBef>
                <a:spcPts val="300"/>
              </a:spcBef>
              <a:buClr>
                <a:srgbClr val="0000FF"/>
              </a:buClr>
              <a:buSzPct val="80000"/>
              <a:buFont typeface="Wingdings" pitchFamily="2" charset="2"/>
              <a:buChar char="q"/>
            </a:pPr>
            <a:r>
              <a:rPr lang="en-US" sz="2000" dirty="0" smtClean="0">
                <a:latin typeface="Arial" pitchFamily="34" charset="0"/>
                <a:cs typeface="Arial" pitchFamily="34" charset="0"/>
              </a:rPr>
              <a:t>Total gain:</a:t>
            </a:r>
            <a:r>
              <a:rPr lang="en-US" sz="2000" b="1" dirty="0" smtClean="0">
                <a:solidFill>
                  <a:srgbClr val="008E40"/>
                </a:solidFill>
                <a:latin typeface="Arial" pitchFamily="34" charset="0"/>
                <a:cs typeface="Arial" pitchFamily="34" charset="0"/>
              </a:rPr>
              <a:t> ~ 750 seconds / fill </a:t>
            </a:r>
            <a:r>
              <a:rPr lang="en-US" sz="2000" b="1" dirty="0" smtClean="0">
                <a:latin typeface="Arial" pitchFamily="34" charset="0"/>
                <a:cs typeface="Arial" pitchFamily="34" charset="0"/>
                <a:sym typeface="Wingdings" pitchFamily="2" charset="2"/>
              </a:rPr>
              <a:t></a:t>
            </a:r>
            <a:r>
              <a:rPr lang="en-US" sz="2000" b="1" dirty="0" smtClean="0">
                <a:solidFill>
                  <a:srgbClr val="008E40"/>
                </a:solidFill>
                <a:latin typeface="Arial" pitchFamily="34" charset="0"/>
                <a:cs typeface="Arial" pitchFamily="34" charset="0"/>
                <a:sym typeface="Wingdings" pitchFamily="2" charset="2"/>
              </a:rPr>
              <a:t> </a:t>
            </a:r>
            <a:r>
              <a:rPr lang="en-US" sz="2000" b="1" dirty="0" smtClean="0">
                <a:solidFill>
                  <a:srgbClr val="CC0066"/>
                </a:solidFill>
                <a:latin typeface="Arial" pitchFamily="34" charset="0"/>
                <a:cs typeface="Arial" pitchFamily="34" charset="0"/>
                <a:sym typeface="Wingdings" pitchFamily="2" charset="2"/>
              </a:rPr>
              <a:t>~3-4 days gained over a run.</a:t>
            </a:r>
            <a:endParaRPr lang="en-US" sz="2000" b="1" dirty="0" smtClean="0">
              <a:solidFill>
                <a:srgbClr val="CC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endParaRPr lang="en-US" dirty="0"/>
          </a:p>
        </p:txBody>
      </p:sp>
      <p:sp>
        <p:nvSpPr>
          <p:cNvPr id="10245" name="Slide Number Placeholder 4"/>
          <p:cNvSpPr>
            <a:spLocks noGrp="1"/>
          </p:cNvSpPr>
          <p:nvPr>
            <p:ph type="sldNum" sz="quarter" idx="12"/>
          </p:nvPr>
        </p:nvSpPr>
        <p:spPr>
          <a:noFill/>
        </p:spPr>
        <p:txBody>
          <a:bodyPr/>
          <a:lstStyle/>
          <a:p>
            <a:fld id="{B579BE2F-DB50-40EC-BFFE-E0B3089C6DEC}" type="slidenum">
              <a:rPr lang="en-US" smtClean="0"/>
              <a:pPr/>
              <a:t>37</a:t>
            </a:fld>
            <a:endParaRPr lang="en-US" smtClean="0"/>
          </a:p>
        </p:txBody>
      </p:sp>
      <p:sp>
        <p:nvSpPr>
          <p:cNvPr id="6" name="TextBox 5"/>
          <p:cNvSpPr txBox="1"/>
          <p:nvPr/>
        </p:nvSpPr>
        <p:spPr>
          <a:xfrm>
            <a:off x="1000335" y="1086295"/>
            <a:ext cx="7581900" cy="4108817"/>
          </a:xfrm>
          <a:prstGeom prst="rect">
            <a:avLst/>
          </a:prstGeom>
          <a:noFill/>
        </p:spPr>
        <p:txBody>
          <a:bodyPr>
            <a:spAutoFit/>
          </a:bodyPr>
          <a:lstStyle/>
          <a:p>
            <a:pPr>
              <a:spcBef>
                <a:spcPts val="2400"/>
              </a:spcBef>
              <a:defRPr/>
            </a:pPr>
            <a:r>
              <a:rPr lang="en-US" sz="2800" dirty="0">
                <a:solidFill>
                  <a:srgbClr val="0000FF">
                    <a:alpha val="47000"/>
                  </a:srgbClr>
                </a:solidFill>
                <a:latin typeface="+mn-lt"/>
              </a:rPr>
              <a:t>Proton operation </a:t>
            </a:r>
            <a:r>
              <a:rPr lang="en-US" sz="2800" dirty="0" smtClean="0">
                <a:solidFill>
                  <a:srgbClr val="0000FF">
                    <a:alpha val="47000"/>
                  </a:srgbClr>
                </a:solidFill>
                <a:latin typeface="+mn-lt"/>
              </a:rPr>
              <a:t>in 2011</a:t>
            </a:r>
            <a:endParaRPr lang="en-US" sz="2800" dirty="0">
              <a:solidFill>
                <a:srgbClr val="0000FF">
                  <a:alpha val="47000"/>
                </a:srgbClr>
              </a:solidFill>
              <a:latin typeface="+mn-lt"/>
            </a:endParaRPr>
          </a:p>
          <a:p>
            <a:pPr>
              <a:spcBef>
                <a:spcPts val="1800"/>
              </a:spcBef>
              <a:defRPr/>
            </a:pPr>
            <a:r>
              <a:rPr lang="en-US" sz="2800" dirty="0" smtClean="0">
                <a:solidFill>
                  <a:srgbClr val="0000FF">
                    <a:alpha val="49000"/>
                  </a:srgbClr>
                </a:solidFill>
                <a:latin typeface="+mn-lt"/>
              </a:rPr>
              <a:t>Proton operation in 2012</a:t>
            </a:r>
            <a:endParaRPr lang="en-US" sz="2800" dirty="0">
              <a:solidFill>
                <a:srgbClr val="0000FF">
                  <a:alpha val="49000"/>
                </a:srgbClr>
              </a:solidFill>
              <a:latin typeface="+mn-lt"/>
            </a:endParaRPr>
          </a:p>
          <a:p>
            <a:pPr>
              <a:spcBef>
                <a:spcPts val="1200"/>
              </a:spcBef>
              <a:defRPr/>
            </a:pPr>
            <a:r>
              <a:rPr lang="en-US" sz="2800" dirty="0" smtClean="0">
                <a:solidFill>
                  <a:srgbClr val="0000FF">
                    <a:alpha val="49000"/>
                  </a:srgbClr>
                </a:solidFill>
                <a:latin typeface="+mn-lt"/>
              </a:rPr>
              <a:t>	Energy</a:t>
            </a:r>
          </a:p>
          <a:p>
            <a:pPr>
              <a:spcBef>
                <a:spcPts val="1200"/>
              </a:spcBef>
              <a:defRPr/>
            </a:pPr>
            <a:r>
              <a:rPr lang="en-US" sz="2800" dirty="0" smtClean="0">
                <a:solidFill>
                  <a:srgbClr val="0000FF">
                    <a:alpha val="49000"/>
                  </a:srgbClr>
                </a:solidFill>
                <a:latin typeface="+mn-lt"/>
              </a:rPr>
              <a:t>	</a:t>
            </a:r>
            <a:r>
              <a:rPr lang="en-US" sz="2800" dirty="0" smtClean="0">
                <a:solidFill>
                  <a:srgbClr val="0000FF">
                    <a:alpha val="49000"/>
                  </a:srgbClr>
                </a:solidFill>
                <a:latin typeface="Symbol" pitchFamily="18" charset="2"/>
              </a:rPr>
              <a:t>b</a:t>
            </a:r>
            <a:r>
              <a:rPr lang="en-US" sz="2800" dirty="0" smtClean="0">
                <a:solidFill>
                  <a:srgbClr val="0000FF">
                    <a:alpha val="49000"/>
                  </a:srgbClr>
                </a:solidFill>
                <a:latin typeface="+mn-lt"/>
              </a:rPr>
              <a:t>*</a:t>
            </a:r>
          </a:p>
          <a:p>
            <a:pPr>
              <a:spcBef>
                <a:spcPts val="1200"/>
              </a:spcBef>
              <a:defRPr/>
            </a:pPr>
            <a:r>
              <a:rPr lang="en-US" sz="2800" dirty="0" smtClean="0">
                <a:solidFill>
                  <a:srgbClr val="0000FF">
                    <a:alpha val="49000"/>
                  </a:srgbClr>
                </a:solidFill>
                <a:latin typeface="+mn-lt"/>
              </a:rPr>
              <a:t>	Intensity</a:t>
            </a:r>
          </a:p>
          <a:p>
            <a:pPr>
              <a:spcBef>
                <a:spcPts val="1200"/>
              </a:spcBef>
              <a:defRPr/>
            </a:pPr>
            <a:r>
              <a:rPr lang="en-US" sz="2800" dirty="0" smtClean="0">
                <a:solidFill>
                  <a:srgbClr val="0000FF">
                    <a:alpha val="49000"/>
                  </a:srgbClr>
                </a:solidFill>
                <a:latin typeface="+mn-lt"/>
              </a:rPr>
              <a:t>	Radiation, turn-around</a:t>
            </a:r>
          </a:p>
          <a:p>
            <a:pPr>
              <a:spcBef>
                <a:spcPts val="1200"/>
              </a:spcBef>
              <a:defRPr/>
            </a:pPr>
            <a:r>
              <a:rPr lang="en-US" sz="2800" dirty="0" smtClean="0">
                <a:solidFill>
                  <a:srgbClr val="0000FF"/>
                </a:solidFill>
                <a:latin typeface="+mn-lt"/>
              </a:rPr>
              <a:t>Performance projections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2012 Schedule</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38</a:t>
            </a:fld>
            <a:endParaRPr lang="en-US"/>
          </a:p>
        </p:txBody>
      </p:sp>
      <p:pic>
        <p:nvPicPr>
          <p:cNvPr id="107522" name="Picture 2"/>
          <p:cNvPicPr>
            <a:picLocks noChangeAspect="1" noChangeArrowheads="1"/>
          </p:cNvPicPr>
          <p:nvPr/>
        </p:nvPicPr>
        <p:blipFill>
          <a:blip r:embed="rId2" cstate="print"/>
          <a:srcRect/>
          <a:stretch>
            <a:fillRect/>
          </a:stretch>
        </p:blipFill>
        <p:spPr bwMode="auto">
          <a:xfrm>
            <a:off x="4341570" y="894270"/>
            <a:ext cx="4155455" cy="5494344"/>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1768435" y="5310845"/>
            <a:ext cx="2190750" cy="1238250"/>
          </a:xfrm>
          <a:prstGeom prst="rect">
            <a:avLst/>
          </a:prstGeom>
          <a:noFill/>
          <a:ln w="9525">
            <a:noFill/>
            <a:miter lim="800000"/>
            <a:headEnd/>
            <a:tailEnd/>
          </a:ln>
        </p:spPr>
      </p:pic>
      <p:sp>
        <p:nvSpPr>
          <p:cNvPr id="8" name="TextBox 5"/>
          <p:cNvSpPr txBox="1">
            <a:spLocks noChangeArrowheads="1"/>
          </p:cNvSpPr>
          <p:nvPr/>
        </p:nvSpPr>
        <p:spPr bwMode="auto">
          <a:xfrm>
            <a:off x="654689" y="1201510"/>
            <a:ext cx="3533261" cy="2908489"/>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66700" indent="-266700">
              <a:spcAft>
                <a:spcPts val="900"/>
              </a:spcAft>
              <a:buClr>
                <a:srgbClr val="0000FF"/>
              </a:buClr>
              <a:buSzPct val="80000"/>
              <a:buFont typeface="Wingdings" pitchFamily="2" charset="2"/>
              <a:buChar char="q"/>
              <a:defRPr/>
            </a:pPr>
            <a:r>
              <a:rPr lang="en-US" sz="2400" dirty="0" smtClean="0">
                <a:solidFill>
                  <a:schemeClr val="tx1"/>
                </a:solidFill>
              </a:rPr>
              <a:t>3 weeks of setup with beam.</a:t>
            </a:r>
          </a:p>
          <a:p>
            <a:pPr marL="266700" indent="-266700">
              <a:spcAft>
                <a:spcPts val="900"/>
              </a:spcAft>
              <a:buClr>
                <a:srgbClr val="0000FF"/>
              </a:buClr>
              <a:buSzPct val="80000"/>
              <a:buFont typeface="Wingdings" pitchFamily="2" charset="2"/>
              <a:buChar char="q"/>
              <a:defRPr/>
            </a:pPr>
            <a:r>
              <a:rPr lang="en-US" sz="2400" dirty="0" smtClean="0">
                <a:solidFill>
                  <a:schemeClr val="tx1"/>
                </a:solidFill>
              </a:rPr>
              <a:t>2+ weeks for initial intensity ramp up, scrubbing.</a:t>
            </a:r>
          </a:p>
          <a:p>
            <a:pPr marL="266700" indent="-266700">
              <a:spcAft>
                <a:spcPts val="900"/>
              </a:spcAft>
              <a:buClr>
                <a:srgbClr val="0000FF"/>
              </a:buClr>
              <a:buSzPct val="80000"/>
              <a:buFont typeface="Wingdings" pitchFamily="2" charset="2"/>
              <a:buChar char="q"/>
              <a:defRPr/>
            </a:pPr>
            <a:r>
              <a:rPr lang="en-US" sz="2400" dirty="0" smtClean="0">
                <a:solidFill>
                  <a:schemeClr val="tx1"/>
                </a:solidFill>
              </a:rPr>
              <a:t>20 weeks of HI proton operation (May-Oct)</a:t>
            </a:r>
            <a:endParaRPr lang="en-US" i="1" dirty="0">
              <a:solidFill>
                <a:srgbClr val="FF3300"/>
              </a:solidFill>
            </a:endParaRPr>
          </a:p>
        </p:txBody>
      </p:sp>
      <p:sp>
        <p:nvSpPr>
          <p:cNvPr id="9" name="Down Arrow 8"/>
          <p:cNvSpPr/>
          <p:nvPr/>
        </p:nvSpPr>
        <p:spPr bwMode="auto">
          <a:xfrm>
            <a:off x="5954580" y="2545685"/>
            <a:ext cx="230430" cy="268835"/>
          </a:xfrm>
          <a:prstGeom prst="down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0" name="Down Arrow 9"/>
          <p:cNvSpPr/>
          <p:nvPr/>
        </p:nvSpPr>
        <p:spPr bwMode="auto">
          <a:xfrm>
            <a:off x="5416910" y="5118820"/>
            <a:ext cx="230430" cy="268835"/>
          </a:xfrm>
          <a:prstGeom prst="down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r>
              <a:rPr lang="en-US" dirty="0" smtClean="0"/>
              <a:t>Performance in 2012</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2230" name="Slide Number Placeholder 4"/>
          <p:cNvSpPr>
            <a:spLocks noGrp="1"/>
          </p:cNvSpPr>
          <p:nvPr>
            <p:ph type="sldNum" sz="quarter" idx="12"/>
          </p:nvPr>
        </p:nvSpPr>
        <p:spPr>
          <a:noFill/>
        </p:spPr>
        <p:txBody>
          <a:bodyPr/>
          <a:lstStyle/>
          <a:p>
            <a:fld id="{99B50073-BC5B-420D-8B47-91D63109988E}" type="slidenum">
              <a:rPr lang="en-US" smtClean="0"/>
              <a:pPr/>
              <a:t>39</a:t>
            </a:fld>
            <a:endParaRPr lang="en-US" smtClean="0"/>
          </a:p>
        </p:txBody>
      </p:sp>
      <p:sp>
        <p:nvSpPr>
          <p:cNvPr id="52231" name="TextBox 4"/>
          <p:cNvSpPr txBox="1">
            <a:spLocks noChangeArrowheads="1"/>
          </p:cNvSpPr>
          <p:nvPr/>
        </p:nvSpPr>
        <p:spPr bwMode="auto">
          <a:xfrm>
            <a:off x="539475" y="779055"/>
            <a:ext cx="8142288" cy="846386"/>
          </a:xfrm>
          <a:prstGeom prst="rect">
            <a:avLst/>
          </a:prstGeom>
          <a:noFill/>
          <a:ln w="9525">
            <a:noFill/>
            <a:miter lim="800000"/>
            <a:headEnd/>
            <a:tailEnd/>
          </a:ln>
        </p:spPr>
        <p:txBody>
          <a:bodyPr>
            <a:spAutoFit/>
          </a:bodyPr>
          <a:lstStyle/>
          <a:p>
            <a:pPr marL="266700" indent="-266700">
              <a:spcBef>
                <a:spcPts val="1200"/>
              </a:spcBef>
              <a:buClr>
                <a:srgbClr val="0000FF"/>
              </a:buClr>
              <a:buSzPct val="80000"/>
              <a:buFont typeface="Wingdings" pitchFamily="2" charset="2"/>
              <a:buChar char="q"/>
            </a:pPr>
            <a:r>
              <a:rPr lang="en-US" sz="2400" dirty="0" smtClean="0">
                <a:latin typeface="Arial" pitchFamily="34" charset="0"/>
                <a:cs typeface="Arial" pitchFamily="34" charset="0"/>
              </a:rPr>
              <a:t>Peak performance – 50 ns beam.</a:t>
            </a:r>
          </a:p>
          <a:p>
            <a:pPr marL="723900" lvl="1" indent="-266700">
              <a:spcBef>
                <a:spcPts val="600"/>
              </a:spcBef>
              <a:buClr>
                <a:srgbClr val="0000FF"/>
              </a:buClr>
              <a:buSzPct val="80000"/>
              <a:buFont typeface="Courier New" pitchFamily="49" charset="0"/>
              <a:buChar char="o"/>
            </a:pPr>
            <a:r>
              <a:rPr lang="en-US" sz="2000" i="1" dirty="0" smtClean="0">
                <a:solidFill>
                  <a:srgbClr val="0000FF"/>
                </a:solidFill>
                <a:latin typeface="Arial" pitchFamily="34" charset="0"/>
                <a:cs typeface="Arial" pitchFamily="34" charset="0"/>
              </a:rPr>
              <a:t>Possible gain from better </a:t>
            </a:r>
            <a:r>
              <a:rPr lang="en-US" sz="2000" i="1" dirty="0" err="1" smtClean="0">
                <a:solidFill>
                  <a:srgbClr val="0000FF"/>
                </a:solidFill>
                <a:latin typeface="Arial" pitchFamily="34" charset="0"/>
                <a:cs typeface="Arial" pitchFamily="34" charset="0"/>
              </a:rPr>
              <a:t>emittance</a:t>
            </a:r>
            <a:r>
              <a:rPr lang="en-US" sz="2000" i="1" dirty="0" smtClean="0">
                <a:solidFill>
                  <a:srgbClr val="0000FF"/>
                </a:solidFill>
                <a:latin typeface="Arial" pitchFamily="34" charset="0"/>
                <a:cs typeface="Arial" pitchFamily="34" charset="0"/>
              </a:rPr>
              <a:t> control not included.</a:t>
            </a:r>
          </a:p>
        </p:txBody>
      </p:sp>
      <p:graphicFrame>
        <p:nvGraphicFramePr>
          <p:cNvPr id="7" name="Table 6"/>
          <p:cNvGraphicFramePr>
            <a:graphicFrameLocks noGrp="1"/>
          </p:cNvGraphicFramePr>
          <p:nvPr/>
        </p:nvGraphicFramePr>
        <p:xfrm>
          <a:off x="885120" y="1739180"/>
          <a:ext cx="7066520" cy="2966720"/>
        </p:xfrm>
        <a:graphic>
          <a:graphicData uri="http://schemas.openxmlformats.org/drawingml/2006/table">
            <a:tbl>
              <a:tblPr firstRow="1" bandRow="1">
                <a:tableStyleId>{5C22544A-7EE6-4342-B048-85BDC9FD1C3A}</a:tableStyleId>
              </a:tblPr>
              <a:tblGrid>
                <a:gridCol w="1766630"/>
                <a:gridCol w="1766630"/>
                <a:gridCol w="1766630"/>
                <a:gridCol w="1766630"/>
              </a:tblGrid>
              <a:tr h="370840">
                <a:tc>
                  <a:txBody>
                    <a:bodyPr/>
                    <a:lstStyle/>
                    <a:p>
                      <a:r>
                        <a:rPr lang="en-US" dirty="0" smtClean="0">
                          <a:solidFill>
                            <a:srgbClr val="0000FF"/>
                          </a:solidFill>
                        </a:rPr>
                        <a:t>Parameter</a:t>
                      </a:r>
                      <a:endParaRPr lang="en-US" dirty="0">
                        <a:solidFill>
                          <a:srgbClr val="0000FF"/>
                        </a:solidFill>
                      </a:endParaRPr>
                    </a:p>
                  </a:txBody>
                  <a:tcPr/>
                </a:tc>
                <a:tc>
                  <a:txBody>
                    <a:bodyPr/>
                    <a:lstStyle/>
                    <a:p>
                      <a:pPr algn="ctr"/>
                      <a:r>
                        <a:rPr lang="en-US" dirty="0" smtClean="0">
                          <a:solidFill>
                            <a:srgbClr val="0000FF"/>
                          </a:solidFill>
                        </a:rPr>
                        <a:t>Value</a:t>
                      </a:r>
                      <a:endParaRPr lang="en-US" dirty="0">
                        <a:solidFill>
                          <a:srgbClr val="0000FF"/>
                        </a:solidFill>
                      </a:endParaRPr>
                    </a:p>
                  </a:txBody>
                  <a:tcPr/>
                </a:tc>
                <a:tc>
                  <a:txBody>
                    <a:bodyPr/>
                    <a:lstStyle/>
                    <a:p>
                      <a:pPr algn="ctr"/>
                      <a:r>
                        <a:rPr lang="en-US" dirty="0" smtClean="0">
                          <a:solidFill>
                            <a:srgbClr val="0000FF"/>
                          </a:solidFill>
                          <a:latin typeface="Symbol" pitchFamily="18" charset="2"/>
                        </a:rPr>
                        <a:t>D</a:t>
                      </a:r>
                      <a:r>
                        <a:rPr lang="en-US" dirty="0" smtClean="0">
                          <a:solidFill>
                            <a:srgbClr val="0000FF"/>
                          </a:solidFill>
                        </a:rPr>
                        <a:t>L/L</a:t>
                      </a:r>
                      <a:r>
                        <a:rPr lang="en-US" baseline="0" dirty="0" smtClean="0">
                          <a:solidFill>
                            <a:srgbClr val="0000FF"/>
                          </a:solidFill>
                        </a:rPr>
                        <a:t> (%)</a:t>
                      </a:r>
                    </a:p>
                  </a:txBody>
                  <a:tcPr/>
                </a:tc>
                <a:tc>
                  <a:txBody>
                    <a:bodyPr/>
                    <a:lstStyle/>
                    <a:p>
                      <a:pPr algn="ctr"/>
                      <a:r>
                        <a:rPr lang="en-US" baseline="0" dirty="0" smtClean="0">
                          <a:solidFill>
                            <a:srgbClr val="0000FF"/>
                          </a:solidFill>
                        </a:rPr>
                        <a:t>E (</a:t>
                      </a:r>
                      <a:r>
                        <a:rPr lang="en-US" baseline="0" dirty="0" err="1" smtClean="0">
                          <a:solidFill>
                            <a:srgbClr val="0000FF"/>
                          </a:solidFill>
                        </a:rPr>
                        <a:t>TeV</a:t>
                      </a:r>
                      <a:r>
                        <a:rPr lang="en-US" baseline="0" dirty="0" smtClean="0">
                          <a:solidFill>
                            <a:srgbClr val="0000FF"/>
                          </a:solidFill>
                        </a:rPr>
                        <a:t>)</a:t>
                      </a:r>
                    </a:p>
                  </a:txBody>
                  <a:tcPr/>
                </a:tc>
              </a:tr>
              <a:tr h="370840">
                <a:tc>
                  <a:txBody>
                    <a:bodyPr/>
                    <a:lstStyle/>
                    <a:p>
                      <a:r>
                        <a:rPr lang="en-US" dirty="0" smtClean="0">
                          <a:latin typeface="Symbol" pitchFamily="18" charset="2"/>
                        </a:rPr>
                        <a:t>b</a:t>
                      </a:r>
                      <a:r>
                        <a:rPr lang="en-US" dirty="0" smtClean="0"/>
                        <a:t>*</a:t>
                      </a:r>
                      <a:endParaRPr lang="en-US" dirty="0"/>
                    </a:p>
                  </a:txBody>
                  <a:tcPr/>
                </a:tc>
                <a:tc>
                  <a:txBody>
                    <a:bodyPr/>
                    <a:lstStyle/>
                    <a:p>
                      <a:pPr algn="ctr"/>
                      <a:r>
                        <a:rPr lang="en-US" dirty="0" smtClean="0"/>
                        <a:t>0.8-0.9 (m)</a:t>
                      </a:r>
                      <a:endParaRPr lang="en-US" dirty="0"/>
                    </a:p>
                  </a:txBody>
                  <a:tcPr/>
                </a:tc>
                <a:tc>
                  <a:txBody>
                    <a:bodyPr/>
                    <a:lstStyle/>
                    <a:p>
                      <a:pPr algn="ctr"/>
                      <a:r>
                        <a:rPr lang="en-US" dirty="0" smtClean="0"/>
                        <a:t>10-25</a:t>
                      </a:r>
                      <a:endParaRPr lang="en-US" dirty="0"/>
                    </a:p>
                  </a:txBody>
                  <a:tcPr/>
                </a:tc>
                <a:tc rowSpan="3">
                  <a:txBody>
                    <a:bodyPr/>
                    <a:lstStyle/>
                    <a:p>
                      <a:pPr algn="ctr"/>
                      <a:endParaRPr lang="en-US" sz="2400" b="1" dirty="0"/>
                    </a:p>
                    <a:p>
                      <a:pPr algn="ctr"/>
                      <a:r>
                        <a:rPr lang="en-US" sz="2400" b="1" dirty="0" smtClean="0">
                          <a:solidFill>
                            <a:srgbClr val="CC0066"/>
                          </a:solidFill>
                        </a:rPr>
                        <a:t>3.5</a:t>
                      </a:r>
                      <a:endParaRPr lang="en-US" sz="2400" b="1" dirty="0">
                        <a:solidFill>
                          <a:srgbClr val="CC0066"/>
                        </a:solidFill>
                      </a:endParaRPr>
                    </a:p>
                  </a:txBody>
                  <a:tcPr/>
                </a:tc>
              </a:tr>
              <a:tr h="370840">
                <a:tc>
                  <a:txBody>
                    <a:bodyPr/>
                    <a:lstStyle/>
                    <a:p>
                      <a:r>
                        <a:rPr lang="en-US" dirty="0" smtClean="0"/>
                        <a:t>Intensity</a:t>
                      </a:r>
                      <a:endParaRPr lang="en-US" dirty="0"/>
                    </a:p>
                  </a:txBody>
                  <a:tcPr/>
                </a:tc>
                <a:tc>
                  <a:txBody>
                    <a:bodyPr/>
                    <a:lstStyle/>
                    <a:p>
                      <a:pPr algn="ctr"/>
                      <a:r>
                        <a:rPr lang="en-US" dirty="0" smtClean="0"/>
                        <a:t>1.6x10</a:t>
                      </a:r>
                      <a:r>
                        <a:rPr lang="en-US" baseline="30000" dirty="0" smtClean="0"/>
                        <a:t>11</a:t>
                      </a:r>
                      <a:endParaRPr lang="en-US" baseline="30000" dirty="0"/>
                    </a:p>
                  </a:txBody>
                  <a:tcPr/>
                </a:tc>
                <a:tc>
                  <a:txBody>
                    <a:bodyPr/>
                    <a:lstStyle/>
                    <a:p>
                      <a:pPr algn="ctr"/>
                      <a:r>
                        <a:rPr lang="en-US" dirty="0" smtClean="0"/>
                        <a:t>10</a:t>
                      </a:r>
                      <a:endParaRPr lang="en-US" dirty="0"/>
                    </a:p>
                  </a:txBody>
                  <a:tcPr/>
                </a:tc>
                <a:tc vMerge="1">
                  <a:txBody>
                    <a:bodyPr/>
                    <a:lstStyle/>
                    <a:p>
                      <a:pPr algn="ctr"/>
                      <a:endParaRPr lang="en-US" dirty="0"/>
                    </a:p>
                  </a:txBody>
                  <a:tcPr/>
                </a:tc>
              </a:tr>
              <a:tr h="370840">
                <a:tc>
                  <a:txBody>
                    <a:bodyPr/>
                    <a:lstStyle/>
                    <a:p>
                      <a:r>
                        <a:rPr lang="en-US" dirty="0" smtClean="0"/>
                        <a:t>Total</a:t>
                      </a:r>
                      <a:endParaRPr lang="en-US" dirty="0"/>
                    </a:p>
                  </a:txBody>
                  <a:tcPr/>
                </a:tc>
                <a:tc>
                  <a:txBody>
                    <a:bodyPr/>
                    <a:lstStyle/>
                    <a:p>
                      <a:pPr algn="ctr"/>
                      <a:endParaRPr lang="en-US" baseline="30000" dirty="0"/>
                    </a:p>
                  </a:txBody>
                  <a:tcPr/>
                </a:tc>
                <a:tc>
                  <a:txBody>
                    <a:bodyPr/>
                    <a:lstStyle/>
                    <a:p>
                      <a:pPr algn="ctr"/>
                      <a:r>
                        <a:rPr lang="en-US" b="1" dirty="0" smtClean="0">
                          <a:solidFill>
                            <a:srgbClr val="CC0066"/>
                          </a:solidFill>
                        </a:rPr>
                        <a:t>20-35</a:t>
                      </a:r>
                      <a:endParaRPr lang="en-US" b="1" dirty="0">
                        <a:solidFill>
                          <a:srgbClr val="CC0066"/>
                        </a:solidFill>
                      </a:endParaRPr>
                    </a:p>
                  </a:txBody>
                  <a:tcPr/>
                </a:tc>
                <a:tc vMerge="1">
                  <a:txBody>
                    <a:bodyPr/>
                    <a:lstStyle/>
                    <a:p>
                      <a:pPr algn="ctr"/>
                      <a:endParaRPr lang="en-US" dirty="0"/>
                    </a:p>
                  </a:txBody>
                  <a:tcPr/>
                </a:tc>
              </a:tr>
              <a:tr h="370840">
                <a:tc>
                  <a:txBody>
                    <a:bodyPr/>
                    <a:lstStyle/>
                    <a:p>
                      <a:r>
                        <a:rPr lang="en-US" dirty="0" smtClean="0">
                          <a:latin typeface="Symbol" pitchFamily="18" charset="2"/>
                        </a:rPr>
                        <a:t>b</a:t>
                      </a:r>
                      <a:r>
                        <a:rPr lang="en-US" dirty="0" smtClean="0"/>
                        <a:t>*</a:t>
                      </a:r>
                      <a:endParaRPr lang="en-US" dirty="0"/>
                    </a:p>
                  </a:txBody>
                  <a:tcPr/>
                </a:tc>
                <a:tc>
                  <a:txBody>
                    <a:bodyPr/>
                    <a:lstStyle/>
                    <a:p>
                      <a:pPr algn="ctr"/>
                      <a:r>
                        <a:rPr lang="en-US" dirty="0" smtClean="0"/>
                        <a:t>0.7-0.8 (m)</a:t>
                      </a:r>
                      <a:endParaRPr lang="en-US" dirty="0"/>
                    </a:p>
                  </a:txBody>
                  <a:tcPr/>
                </a:tc>
                <a:tc>
                  <a:txBody>
                    <a:bodyPr/>
                    <a:lstStyle/>
                    <a:p>
                      <a:pPr algn="ctr"/>
                      <a:r>
                        <a:rPr lang="en-US" dirty="0" smtClean="0"/>
                        <a:t>25-40</a:t>
                      </a:r>
                      <a:endParaRPr lang="en-US" dirty="0"/>
                    </a:p>
                  </a:txBody>
                  <a:tcPr/>
                </a:tc>
                <a:tc rowSpan="4">
                  <a:txBody>
                    <a:bodyPr/>
                    <a:lstStyle/>
                    <a:p>
                      <a:pPr algn="ctr"/>
                      <a:endParaRPr lang="en-US" sz="2400" b="1" dirty="0"/>
                    </a:p>
                    <a:p>
                      <a:pPr algn="ctr"/>
                      <a:r>
                        <a:rPr lang="en-US" sz="2400" b="1" dirty="0" smtClean="0">
                          <a:solidFill>
                            <a:srgbClr val="CC0066"/>
                          </a:solidFill>
                        </a:rPr>
                        <a:t>4</a:t>
                      </a:r>
                      <a:endParaRPr lang="en-US" sz="2400" b="1" dirty="0">
                        <a:solidFill>
                          <a:srgbClr val="CC0066"/>
                        </a:solidFill>
                      </a:endParaRPr>
                    </a:p>
                  </a:txBody>
                  <a:tcPr/>
                </a:tc>
              </a:tr>
              <a:tr h="370840">
                <a:tc>
                  <a:txBody>
                    <a:bodyPr/>
                    <a:lstStyle/>
                    <a:p>
                      <a:r>
                        <a:rPr lang="en-US" dirty="0" smtClean="0"/>
                        <a:t>Intensity</a:t>
                      </a:r>
                      <a:endParaRPr lang="en-US" dirty="0"/>
                    </a:p>
                  </a:txBody>
                  <a:tcPr/>
                </a:tc>
                <a:tc>
                  <a:txBody>
                    <a:bodyPr/>
                    <a:lstStyle/>
                    <a:p>
                      <a:pPr algn="ctr"/>
                      <a:r>
                        <a:rPr lang="en-US" dirty="0" smtClean="0"/>
                        <a:t>1.6x10</a:t>
                      </a:r>
                      <a:r>
                        <a:rPr lang="en-US" baseline="30000" dirty="0" smtClean="0"/>
                        <a:t>11</a:t>
                      </a:r>
                      <a:endParaRPr lang="en-US" baseline="30000" dirty="0"/>
                    </a:p>
                  </a:txBody>
                  <a:tcPr/>
                </a:tc>
                <a:tc>
                  <a:txBody>
                    <a:bodyPr/>
                    <a:lstStyle/>
                    <a:p>
                      <a:pPr algn="ctr"/>
                      <a:r>
                        <a:rPr lang="en-US" dirty="0" smtClean="0"/>
                        <a:t>10</a:t>
                      </a:r>
                      <a:endParaRPr lang="en-US" dirty="0"/>
                    </a:p>
                  </a:txBody>
                  <a:tcPr/>
                </a:tc>
                <a:tc vMerge="1">
                  <a:txBody>
                    <a:bodyPr/>
                    <a:lstStyle/>
                    <a:p>
                      <a:pPr algn="ctr"/>
                      <a:endParaRPr lang="en-US" dirty="0"/>
                    </a:p>
                  </a:txBody>
                  <a:tcPr/>
                </a:tc>
              </a:tr>
              <a:tr h="370840">
                <a:tc>
                  <a:txBody>
                    <a:bodyPr/>
                    <a:lstStyle/>
                    <a:p>
                      <a:r>
                        <a:rPr lang="en-US" dirty="0" err="1" smtClean="0"/>
                        <a:t>Emittance</a:t>
                      </a:r>
                      <a:endParaRPr lang="en-US" dirty="0"/>
                    </a:p>
                  </a:txBody>
                  <a:tcPr/>
                </a:tc>
                <a:tc>
                  <a:txBody>
                    <a:bodyPr/>
                    <a:lstStyle/>
                    <a:p>
                      <a:pPr algn="ctr"/>
                      <a:r>
                        <a:rPr lang="en-US" baseline="0" dirty="0" smtClean="0"/>
                        <a:t>Shrinks with E</a:t>
                      </a:r>
                      <a:endParaRPr lang="en-US" baseline="0" dirty="0"/>
                    </a:p>
                  </a:txBody>
                  <a:tcPr anchor="ctr"/>
                </a:tc>
                <a:tc>
                  <a:txBody>
                    <a:bodyPr/>
                    <a:lstStyle/>
                    <a:p>
                      <a:pPr algn="ctr"/>
                      <a:r>
                        <a:rPr lang="en-US" dirty="0" smtClean="0"/>
                        <a:t>15</a:t>
                      </a:r>
                      <a:endParaRPr lang="en-US" dirty="0"/>
                    </a:p>
                  </a:txBody>
                  <a:tcPr anchor="ctr"/>
                </a:tc>
                <a:tc vMerge="1">
                  <a:txBody>
                    <a:bodyPr/>
                    <a:lstStyle/>
                    <a:p>
                      <a:endParaRPr lang="en-US"/>
                    </a:p>
                  </a:txBody>
                  <a:tcPr/>
                </a:tc>
              </a:tr>
              <a:tr h="370840">
                <a:tc>
                  <a:txBody>
                    <a:bodyPr/>
                    <a:lstStyle/>
                    <a:p>
                      <a:r>
                        <a:rPr lang="en-US" dirty="0" smtClean="0"/>
                        <a:t>Total</a:t>
                      </a:r>
                      <a:endParaRPr lang="en-US" dirty="0"/>
                    </a:p>
                  </a:txBody>
                  <a:tcPr/>
                </a:tc>
                <a:tc>
                  <a:txBody>
                    <a:bodyPr/>
                    <a:lstStyle/>
                    <a:p>
                      <a:pPr algn="ctr"/>
                      <a:endParaRPr lang="en-US" baseline="30000" dirty="0"/>
                    </a:p>
                  </a:txBody>
                  <a:tcPr/>
                </a:tc>
                <a:tc>
                  <a:txBody>
                    <a:bodyPr/>
                    <a:lstStyle/>
                    <a:p>
                      <a:pPr algn="ctr"/>
                      <a:r>
                        <a:rPr lang="en-US" b="1" dirty="0" smtClean="0">
                          <a:solidFill>
                            <a:srgbClr val="CC0066"/>
                          </a:solidFill>
                        </a:rPr>
                        <a:t>60-75</a:t>
                      </a:r>
                      <a:endParaRPr lang="en-US" b="1" dirty="0">
                        <a:solidFill>
                          <a:srgbClr val="CC0066"/>
                        </a:solidFill>
                      </a:endParaRPr>
                    </a:p>
                  </a:txBody>
                  <a:tcPr/>
                </a:tc>
                <a:tc vMerge="1">
                  <a:txBody>
                    <a:bodyPr/>
                    <a:lstStyle/>
                    <a:p>
                      <a:pPr algn="ctr"/>
                      <a:endParaRPr lang="en-US" dirty="0"/>
                    </a:p>
                  </a:txBody>
                  <a:tcPr/>
                </a:tc>
              </a:tr>
            </a:tbl>
          </a:graphicData>
        </a:graphic>
      </p:graphicFrame>
      <p:sp>
        <p:nvSpPr>
          <p:cNvPr id="9" name="TextBox 4"/>
          <p:cNvSpPr txBox="1">
            <a:spLocks noChangeArrowheads="1"/>
          </p:cNvSpPr>
          <p:nvPr/>
        </p:nvSpPr>
        <p:spPr bwMode="auto">
          <a:xfrm>
            <a:off x="616285" y="4773175"/>
            <a:ext cx="8489310" cy="846386"/>
          </a:xfrm>
          <a:prstGeom prst="rect">
            <a:avLst/>
          </a:prstGeom>
          <a:noFill/>
          <a:ln w="9525">
            <a:noFill/>
            <a:miter lim="800000"/>
            <a:headEnd/>
            <a:tailEnd/>
          </a:ln>
        </p:spPr>
        <p:txBody>
          <a:bodyPr wrap="square">
            <a:spAutoFit/>
          </a:bodyPr>
          <a:lstStyle/>
          <a:p>
            <a:pPr marL="266700" indent="-266700">
              <a:spcBef>
                <a:spcPts val="1200"/>
              </a:spcBef>
              <a:buClr>
                <a:srgbClr val="0000FF"/>
              </a:buClr>
              <a:buSzPct val="80000"/>
              <a:buFont typeface="Wingdings" pitchFamily="2" charset="2"/>
              <a:buChar char="q"/>
            </a:pPr>
            <a:r>
              <a:rPr lang="en-US" sz="2400" dirty="0" smtClean="0">
                <a:latin typeface="Arial" pitchFamily="34" charset="0"/>
                <a:cs typeface="Arial" pitchFamily="34" charset="0"/>
              </a:rPr>
              <a:t>Performance of 25 ns some ~10-20% lower. Depends on:</a:t>
            </a:r>
          </a:p>
          <a:p>
            <a:pPr marL="723900" lvl="1" indent="-266700">
              <a:spcBef>
                <a:spcPts val="600"/>
              </a:spcBef>
              <a:buClr>
                <a:srgbClr val="0000FF"/>
              </a:buClr>
              <a:buSzPct val="80000"/>
              <a:buFont typeface="Courier New" pitchFamily="49" charset="0"/>
              <a:buChar char="o"/>
            </a:pPr>
            <a:r>
              <a:rPr lang="en-US" sz="2000" i="1" dirty="0" smtClean="0">
                <a:solidFill>
                  <a:srgbClr val="0000FF"/>
                </a:solidFill>
                <a:latin typeface="Symbol" pitchFamily="18" charset="2"/>
                <a:cs typeface="Arial" pitchFamily="34" charset="0"/>
              </a:rPr>
              <a:t>b</a:t>
            </a:r>
            <a:r>
              <a:rPr lang="en-US" sz="2000" i="1" dirty="0" smtClean="0">
                <a:solidFill>
                  <a:srgbClr val="0000FF"/>
                </a:solidFill>
                <a:latin typeface="Arial" pitchFamily="34" charset="0"/>
                <a:cs typeface="Arial" pitchFamily="34" charset="0"/>
              </a:rPr>
              <a:t>* reach (possibly higher value), </a:t>
            </a:r>
            <a:r>
              <a:rPr lang="en-US" sz="2000" i="1" dirty="0" err="1" smtClean="0">
                <a:solidFill>
                  <a:srgbClr val="0000FF"/>
                </a:solidFill>
                <a:latin typeface="Arial" pitchFamily="34" charset="0"/>
                <a:cs typeface="Arial" pitchFamily="34" charset="0"/>
              </a:rPr>
              <a:t>emittance</a:t>
            </a:r>
            <a:r>
              <a:rPr lang="en-US" sz="2000" i="1" dirty="0" smtClean="0">
                <a:solidFill>
                  <a:srgbClr val="0000FF"/>
                </a:solidFill>
                <a:latin typeface="Arial" pitchFamily="34" charset="0"/>
                <a:cs typeface="Arial" pitchFamily="34" charset="0"/>
              </a:rPr>
              <a:t> in physics…</a:t>
            </a:r>
          </a:p>
        </p:txBody>
      </p:sp>
      <p:cxnSp>
        <p:nvCxnSpPr>
          <p:cNvPr id="13" name="Straight Connector 12"/>
          <p:cNvCxnSpPr/>
          <p:nvPr/>
        </p:nvCxnSpPr>
        <p:spPr bwMode="auto">
          <a:xfrm>
            <a:off x="846715" y="3198570"/>
            <a:ext cx="71049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Injector beams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1269" name="Slide Number Placeholder 4"/>
          <p:cNvSpPr>
            <a:spLocks noGrp="1"/>
          </p:cNvSpPr>
          <p:nvPr>
            <p:ph type="sldNum" sz="quarter" idx="12"/>
          </p:nvPr>
        </p:nvSpPr>
        <p:spPr>
          <a:noFill/>
        </p:spPr>
        <p:txBody>
          <a:bodyPr/>
          <a:lstStyle/>
          <a:p>
            <a:fld id="{03E94E45-15B5-4B56-AD10-F4E04E71809E}" type="slidenum">
              <a:rPr lang="en-US" smtClean="0"/>
              <a:pPr/>
              <a:t>4</a:t>
            </a:fld>
            <a:endParaRPr lang="en-US" smtClean="0"/>
          </a:p>
        </p:txBody>
      </p:sp>
      <p:sp>
        <p:nvSpPr>
          <p:cNvPr id="11270" name="TextBox 4"/>
          <p:cNvSpPr txBox="1">
            <a:spLocks noChangeArrowheads="1"/>
          </p:cNvSpPr>
          <p:nvPr/>
        </p:nvSpPr>
        <p:spPr bwMode="auto">
          <a:xfrm>
            <a:off x="615950" y="855663"/>
            <a:ext cx="8258175" cy="2054225"/>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buFont typeface="Wingdings" pitchFamily="2" charset="2"/>
              <a:buChar char="q"/>
            </a:pPr>
            <a:r>
              <a:rPr lang="en-US" sz="2000">
                <a:latin typeface="Arial" pitchFamily="34" charset="0"/>
                <a:cs typeface="Arial" pitchFamily="34" charset="0"/>
              </a:rPr>
              <a:t>50 ns spacing is used as operationally since the successful vacuum condition for electron clouds (‘beam scrubbing’) in April.</a:t>
            </a:r>
          </a:p>
          <a:p>
            <a:pPr marL="723900" lvl="1" indent="-266700">
              <a:lnSpc>
                <a:spcPct val="120000"/>
              </a:lnSpc>
              <a:spcBef>
                <a:spcPts val="300"/>
              </a:spcBef>
              <a:buClr>
                <a:srgbClr val="0000FF"/>
              </a:buClr>
              <a:buSzPct val="80000"/>
              <a:buFont typeface="Courier New" pitchFamily="49" charset="0"/>
              <a:buChar char="o"/>
            </a:pPr>
            <a:r>
              <a:rPr lang="en-US" sz="2000" i="1">
                <a:solidFill>
                  <a:srgbClr val="0000FF"/>
                </a:solidFill>
                <a:latin typeface="Arial" pitchFamily="34" charset="0"/>
                <a:cs typeface="Arial" pitchFamily="34" charset="0"/>
              </a:rPr>
              <a:t>Progressive increase of the bunch number </a:t>
            </a:r>
            <a:r>
              <a:rPr lang="en-US" sz="2000" i="1">
                <a:solidFill>
                  <a:srgbClr val="0000FF"/>
                </a:solidFill>
                <a:latin typeface="Arial" pitchFamily="34" charset="0"/>
                <a:cs typeface="Arial" pitchFamily="34" charset="0"/>
                <a:sym typeface="Wingdings" pitchFamily="2" charset="2"/>
              </a:rPr>
              <a:t> June.</a:t>
            </a:r>
            <a:endParaRPr lang="en-US" sz="2000" i="1">
              <a:solidFill>
                <a:srgbClr val="0000FF"/>
              </a:solidFill>
              <a:latin typeface="Arial" pitchFamily="34" charset="0"/>
              <a:cs typeface="Arial" pitchFamily="34" charset="0"/>
            </a:endParaRPr>
          </a:p>
          <a:p>
            <a:pPr marL="266700" indent="-266700">
              <a:lnSpc>
                <a:spcPct val="120000"/>
              </a:lnSpc>
              <a:spcBef>
                <a:spcPts val="300"/>
              </a:spcBef>
              <a:buClr>
                <a:srgbClr val="0000FF"/>
              </a:buClr>
              <a:buSzPct val="80000"/>
              <a:buFont typeface="Wingdings" pitchFamily="2" charset="2"/>
              <a:buChar char="q"/>
            </a:pPr>
            <a:r>
              <a:rPr lang="en-US" sz="2000">
                <a:latin typeface="Arial" pitchFamily="34" charset="0"/>
                <a:cs typeface="Arial" pitchFamily="34" charset="0"/>
              </a:rPr>
              <a:t>The 50 ns beam has the highest luminosity potential.</a:t>
            </a:r>
          </a:p>
          <a:p>
            <a:pPr marL="723900" lvl="1" indent="-266700">
              <a:lnSpc>
                <a:spcPct val="120000"/>
              </a:lnSpc>
              <a:spcBef>
                <a:spcPts val="300"/>
              </a:spcBef>
              <a:buClr>
                <a:srgbClr val="0000FF"/>
              </a:buClr>
              <a:buSzPct val="80000"/>
              <a:buFont typeface="Courier New" pitchFamily="49" charset="0"/>
              <a:buChar char="o"/>
            </a:pPr>
            <a:r>
              <a:rPr lang="en-US" sz="2000" i="1">
                <a:solidFill>
                  <a:srgbClr val="0000FF"/>
                </a:solidFill>
                <a:latin typeface="Arial" pitchFamily="34" charset="0"/>
                <a:cs typeface="Arial" pitchFamily="34" charset="0"/>
              </a:rPr>
              <a:t>25 ns beam was anyhow not ready in the LHC (</a:t>
            </a:r>
            <a:r>
              <a:rPr lang="en-US" sz="2000" i="1">
                <a:solidFill>
                  <a:srgbClr val="0000FF"/>
                </a:solidFill>
                <a:latin typeface="Arial" pitchFamily="34" charset="0"/>
                <a:cs typeface="Arial" pitchFamily="34" charset="0"/>
                <a:sym typeface="Wingdings" pitchFamily="2" charset="2"/>
              </a:rPr>
              <a:t> later).</a:t>
            </a:r>
            <a:endParaRPr lang="en-US" sz="2000" i="1">
              <a:solidFill>
                <a:srgbClr val="0000FF"/>
              </a:solidFill>
              <a:latin typeface="Arial" pitchFamily="34" charset="0"/>
              <a:cs typeface="Arial" pitchFamily="34" charset="0"/>
            </a:endParaRPr>
          </a:p>
        </p:txBody>
      </p:sp>
      <p:graphicFrame>
        <p:nvGraphicFramePr>
          <p:cNvPr id="7" name="Table 6"/>
          <p:cNvGraphicFramePr>
            <a:graphicFrameLocks noGrp="1"/>
          </p:cNvGraphicFramePr>
          <p:nvPr/>
        </p:nvGraphicFramePr>
        <p:xfrm>
          <a:off x="2536825" y="3394075"/>
          <a:ext cx="5799156" cy="2377440"/>
        </p:xfrm>
        <a:graphic>
          <a:graphicData uri="http://schemas.openxmlformats.org/drawingml/2006/table">
            <a:tbl>
              <a:tblPr firstRow="1" bandRow="1">
                <a:tableStyleId>{5C22544A-7EE6-4342-B048-85BDC9FD1C3A}</a:tableStyleId>
              </a:tblPr>
              <a:tblGrid>
                <a:gridCol w="1667864"/>
                <a:gridCol w="2133111"/>
                <a:gridCol w="1998181"/>
              </a:tblGrid>
              <a:tr h="370840">
                <a:tc>
                  <a:txBody>
                    <a:bodyPr/>
                    <a:lstStyle/>
                    <a:p>
                      <a:pPr algn="ctr"/>
                      <a:r>
                        <a:rPr lang="en-US" sz="2000" dirty="0" smtClean="0">
                          <a:solidFill>
                            <a:srgbClr val="0000FF"/>
                          </a:solidFill>
                        </a:rPr>
                        <a:t>S</a:t>
                      </a:r>
                      <a:r>
                        <a:rPr lang="en-US" sz="2000" baseline="0" dirty="0" smtClean="0">
                          <a:solidFill>
                            <a:srgbClr val="0000FF"/>
                          </a:solidFill>
                        </a:rPr>
                        <a:t>pacing</a:t>
                      </a:r>
                      <a:endParaRPr lang="en-US" sz="2000" dirty="0">
                        <a:solidFill>
                          <a:srgbClr val="0000FF"/>
                        </a:solidFill>
                      </a:endParaRPr>
                    </a:p>
                  </a:txBody>
                  <a:tcPr anchor="ctr"/>
                </a:tc>
                <a:tc>
                  <a:txBody>
                    <a:bodyPr/>
                    <a:lstStyle/>
                    <a:p>
                      <a:pPr algn="ctr"/>
                      <a:r>
                        <a:rPr lang="en-US" sz="2000" dirty="0" smtClean="0">
                          <a:solidFill>
                            <a:srgbClr val="0000FF"/>
                          </a:solidFill>
                        </a:rPr>
                        <a:t>N</a:t>
                      </a:r>
                      <a:endParaRPr lang="en-US" sz="2000" dirty="0">
                        <a:solidFill>
                          <a:srgbClr val="0000FF"/>
                        </a:solidFill>
                      </a:endParaRPr>
                    </a:p>
                  </a:txBody>
                  <a:tcPr anchor="ctr"/>
                </a:tc>
                <a:tc>
                  <a:txBody>
                    <a:bodyPr/>
                    <a:lstStyle/>
                    <a:p>
                      <a:pPr algn="ctr"/>
                      <a:r>
                        <a:rPr lang="en-US" sz="2000" dirty="0" smtClean="0">
                          <a:solidFill>
                            <a:srgbClr val="0000FF"/>
                          </a:solidFill>
                          <a:latin typeface="Symbol" pitchFamily="18" charset="2"/>
                        </a:rPr>
                        <a:t>e</a:t>
                      </a:r>
                      <a:r>
                        <a:rPr lang="en-US" sz="2000" dirty="0" smtClean="0">
                          <a:solidFill>
                            <a:srgbClr val="0000FF"/>
                          </a:solidFill>
                        </a:rPr>
                        <a:t> </a:t>
                      </a:r>
                      <a:r>
                        <a:rPr lang="en-US" sz="2000" baseline="0" dirty="0" smtClean="0">
                          <a:solidFill>
                            <a:srgbClr val="0000FF"/>
                          </a:solidFill>
                        </a:rPr>
                        <a:t>[</a:t>
                      </a:r>
                      <a:r>
                        <a:rPr lang="en-US" sz="2000" baseline="0" dirty="0" err="1" smtClean="0">
                          <a:solidFill>
                            <a:srgbClr val="0000FF"/>
                          </a:solidFill>
                          <a:latin typeface="Symbol" pitchFamily="18" charset="2"/>
                        </a:rPr>
                        <a:t>m</a:t>
                      </a:r>
                      <a:r>
                        <a:rPr lang="en-US" sz="2000" baseline="0" dirty="0" err="1" smtClean="0">
                          <a:solidFill>
                            <a:srgbClr val="0000FF"/>
                          </a:solidFill>
                        </a:rPr>
                        <a:t>rad</a:t>
                      </a:r>
                      <a:r>
                        <a:rPr lang="en-US" sz="2000" baseline="0" dirty="0" smtClean="0">
                          <a:solidFill>
                            <a:srgbClr val="0000FF"/>
                          </a:solidFill>
                        </a:rPr>
                        <a:t>]</a:t>
                      </a:r>
                      <a:endParaRPr lang="en-US" sz="2000" dirty="0">
                        <a:solidFill>
                          <a:srgbClr val="0000FF"/>
                        </a:solidFill>
                      </a:endParaRPr>
                    </a:p>
                  </a:txBody>
                  <a:tcPr anchor="ctr"/>
                </a:tc>
              </a:tr>
              <a:tr h="370840">
                <a:tc>
                  <a:txBody>
                    <a:bodyPr/>
                    <a:lstStyle/>
                    <a:p>
                      <a:pPr algn="ctr"/>
                      <a:r>
                        <a:rPr lang="en-US" sz="2000" dirty="0" smtClean="0">
                          <a:solidFill>
                            <a:schemeClr val="tx1"/>
                          </a:solidFill>
                        </a:rPr>
                        <a:t>150</a:t>
                      </a:r>
                      <a:r>
                        <a:rPr lang="en-US" sz="2000" baseline="0" dirty="0" smtClean="0">
                          <a:solidFill>
                            <a:schemeClr val="tx1"/>
                          </a:solidFill>
                        </a:rPr>
                        <a:t> ns</a:t>
                      </a:r>
                      <a:endParaRPr lang="en-US" sz="2000" dirty="0">
                        <a:solidFill>
                          <a:schemeClr val="tx1"/>
                        </a:solidFill>
                      </a:endParaRPr>
                    </a:p>
                  </a:txBody>
                  <a:tcPr/>
                </a:tc>
                <a:tc>
                  <a:txBody>
                    <a:bodyPr/>
                    <a:lstStyle/>
                    <a:p>
                      <a:pPr algn="ctr"/>
                      <a:r>
                        <a:rPr lang="en-US" sz="2000" b="0" dirty="0" smtClean="0">
                          <a:solidFill>
                            <a:schemeClr val="tx1"/>
                          </a:solidFill>
                        </a:rPr>
                        <a:t>1.1</a:t>
                      </a:r>
                      <a:r>
                        <a:rPr lang="en-US" sz="2000" b="0" baseline="0" dirty="0" smtClean="0">
                          <a:solidFill>
                            <a:schemeClr val="tx1"/>
                          </a:solidFill>
                        </a:rPr>
                        <a:t> x 10</a:t>
                      </a:r>
                      <a:r>
                        <a:rPr lang="en-US" sz="2000" b="0" baseline="30000" dirty="0" smtClean="0">
                          <a:solidFill>
                            <a:schemeClr val="tx1"/>
                          </a:solidFill>
                        </a:rPr>
                        <a:t>11</a:t>
                      </a:r>
                      <a:endParaRPr lang="en-US" sz="2000" b="0" baseline="30000" dirty="0">
                        <a:solidFill>
                          <a:schemeClr val="tx1"/>
                        </a:solidFill>
                      </a:endParaRPr>
                    </a:p>
                  </a:txBody>
                  <a:tcPr/>
                </a:tc>
                <a:tc>
                  <a:txBody>
                    <a:bodyPr/>
                    <a:lstStyle/>
                    <a:p>
                      <a:pPr algn="ctr"/>
                      <a:r>
                        <a:rPr lang="en-US" sz="2000" b="0" dirty="0" smtClean="0">
                          <a:solidFill>
                            <a:schemeClr val="tx1"/>
                          </a:solidFill>
                        </a:rPr>
                        <a:t>1.6</a:t>
                      </a:r>
                      <a:endParaRPr lang="en-US" sz="2000" b="0" dirty="0">
                        <a:solidFill>
                          <a:schemeClr val="tx1"/>
                        </a:solidFill>
                      </a:endParaRPr>
                    </a:p>
                  </a:txBody>
                  <a:tcPr/>
                </a:tc>
              </a:tr>
              <a:tr h="370840">
                <a:tc>
                  <a:txBody>
                    <a:bodyPr/>
                    <a:lstStyle/>
                    <a:p>
                      <a:pPr algn="ctr"/>
                      <a:r>
                        <a:rPr lang="en-US" sz="2000" dirty="0" smtClean="0">
                          <a:solidFill>
                            <a:schemeClr val="tx1"/>
                          </a:solidFill>
                        </a:rPr>
                        <a:t>75 ns</a:t>
                      </a:r>
                      <a:endParaRPr lang="en-US"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1.2</a:t>
                      </a:r>
                      <a:r>
                        <a:rPr lang="en-US" sz="2000" baseline="0" dirty="0" smtClean="0">
                          <a:solidFill>
                            <a:schemeClr val="tx1"/>
                          </a:solidFill>
                        </a:rPr>
                        <a:t> x 10</a:t>
                      </a:r>
                      <a:r>
                        <a:rPr lang="en-US" sz="2000" baseline="30000" dirty="0" smtClean="0">
                          <a:solidFill>
                            <a:schemeClr val="tx1"/>
                          </a:solidFill>
                        </a:rPr>
                        <a:t>11</a:t>
                      </a:r>
                    </a:p>
                  </a:txBody>
                  <a:tcPr/>
                </a:tc>
                <a:tc>
                  <a:txBody>
                    <a:bodyPr/>
                    <a:lstStyle/>
                    <a:p>
                      <a:pPr algn="ctr"/>
                      <a:r>
                        <a:rPr lang="en-US" sz="2000" dirty="0" smtClean="0">
                          <a:solidFill>
                            <a:schemeClr val="tx1"/>
                          </a:solidFill>
                        </a:rPr>
                        <a:t>2.0</a:t>
                      </a:r>
                      <a:endParaRPr lang="en-US" sz="2000" dirty="0">
                        <a:solidFill>
                          <a:schemeClr val="tx1"/>
                        </a:solidFill>
                      </a:endParaRPr>
                    </a:p>
                  </a:txBody>
                  <a:tcPr/>
                </a:tc>
              </a:tr>
              <a:tr h="370840">
                <a:tc>
                  <a:txBody>
                    <a:bodyPr/>
                    <a:lstStyle/>
                    <a:p>
                      <a:pPr algn="ctr"/>
                      <a:r>
                        <a:rPr lang="en-US" sz="2000" dirty="0" smtClean="0">
                          <a:solidFill>
                            <a:schemeClr val="tx1"/>
                          </a:solidFill>
                        </a:rPr>
                        <a:t>50 ns</a:t>
                      </a:r>
                      <a:endParaRPr lang="en-US"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1.6 x 10</a:t>
                      </a:r>
                      <a:r>
                        <a:rPr lang="en-US" sz="2000" baseline="30000" dirty="0" smtClean="0">
                          <a:solidFill>
                            <a:schemeClr val="tx1"/>
                          </a:solidFill>
                        </a:rPr>
                        <a:t>11 </a:t>
                      </a:r>
                      <a:endParaRPr lang="en-US" sz="2000" dirty="0" smtClean="0">
                        <a:solidFill>
                          <a:schemeClr val="tx1"/>
                        </a:solidFill>
                      </a:endParaRPr>
                    </a:p>
                  </a:txBody>
                  <a:tcPr/>
                </a:tc>
                <a:tc>
                  <a:txBody>
                    <a:bodyPr/>
                    <a:lstStyle/>
                    <a:p>
                      <a:pPr algn="ctr"/>
                      <a:r>
                        <a:rPr lang="en-US" sz="2000" dirty="0" smtClean="0">
                          <a:solidFill>
                            <a:schemeClr val="tx1"/>
                          </a:solidFill>
                        </a:rPr>
                        <a:t>1.8</a:t>
                      </a:r>
                      <a:endParaRPr lang="en-US" sz="2000" dirty="0">
                        <a:solidFill>
                          <a:schemeClr val="tx1"/>
                        </a:solidFill>
                      </a:endParaRPr>
                    </a:p>
                  </a:txBody>
                  <a:tcPr/>
                </a:tc>
              </a:tr>
              <a:tr h="370840">
                <a:tc>
                  <a:txBody>
                    <a:bodyPr/>
                    <a:lstStyle/>
                    <a:p>
                      <a:pPr algn="ctr"/>
                      <a:r>
                        <a:rPr lang="en-US" sz="2000" dirty="0" smtClean="0">
                          <a:solidFill>
                            <a:srgbClr val="FF0000"/>
                          </a:solidFill>
                        </a:rPr>
                        <a:t>50 ns</a:t>
                      </a:r>
                      <a:endParaRPr lang="en-US"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1.45 </a:t>
                      </a:r>
                      <a:r>
                        <a:rPr lang="en-US" sz="2000" baseline="0" dirty="0" smtClean="0">
                          <a:solidFill>
                            <a:srgbClr val="FF0000"/>
                          </a:solidFill>
                        </a:rPr>
                        <a:t>x 10</a:t>
                      </a:r>
                      <a:r>
                        <a:rPr lang="en-US" sz="2000" baseline="30000" dirty="0" smtClean="0">
                          <a:solidFill>
                            <a:srgbClr val="FF0000"/>
                          </a:solidFill>
                        </a:rPr>
                        <a:t>11 </a:t>
                      </a:r>
                      <a:endParaRPr lang="en-US" sz="2000" dirty="0" smtClean="0">
                        <a:solidFill>
                          <a:srgbClr val="FF0000"/>
                        </a:solidFill>
                      </a:endParaRPr>
                    </a:p>
                  </a:txBody>
                  <a:tcPr/>
                </a:tc>
                <a:tc>
                  <a:txBody>
                    <a:bodyPr/>
                    <a:lstStyle/>
                    <a:p>
                      <a:pPr algn="ctr"/>
                      <a:r>
                        <a:rPr lang="en-US" sz="2000" dirty="0" smtClean="0">
                          <a:solidFill>
                            <a:srgbClr val="FF0000"/>
                          </a:solidFill>
                        </a:rPr>
                        <a:t>1.6</a:t>
                      </a:r>
                      <a:endParaRPr lang="en-US" sz="2000" dirty="0">
                        <a:solidFill>
                          <a:srgbClr val="FF0000"/>
                        </a:solidFill>
                      </a:endParaRPr>
                    </a:p>
                  </a:txBody>
                  <a:tcPr/>
                </a:tc>
              </a:tr>
              <a:tr h="370840">
                <a:tc>
                  <a:txBody>
                    <a:bodyPr/>
                    <a:lstStyle/>
                    <a:p>
                      <a:pPr algn="ctr"/>
                      <a:r>
                        <a:rPr lang="en-US" sz="2000" dirty="0" smtClean="0">
                          <a:solidFill>
                            <a:schemeClr val="tx1"/>
                          </a:solidFill>
                        </a:rPr>
                        <a:t>25 ns</a:t>
                      </a:r>
                      <a:endParaRPr lang="en-US"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1.2</a:t>
                      </a:r>
                      <a:r>
                        <a:rPr lang="en-US" sz="2000" baseline="0" dirty="0" smtClean="0">
                          <a:solidFill>
                            <a:schemeClr val="tx1"/>
                          </a:solidFill>
                        </a:rPr>
                        <a:t> x 10</a:t>
                      </a:r>
                      <a:r>
                        <a:rPr lang="en-US" sz="2000" baseline="30000" dirty="0" smtClean="0">
                          <a:solidFill>
                            <a:schemeClr val="tx1"/>
                          </a:solidFill>
                        </a:rPr>
                        <a:t>11</a:t>
                      </a:r>
                    </a:p>
                  </a:txBody>
                  <a:tcPr/>
                </a:tc>
                <a:tc>
                  <a:txBody>
                    <a:bodyPr/>
                    <a:lstStyle/>
                    <a:p>
                      <a:pPr algn="ctr"/>
                      <a:r>
                        <a:rPr lang="en-US" sz="2000" dirty="0" smtClean="0">
                          <a:solidFill>
                            <a:schemeClr val="tx1"/>
                          </a:solidFill>
                        </a:rPr>
                        <a:t>2.7</a:t>
                      </a:r>
                      <a:endParaRPr lang="en-US" sz="2000" dirty="0">
                        <a:solidFill>
                          <a:schemeClr val="tx1"/>
                        </a:solidFill>
                      </a:endParaRPr>
                    </a:p>
                  </a:txBody>
                  <a:tcPr/>
                </a:tc>
              </a:tr>
            </a:tbl>
          </a:graphicData>
        </a:graphic>
      </p:graphicFrame>
      <p:sp>
        <p:nvSpPr>
          <p:cNvPr id="8" name="TextBox 7"/>
          <p:cNvSpPr txBox="1"/>
          <p:nvPr/>
        </p:nvSpPr>
        <p:spPr>
          <a:xfrm>
            <a:off x="885825" y="4602163"/>
            <a:ext cx="671513" cy="369887"/>
          </a:xfrm>
          <a:prstGeom prst="rect">
            <a:avLst/>
          </a:prstGeom>
          <a:noFill/>
        </p:spPr>
        <p:txBody>
          <a:bodyPr wrap="none">
            <a:spAutoFit/>
          </a:bodyPr>
          <a:lstStyle/>
          <a:p>
            <a:pPr>
              <a:defRPr/>
            </a:pPr>
            <a:r>
              <a:rPr lang="en-US" dirty="0">
                <a:latin typeface="+mn-lt"/>
              </a:rPr>
              <a:t>Limit</a:t>
            </a:r>
          </a:p>
        </p:txBody>
      </p:sp>
      <p:sp>
        <p:nvSpPr>
          <p:cNvPr id="9" name="TextBox 8"/>
          <p:cNvSpPr txBox="1"/>
          <p:nvPr/>
        </p:nvSpPr>
        <p:spPr>
          <a:xfrm>
            <a:off x="769938" y="5048250"/>
            <a:ext cx="1762125" cy="369888"/>
          </a:xfrm>
          <a:prstGeom prst="rect">
            <a:avLst/>
          </a:prstGeom>
          <a:noFill/>
        </p:spPr>
        <p:txBody>
          <a:bodyPr wrap="none">
            <a:spAutoFit/>
          </a:bodyPr>
          <a:lstStyle/>
          <a:p>
            <a:pPr>
              <a:defRPr/>
            </a:pPr>
            <a:r>
              <a:rPr lang="en-US" dirty="0">
                <a:solidFill>
                  <a:srgbClr val="FF0000"/>
                </a:solidFill>
                <a:latin typeface="+mn-lt"/>
              </a:rPr>
              <a:t>Present </a:t>
            </a:r>
            <a:r>
              <a:rPr lang="en-US" dirty="0" err="1">
                <a:solidFill>
                  <a:srgbClr val="FF0000"/>
                </a:solidFill>
                <a:latin typeface="+mn-lt"/>
              </a:rPr>
              <a:t>param</a:t>
            </a:r>
            <a:r>
              <a:rPr lang="en-US" dirty="0">
                <a:solidFill>
                  <a:srgbClr val="FF0000"/>
                </a:solidFill>
                <a:latin typeface="+mn-lt"/>
              </a:rPr>
              <a:t>.</a:t>
            </a:r>
          </a:p>
        </p:txBody>
      </p:sp>
      <p:sp>
        <p:nvSpPr>
          <p:cNvPr id="10" name="TextBox 9"/>
          <p:cNvSpPr txBox="1"/>
          <p:nvPr/>
        </p:nvSpPr>
        <p:spPr>
          <a:xfrm>
            <a:off x="2536825" y="2928938"/>
            <a:ext cx="5916613" cy="461962"/>
          </a:xfrm>
          <a:prstGeom prst="rect">
            <a:avLst/>
          </a:prstGeom>
          <a:noFill/>
        </p:spPr>
        <p:txBody>
          <a:bodyPr wrap="none">
            <a:spAutoFit/>
          </a:bodyPr>
          <a:lstStyle/>
          <a:p>
            <a:pPr>
              <a:defRPr/>
            </a:pPr>
            <a:r>
              <a:rPr lang="en-US" sz="2400" b="1" i="1" dirty="0">
                <a:latin typeface="+mn-lt"/>
              </a:rPr>
              <a:t>LHC beam parameters (SPS extraction)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luminosity 2012</a:t>
            </a:r>
            <a:endParaRPr lang="en-US" dirty="0"/>
          </a:p>
        </p:txBody>
      </p:sp>
      <p:sp>
        <p:nvSpPr>
          <p:cNvPr id="3" name="Date Placeholder 2"/>
          <p:cNvSpPr>
            <a:spLocks noGrp="1"/>
          </p:cNvSpPr>
          <p:nvPr>
            <p:ph type="dt" sz="half"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smtClean="0"/>
              <a:t>LHC status and outlook - CMS Workshop - Madrid</a:t>
            </a:r>
            <a:endParaRPr lang="en-US"/>
          </a:p>
        </p:txBody>
      </p:sp>
      <p:sp>
        <p:nvSpPr>
          <p:cNvPr id="5" name="Slide Number Placeholder 4"/>
          <p:cNvSpPr>
            <a:spLocks noGrp="1"/>
          </p:cNvSpPr>
          <p:nvPr>
            <p:ph type="sldNum" sz="quarter" idx="12"/>
          </p:nvPr>
        </p:nvSpPr>
        <p:spPr/>
        <p:txBody>
          <a:bodyPr/>
          <a:lstStyle/>
          <a:p>
            <a:pPr>
              <a:defRPr/>
            </a:pPr>
            <a:fld id="{EE4E98C2-E612-405D-9D9D-D2D7EB854B0E}" type="slidenum">
              <a:rPr lang="en-US" smtClean="0"/>
              <a:pPr>
                <a:defRPr/>
              </a:pPr>
              <a:t>40</a:t>
            </a:fld>
            <a:endParaRPr lang="en-US"/>
          </a:p>
        </p:txBody>
      </p:sp>
      <p:graphicFrame>
        <p:nvGraphicFramePr>
          <p:cNvPr id="7" name="Table 6"/>
          <p:cNvGraphicFramePr>
            <a:graphicFrameLocks noGrp="1"/>
          </p:cNvGraphicFramePr>
          <p:nvPr/>
        </p:nvGraphicFramePr>
        <p:xfrm>
          <a:off x="1038740" y="1867200"/>
          <a:ext cx="7488977" cy="2368305"/>
        </p:xfrm>
        <a:graphic>
          <a:graphicData uri="http://schemas.openxmlformats.org/drawingml/2006/table">
            <a:tbl>
              <a:tblPr firstRow="1" bandRow="1">
                <a:tableStyleId>{5C22544A-7EE6-4342-B048-85BDC9FD1C3A}</a:tableStyleId>
              </a:tblPr>
              <a:tblGrid>
                <a:gridCol w="3284641"/>
                <a:gridCol w="2130467"/>
                <a:gridCol w="2073869"/>
              </a:tblGrid>
              <a:tr h="576075">
                <a:tc>
                  <a:txBody>
                    <a:bodyPr/>
                    <a:lstStyle/>
                    <a:p>
                      <a:r>
                        <a:rPr lang="en-US" dirty="0" smtClean="0">
                          <a:solidFill>
                            <a:srgbClr val="0000FF"/>
                          </a:solidFill>
                        </a:rPr>
                        <a:t>Performance</a:t>
                      </a:r>
                      <a:endParaRPr lang="en-US" dirty="0">
                        <a:solidFill>
                          <a:srgbClr val="0000FF"/>
                        </a:solidFill>
                      </a:endParaRPr>
                    </a:p>
                  </a:txBody>
                  <a:tcPr/>
                </a:tc>
                <a:tc>
                  <a:txBody>
                    <a:bodyPr/>
                    <a:lstStyle/>
                    <a:p>
                      <a:pPr algn="ctr"/>
                      <a:r>
                        <a:rPr lang="en-US" dirty="0" smtClean="0">
                          <a:solidFill>
                            <a:srgbClr val="0000FF"/>
                          </a:solidFill>
                        </a:rPr>
                        <a:t>Weekly</a:t>
                      </a:r>
                      <a:r>
                        <a:rPr lang="en-US" baseline="0" dirty="0" smtClean="0">
                          <a:solidFill>
                            <a:srgbClr val="0000FF"/>
                          </a:solidFill>
                        </a:rPr>
                        <a:t> int. luminosity (fb</a:t>
                      </a:r>
                      <a:r>
                        <a:rPr lang="en-US" baseline="30000" dirty="0" smtClean="0">
                          <a:solidFill>
                            <a:srgbClr val="0000FF"/>
                          </a:solidFill>
                        </a:rPr>
                        <a:t>-1</a:t>
                      </a:r>
                      <a:r>
                        <a:rPr lang="en-US" baseline="0" dirty="0" smtClean="0">
                          <a:solidFill>
                            <a:srgbClr val="0000FF"/>
                          </a:solidFill>
                        </a:rPr>
                        <a:t>)</a:t>
                      </a:r>
                      <a:endParaRPr lang="en-US" dirty="0">
                        <a:solidFill>
                          <a:srgbClr val="0000FF"/>
                        </a:solidFill>
                      </a:endParaRPr>
                    </a:p>
                  </a:txBody>
                  <a:tcPr/>
                </a:tc>
                <a:tc>
                  <a:txBody>
                    <a:bodyPr/>
                    <a:lstStyle/>
                    <a:p>
                      <a:pPr algn="ctr"/>
                      <a:r>
                        <a:rPr lang="en-US" dirty="0" smtClean="0">
                          <a:solidFill>
                            <a:srgbClr val="0000FF"/>
                          </a:solidFill>
                        </a:rPr>
                        <a:t>2012 Int. luminosity</a:t>
                      </a:r>
                      <a:r>
                        <a:rPr lang="en-US" baseline="0" dirty="0" smtClean="0">
                          <a:solidFill>
                            <a:srgbClr val="0000FF"/>
                          </a:solidFill>
                        </a:rPr>
                        <a:t> (fb</a:t>
                      </a:r>
                      <a:r>
                        <a:rPr lang="en-US" baseline="30000" dirty="0" smtClean="0">
                          <a:solidFill>
                            <a:srgbClr val="0000FF"/>
                          </a:solidFill>
                        </a:rPr>
                        <a:t>-1</a:t>
                      </a:r>
                      <a:r>
                        <a:rPr lang="en-US" baseline="0" dirty="0" smtClean="0">
                          <a:solidFill>
                            <a:srgbClr val="0000FF"/>
                          </a:solidFill>
                        </a:rPr>
                        <a:t>)</a:t>
                      </a:r>
                      <a:endParaRPr lang="en-US" dirty="0">
                        <a:solidFill>
                          <a:srgbClr val="0000FF"/>
                        </a:solidFill>
                      </a:endParaRPr>
                    </a:p>
                  </a:txBody>
                  <a:tcPr/>
                </a:tc>
              </a:tr>
              <a:tr h="576075">
                <a:tc>
                  <a:txBody>
                    <a:bodyPr/>
                    <a:lstStyle/>
                    <a:p>
                      <a:r>
                        <a:rPr lang="en-US" baseline="0" dirty="0" smtClean="0"/>
                        <a:t>Good weeks </a:t>
                      </a:r>
                      <a:r>
                        <a:rPr lang="en-US" dirty="0" smtClean="0"/>
                        <a:t>October</a:t>
                      </a:r>
                      <a:r>
                        <a:rPr lang="en-US" baseline="0" dirty="0" smtClean="0"/>
                        <a:t> 2011</a:t>
                      </a:r>
                      <a:endParaRPr lang="en-US" dirty="0"/>
                    </a:p>
                  </a:txBody>
                  <a:tcPr anchor="ctr"/>
                </a:tc>
                <a:tc>
                  <a:txBody>
                    <a:bodyPr/>
                    <a:lstStyle/>
                    <a:p>
                      <a:pPr algn="ctr"/>
                      <a:r>
                        <a:rPr lang="en-US" sz="2400" dirty="0" smtClean="0"/>
                        <a:t>0.45</a:t>
                      </a:r>
                      <a:endParaRPr lang="en-US" sz="2400" dirty="0"/>
                    </a:p>
                  </a:txBody>
                  <a:tcPr anchor="ctr"/>
                </a:tc>
                <a:tc>
                  <a:txBody>
                    <a:bodyPr/>
                    <a:lstStyle/>
                    <a:p>
                      <a:pPr algn="ctr"/>
                      <a:r>
                        <a:rPr lang="en-US" sz="2400" dirty="0" smtClean="0"/>
                        <a:t>9</a:t>
                      </a:r>
                      <a:endParaRPr lang="en-US" sz="2400" dirty="0"/>
                    </a:p>
                  </a:txBody>
                  <a:tcPr anchor="ctr"/>
                </a:tc>
              </a:tr>
              <a:tr h="576075">
                <a:tc>
                  <a:txBody>
                    <a:bodyPr/>
                    <a:lstStyle/>
                    <a:p>
                      <a:r>
                        <a:rPr lang="en-US" dirty="0" smtClean="0">
                          <a:latin typeface="Symbol" pitchFamily="18" charset="2"/>
                        </a:rPr>
                        <a:t>D</a:t>
                      </a:r>
                      <a:r>
                        <a:rPr lang="en-US" dirty="0" smtClean="0"/>
                        <a:t>L/L +35%, 3.5 </a:t>
                      </a:r>
                      <a:r>
                        <a:rPr lang="en-US" dirty="0" err="1" smtClean="0"/>
                        <a:t>TeV</a:t>
                      </a:r>
                      <a:r>
                        <a:rPr lang="en-US" dirty="0" smtClean="0"/>
                        <a:t> (*)</a:t>
                      </a:r>
                      <a:endParaRPr lang="en-US" dirty="0"/>
                    </a:p>
                  </a:txBody>
                  <a:tcPr anchor="ctr"/>
                </a:tc>
                <a:tc>
                  <a:txBody>
                    <a:bodyPr/>
                    <a:lstStyle/>
                    <a:p>
                      <a:pPr algn="ctr"/>
                      <a:r>
                        <a:rPr lang="en-US" sz="2400" dirty="0" smtClean="0"/>
                        <a:t>0.6</a:t>
                      </a:r>
                      <a:endParaRPr lang="en-US" sz="2400" dirty="0"/>
                    </a:p>
                  </a:txBody>
                  <a:tcPr anchor="ctr"/>
                </a:tc>
                <a:tc>
                  <a:txBody>
                    <a:bodyPr/>
                    <a:lstStyle/>
                    <a:p>
                      <a:pPr algn="ctr"/>
                      <a:r>
                        <a:rPr lang="en-US" sz="2400" dirty="0" smtClean="0"/>
                        <a:t>12</a:t>
                      </a:r>
                      <a:endParaRPr lang="en-US" sz="2400" dirty="0"/>
                    </a:p>
                  </a:txBody>
                  <a:tcPr anchor="ctr"/>
                </a:tc>
              </a:tr>
              <a:tr h="576075">
                <a:tc>
                  <a:txBody>
                    <a:bodyPr/>
                    <a:lstStyle/>
                    <a:p>
                      <a:r>
                        <a:rPr lang="en-US" dirty="0" smtClean="0">
                          <a:latin typeface="Symbol" pitchFamily="18" charset="2"/>
                        </a:rPr>
                        <a:t>D</a:t>
                      </a:r>
                      <a:r>
                        <a:rPr lang="en-US" dirty="0" smtClean="0"/>
                        <a:t>L/L +75%, </a:t>
                      </a:r>
                      <a:r>
                        <a:rPr lang="en-US" baseline="0" dirty="0" smtClean="0"/>
                        <a:t>4 </a:t>
                      </a:r>
                      <a:r>
                        <a:rPr lang="en-US" baseline="0" dirty="0" err="1" smtClean="0"/>
                        <a:t>TeV</a:t>
                      </a:r>
                      <a:r>
                        <a:rPr lang="en-US" baseline="0" dirty="0" smtClean="0"/>
                        <a:t> (*)</a:t>
                      </a:r>
                      <a:endParaRPr lang="en-US" dirty="0"/>
                    </a:p>
                  </a:txBody>
                  <a:tcPr anchor="ctr"/>
                </a:tc>
                <a:tc>
                  <a:txBody>
                    <a:bodyPr/>
                    <a:lstStyle/>
                    <a:p>
                      <a:pPr algn="ctr"/>
                      <a:r>
                        <a:rPr lang="en-US" sz="2400" dirty="0" smtClean="0"/>
                        <a:t>0.8</a:t>
                      </a:r>
                      <a:endParaRPr lang="en-US" sz="2400" dirty="0"/>
                    </a:p>
                  </a:txBody>
                  <a:tcPr anchor="ctr"/>
                </a:tc>
                <a:tc>
                  <a:txBody>
                    <a:bodyPr/>
                    <a:lstStyle/>
                    <a:p>
                      <a:pPr algn="ctr"/>
                      <a:r>
                        <a:rPr lang="en-US" sz="2400" dirty="0" smtClean="0"/>
                        <a:t>16</a:t>
                      </a:r>
                      <a:endParaRPr lang="en-US" sz="2400" dirty="0"/>
                    </a:p>
                  </a:txBody>
                  <a:tcPr anchor="ctr"/>
                </a:tc>
              </a:tr>
            </a:tbl>
          </a:graphicData>
        </a:graphic>
      </p:graphicFrame>
      <p:sp>
        <p:nvSpPr>
          <p:cNvPr id="8" name="TextBox 4"/>
          <p:cNvSpPr txBox="1">
            <a:spLocks noChangeArrowheads="1"/>
          </p:cNvSpPr>
          <p:nvPr/>
        </p:nvSpPr>
        <p:spPr bwMode="auto">
          <a:xfrm>
            <a:off x="731500" y="4365438"/>
            <a:ext cx="4723815" cy="369332"/>
          </a:xfrm>
          <a:prstGeom prst="rect">
            <a:avLst/>
          </a:prstGeom>
          <a:noFill/>
          <a:ln w="9525">
            <a:noFill/>
            <a:miter lim="800000"/>
            <a:headEnd/>
            <a:tailEnd/>
          </a:ln>
        </p:spPr>
        <p:txBody>
          <a:bodyPr wrap="square">
            <a:spAutoFit/>
          </a:bodyPr>
          <a:lstStyle/>
          <a:p>
            <a:pPr marL="266700" indent="-266700">
              <a:spcBef>
                <a:spcPts val="1200"/>
              </a:spcBef>
              <a:buClr>
                <a:srgbClr val="0000FF"/>
              </a:buClr>
              <a:buSzPct val="80000"/>
            </a:pPr>
            <a:r>
              <a:rPr lang="en-US" dirty="0" smtClean="0">
                <a:latin typeface="Arial" pitchFamily="34" charset="0"/>
                <a:cs typeface="Arial" pitchFamily="34" charset="0"/>
              </a:rPr>
              <a:t>(*) assuming gain in peak L </a:t>
            </a:r>
            <a:r>
              <a:rPr lang="en-US" dirty="0" smtClean="0">
                <a:latin typeface="Arial" pitchFamily="34" charset="0"/>
                <a:cs typeface="Arial" pitchFamily="34" charset="0"/>
                <a:sym typeface="Wingdings" pitchFamily="2" charset="2"/>
              </a:rPr>
              <a:t> gain int. L.</a:t>
            </a:r>
          </a:p>
        </p:txBody>
      </p:sp>
      <p:sp>
        <p:nvSpPr>
          <p:cNvPr id="9" name="TextBox 8"/>
          <p:cNvSpPr txBox="1"/>
          <p:nvPr/>
        </p:nvSpPr>
        <p:spPr>
          <a:xfrm>
            <a:off x="1153955" y="5094865"/>
            <a:ext cx="6734536" cy="523220"/>
          </a:xfrm>
          <a:prstGeom prst="rect">
            <a:avLst/>
          </a:prstGeom>
          <a:solidFill>
            <a:srgbClr val="FFFF99"/>
          </a:solidFill>
        </p:spPr>
        <p:txBody>
          <a:bodyPr wrap="none" rtlCol="0">
            <a:spAutoFit/>
          </a:bodyPr>
          <a:lstStyle/>
          <a:p>
            <a:r>
              <a:rPr lang="en-US" sz="2800" dirty="0" smtClean="0">
                <a:latin typeface="+mj-lt"/>
              </a:rPr>
              <a:t>&gt;&gt; Int. luminosity in the range of 8-15 fb</a:t>
            </a:r>
            <a:r>
              <a:rPr lang="en-US" sz="2800" baseline="30000" dirty="0" smtClean="0">
                <a:latin typeface="+mj-lt"/>
              </a:rPr>
              <a:t>-1</a:t>
            </a:r>
            <a:endParaRPr lang="en-US" sz="2800" baseline="30000" dirty="0">
              <a:latin typeface="+mj-lt"/>
            </a:endParaRPr>
          </a:p>
        </p:txBody>
      </p:sp>
      <p:sp>
        <p:nvSpPr>
          <p:cNvPr id="10" name="TextBox 4"/>
          <p:cNvSpPr txBox="1">
            <a:spLocks noChangeArrowheads="1"/>
          </p:cNvSpPr>
          <p:nvPr/>
        </p:nvSpPr>
        <p:spPr bwMode="auto">
          <a:xfrm>
            <a:off x="577452" y="893465"/>
            <a:ext cx="8142288" cy="846386"/>
          </a:xfrm>
          <a:prstGeom prst="rect">
            <a:avLst/>
          </a:prstGeom>
          <a:noFill/>
          <a:ln w="9525">
            <a:noFill/>
            <a:miter lim="800000"/>
            <a:headEnd/>
            <a:tailEnd/>
          </a:ln>
        </p:spPr>
        <p:txBody>
          <a:bodyPr>
            <a:spAutoFit/>
          </a:bodyPr>
          <a:lstStyle/>
          <a:p>
            <a:pPr marL="266700" indent="-266700">
              <a:spcBef>
                <a:spcPts val="1200"/>
              </a:spcBef>
              <a:buClr>
                <a:srgbClr val="0000FF"/>
              </a:buClr>
              <a:buSzPct val="80000"/>
              <a:buFont typeface="Wingdings" pitchFamily="2" charset="2"/>
              <a:buChar char="q"/>
            </a:pPr>
            <a:r>
              <a:rPr lang="en-US" sz="2400" dirty="0" smtClean="0">
                <a:latin typeface="Arial" pitchFamily="34" charset="0"/>
                <a:cs typeface="Arial" pitchFamily="34" charset="0"/>
              </a:rPr>
              <a:t>Estimated figures – with some gain in efficiency.</a:t>
            </a:r>
          </a:p>
          <a:p>
            <a:pPr marL="723900" lvl="1" indent="-266700">
              <a:spcBef>
                <a:spcPts val="600"/>
              </a:spcBef>
              <a:buClr>
                <a:srgbClr val="0000FF"/>
              </a:buClr>
              <a:buSzPct val="80000"/>
              <a:buFont typeface="Courier New" pitchFamily="49" charset="0"/>
              <a:buChar char="o"/>
            </a:pPr>
            <a:r>
              <a:rPr lang="en-US" sz="2000" i="1" dirty="0" err="1" smtClean="0">
                <a:solidFill>
                  <a:srgbClr val="0000FF"/>
                </a:solidFill>
                <a:latin typeface="Arial" pitchFamily="34" charset="0"/>
                <a:cs typeface="Arial" pitchFamily="34" charset="0"/>
              </a:rPr>
              <a:t>Cryo</a:t>
            </a:r>
            <a:r>
              <a:rPr lang="en-US" sz="2000" i="1" dirty="0" smtClean="0">
                <a:solidFill>
                  <a:srgbClr val="0000FF"/>
                </a:solidFill>
                <a:latin typeface="Arial" pitchFamily="34" charset="0"/>
                <a:cs typeface="Arial" pitchFamily="34" charset="0"/>
              </a:rPr>
              <a:t> </a:t>
            </a:r>
            <a:r>
              <a:rPr lang="en-US" sz="2000" i="1" dirty="0" err="1" smtClean="0">
                <a:solidFill>
                  <a:srgbClr val="0000FF"/>
                </a:solidFill>
                <a:latin typeface="Arial" pitchFamily="34" charset="0"/>
                <a:cs typeface="Arial" pitchFamily="34" charset="0"/>
              </a:rPr>
              <a:t>systenm</a:t>
            </a:r>
            <a:r>
              <a:rPr lang="en-US" sz="2000" i="1" dirty="0" smtClean="0">
                <a:solidFill>
                  <a:srgbClr val="0000FF"/>
                </a:solidFill>
                <a:latin typeface="Arial" pitchFamily="34" charset="0"/>
                <a:cs typeface="Arial" pitchFamily="34" charset="0"/>
              </a:rPr>
              <a:t> downtime can easily remove 10%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Summary</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3253" name="Slide Number Placeholder 4"/>
          <p:cNvSpPr>
            <a:spLocks noGrp="1"/>
          </p:cNvSpPr>
          <p:nvPr>
            <p:ph type="sldNum" sz="quarter" idx="12"/>
          </p:nvPr>
        </p:nvSpPr>
        <p:spPr>
          <a:noFill/>
        </p:spPr>
        <p:txBody>
          <a:bodyPr/>
          <a:lstStyle/>
          <a:p>
            <a:fld id="{A28F27D1-9164-444F-9135-01F538E01090}" type="slidenum">
              <a:rPr lang="en-US" smtClean="0"/>
              <a:pPr/>
              <a:t>41</a:t>
            </a:fld>
            <a:endParaRPr lang="en-US" smtClean="0"/>
          </a:p>
        </p:txBody>
      </p:sp>
      <p:sp>
        <p:nvSpPr>
          <p:cNvPr id="6" name="TextBox 5"/>
          <p:cNvSpPr txBox="1">
            <a:spLocks noChangeArrowheads="1"/>
          </p:cNvSpPr>
          <p:nvPr/>
        </p:nvSpPr>
        <p:spPr bwMode="auto">
          <a:xfrm>
            <a:off x="577850" y="1009485"/>
            <a:ext cx="8566150" cy="4739759"/>
          </a:xfrm>
          <a:prstGeom prst="rect">
            <a:avLst/>
          </a:prstGeom>
          <a:noFill/>
          <a:ln w="9525">
            <a:noFill/>
            <a:miter lim="800000"/>
            <a:headEnd/>
            <a:tailEnd/>
          </a:ln>
        </p:spPr>
        <p:txBody>
          <a:bodyPr>
            <a:spAutoFit/>
          </a:bodyPr>
          <a:lstStyle/>
          <a:p>
            <a:pPr marL="225425" indent="-225425">
              <a:spcBef>
                <a:spcPts val="900"/>
              </a:spcBef>
              <a:buClr>
                <a:srgbClr val="0000FF"/>
              </a:buClr>
              <a:buSzPct val="80000"/>
              <a:buFont typeface="Wingdings" pitchFamily="2" charset="2"/>
              <a:buChar char="q"/>
              <a:defRPr/>
            </a:pPr>
            <a:r>
              <a:rPr lang="en-US" sz="2000" dirty="0">
                <a:latin typeface="+mj-lt"/>
              </a:rPr>
              <a:t>The peak performance in 2011 exceeded our most optimistic expectations </a:t>
            </a:r>
            <a:r>
              <a:rPr lang="en-US" sz="2000" dirty="0">
                <a:solidFill>
                  <a:srgbClr val="000000"/>
                </a:solidFill>
                <a:latin typeface="Arial"/>
              </a:rPr>
              <a:t>– we are now in routine ~</a:t>
            </a:r>
            <a:r>
              <a:rPr lang="en-US" sz="2000" i="1" dirty="0" smtClean="0">
                <a:solidFill>
                  <a:srgbClr val="0000FF"/>
                </a:solidFill>
                <a:latin typeface="Arial"/>
              </a:rPr>
              <a:t>3.5x10</a:t>
            </a:r>
            <a:r>
              <a:rPr lang="en-US" sz="2000" i="1" baseline="30000" dirty="0" smtClean="0">
                <a:solidFill>
                  <a:srgbClr val="0000FF"/>
                </a:solidFill>
                <a:latin typeface="Arial"/>
              </a:rPr>
              <a:t>33</a:t>
            </a:r>
            <a:r>
              <a:rPr lang="en-US" sz="2000" i="1" dirty="0" smtClean="0">
                <a:solidFill>
                  <a:srgbClr val="0000FF"/>
                </a:solidFill>
                <a:latin typeface="Arial"/>
              </a:rPr>
              <a:t> </a:t>
            </a:r>
            <a:r>
              <a:rPr lang="en-US" sz="2000" i="1" dirty="0">
                <a:solidFill>
                  <a:srgbClr val="0000FF"/>
                </a:solidFill>
                <a:latin typeface="Arial"/>
              </a:rPr>
              <a:t>cm</a:t>
            </a:r>
            <a:r>
              <a:rPr lang="en-US" sz="2000" i="1" baseline="30000" dirty="0">
                <a:solidFill>
                  <a:srgbClr val="0000FF"/>
                </a:solidFill>
                <a:latin typeface="Arial"/>
              </a:rPr>
              <a:t>-2</a:t>
            </a:r>
            <a:r>
              <a:rPr lang="en-US" sz="2000" i="1" dirty="0">
                <a:solidFill>
                  <a:srgbClr val="0000FF"/>
                </a:solidFill>
                <a:latin typeface="Arial"/>
              </a:rPr>
              <a:t>s</a:t>
            </a:r>
            <a:r>
              <a:rPr lang="en-US" sz="2000" i="1" baseline="30000" dirty="0">
                <a:solidFill>
                  <a:srgbClr val="0000FF"/>
                </a:solidFill>
                <a:latin typeface="Arial"/>
              </a:rPr>
              <a:t>-1</a:t>
            </a:r>
            <a:r>
              <a:rPr lang="en-US" sz="2000" i="1" dirty="0">
                <a:solidFill>
                  <a:srgbClr val="0000FF"/>
                </a:solidFill>
                <a:latin typeface="Arial"/>
              </a:rPr>
              <a:t> regime</a:t>
            </a:r>
            <a:r>
              <a:rPr lang="en-US" sz="2000" dirty="0">
                <a:solidFill>
                  <a:srgbClr val="000000"/>
                </a:solidFill>
                <a:latin typeface="Arial"/>
              </a:rPr>
              <a:t>.</a:t>
            </a:r>
          </a:p>
          <a:p>
            <a:pPr marL="225425" indent="-225425">
              <a:spcBef>
                <a:spcPts val="900"/>
              </a:spcBef>
              <a:buClr>
                <a:srgbClr val="0000FF"/>
              </a:buClr>
              <a:buSzPct val="80000"/>
              <a:buFont typeface="Wingdings" pitchFamily="2" charset="2"/>
              <a:buChar char="q"/>
              <a:defRPr/>
            </a:pPr>
            <a:r>
              <a:rPr lang="en-US" sz="2000" dirty="0">
                <a:solidFill>
                  <a:srgbClr val="000000"/>
                </a:solidFill>
                <a:latin typeface="Arial"/>
              </a:rPr>
              <a:t>Operation of the beams </a:t>
            </a:r>
            <a:r>
              <a:rPr lang="en-US" sz="2000" dirty="0" smtClean="0">
                <a:solidFill>
                  <a:srgbClr val="000000"/>
                </a:solidFill>
                <a:latin typeface="Arial"/>
              </a:rPr>
              <a:t>themselves is </a:t>
            </a:r>
            <a:r>
              <a:rPr lang="en-US" sz="2000" dirty="0">
                <a:solidFill>
                  <a:srgbClr val="000000"/>
                </a:solidFill>
                <a:latin typeface="Arial"/>
              </a:rPr>
              <a:t>smooth, yet we have trouble </a:t>
            </a:r>
            <a:r>
              <a:rPr lang="en-US" sz="2000" dirty="0" smtClean="0">
                <a:solidFill>
                  <a:srgbClr val="000000"/>
                </a:solidFill>
                <a:latin typeface="Arial"/>
              </a:rPr>
              <a:t>with the machine availability (radiation !)</a:t>
            </a:r>
            <a:endParaRPr lang="en-US" sz="2000" dirty="0">
              <a:solidFill>
                <a:srgbClr val="000000"/>
              </a:solidFill>
              <a:latin typeface="Arial"/>
            </a:endParaRPr>
          </a:p>
          <a:p>
            <a:pPr marL="682625" lvl="1" indent="-225425">
              <a:spcBef>
                <a:spcPts val="900"/>
              </a:spcBef>
              <a:buClr>
                <a:srgbClr val="0000FF"/>
              </a:buClr>
              <a:buSzPct val="80000"/>
              <a:buFont typeface="Courier New" pitchFamily="49" charset="0"/>
              <a:buChar char="o"/>
              <a:defRPr/>
            </a:pPr>
            <a:r>
              <a:rPr lang="en-US" i="1" dirty="0">
                <a:solidFill>
                  <a:srgbClr val="0000FF"/>
                </a:solidFill>
                <a:latin typeface="Arial"/>
              </a:rPr>
              <a:t>Limited  0.4-0.5 fb</a:t>
            </a:r>
            <a:r>
              <a:rPr lang="en-US" i="1" baseline="30000" dirty="0">
                <a:solidFill>
                  <a:srgbClr val="0000FF"/>
                </a:solidFill>
                <a:latin typeface="Arial"/>
              </a:rPr>
              <a:t>-1</a:t>
            </a:r>
            <a:r>
              <a:rPr lang="en-US" i="1" dirty="0">
                <a:solidFill>
                  <a:srgbClr val="0000FF"/>
                </a:solidFill>
                <a:latin typeface="Arial"/>
              </a:rPr>
              <a:t> / week</a:t>
            </a:r>
          </a:p>
          <a:p>
            <a:pPr marL="225425" indent="-225425">
              <a:spcBef>
                <a:spcPts val="900"/>
              </a:spcBef>
              <a:buClr>
                <a:srgbClr val="0000FF"/>
              </a:buClr>
              <a:buSzPct val="80000"/>
              <a:buFont typeface="Wingdings" pitchFamily="2" charset="2"/>
              <a:buChar char="q"/>
              <a:defRPr/>
            </a:pPr>
            <a:r>
              <a:rPr lang="en-US" sz="2000" dirty="0" smtClean="0">
                <a:solidFill>
                  <a:srgbClr val="000000"/>
                </a:solidFill>
                <a:latin typeface="Arial"/>
              </a:rPr>
              <a:t>The energy in 2012 will be 3.5 or 4 </a:t>
            </a:r>
            <a:r>
              <a:rPr lang="en-US" sz="2000" dirty="0" err="1" smtClean="0">
                <a:solidFill>
                  <a:srgbClr val="000000"/>
                </a:solidFill>
                <a:latin typeface="Arial"/>
              </a:rPr>
              <a:t>TeV</a:t>
            </a:r>
            <a:r>
              <a:rPr lang="en-US" sz="2000" dirty="0" smtClean="0">
                <a:solidFill>
                  <a:srgbClr val="000000"/>
                </a:solidFill>
                <a:latin typeface="Arial"/>
              </a:rPr>
              <a:t>. No decision so far…</a:t>
            </a:r>
          </a:p>
          <a:p>
            <a:pPr marL="225425" indent="-225425">
              <a:spcBef>
                <a:spcPts val="900"/>
              </a:spcBef>
              <a:buClr>
                <a:srgbClr val="0000FF"/>
              </a:buClr>
              <a:buSzPct val="80000"/>
              <a:buFont typeface="Wingdings" pitchFamily="2" charset="2"/>
              <a:buChar char="q"/>
              <a:defRPr/>
            </a:pPr>
            <a:r>
              <a:rPr lang="en-US" sz="2000" dirty="0" smtClean="0">
                <a:solidFill>
                  <a:srgbClr val="000000"/>
                </a:solidFill>
                <a:latin typeface="Arial"/>
              </a:rPr>
              <a:t>Peak luminosity could increase by 20-75% depending on </a:t>
            </a:r>
            <a:r>
              <a:rPr lang="en-US" sz="2000" dirty="0" smtClean="0">
                <a:solidFill>
                  <a:srgbClr val="000000"/>
                </a:solidFill>
                <a:latin typeface="Symbol" pitchFamily="18" charset="2"/>
              </a:rPr>
              <a:t>b</a:t>
            </a:r>
            <a:r>
              <a:rPr lang="en-US" sz="2000" dirty="0" smtClean="0">
                <a:solidFill>
                  <a:srgbClr val="000000"/>
                </a:solidFill>
                <a:latin typeface="Arial"/>
              </a:rPr>
              <a:t>*, energy, bunch spacing – better estimates by February.</a:t>
            </a:r>
          </a:p>
          <a:p>
            <a:pPr marL="682625" lvl="1" indent="-225425">
              <a:spcBef>
                <a:spcPts val="900"/>
              </a:spcBef>
              <a:buClr>
                <a:srgbClr val="0000FF"/>
              </a:buClr>
              <a:buSzPct val="80000"/>
              <a:buFont typeface="Courier New" pitchFamily="49" charset="0"/>
              <a:buChar char="o"/>
              <a:defRPr/>
            </a:pPr>
            <a:r>
              <a:rPr lang="en-US" sz="2000" i="1" dirty="0" smtClean="0">
                <a:solidFill>
                  <a:srgbClr val="0000FF"/>
                </a:solidFill>
                <a:latin typeface="Arial"/>
              </a:rPr>
              <a:t>Integrated luminosity in 2012 ~8-15 fb</a:t>
            </a:r>
            <a:r>
              <a:rPr lang="en-US" sz="2000" i="1" baseline="30000" dirty="0" smtClean="0">
                <a:solidFill>
                  <a:srgbClr val="0000FF"/>
                </a:solidFill>
                <a:latin typeface="Arial"/>
              </a:rPr>
              <a:t>-1</a:t>
            </a:r>
            <a:r>
              <a:rPr lang="en-US" sz="2000" i="1" dirty="0" smtClean="0">
                <a:solidFill>
                  <a:srgbClr val="0000FF"/>
                </a:solidFill>
                <a:latin typeface="Arial"/>
              </a:rPr>
              <a:t> in reach.</a:t>
            </a:r>
          </a:p>
          <a:p>
            <a:pPr marL="225425" indent="-225425">
              <a:spcBef>
                <a:spcPts val="900"/>
              </a:spcBef>
              <a:buClr>
                <a:srgbClr val="0000FF"/>
              </a:buClr>
              <a:buSzPct val="80000"/>
              <a:buFont typeface="Wingdings" pitchFamily="2" charset="2"/>
              <a:buChar char="q"/>
              <a:defRPr/>
            </a:pPr>
            <a:r>
              <a:rPr lang="en-US" sz="2000" dirty="0" smtClean="0">
                <a:solidFill>
                  <a:srgbClr val="000000"/>
                </a:solidFill>
                <a:latin typeface="Arial"/>
              </a:rPr>
              <a:t>The machine favors 50 ns over 25 ns as the performance is similar/better with probably fewer issue.</a:t>
            </a:r>
          </a:p>
          <a:p>
            <a:pPr marL="225425" indent="-225425" algn="ctr">
              <a:spcBef>
                <a:spcPts val="1800"/>
              </a:spcBef>
              <a:buClr>
                <a:srgbClr val="0000FF"/>
              </a:buClr>
              <a:buSzPct val="80000"/>
              <a:defRPr/>
            </a:pPr>
            <a:r>
              <a:rPr lang="en-US" sz="2400" i="1" dirty="0" smtClean="0">
                <a:solidFill>
                  <a:srgbClr val="FF0000"/>
                </a:solidFill>
                <a:latin typeface="Arial"/>
              </a:rPr>
              <a:t>Thank </a:t>
            </a:r>
            <a:r>
              <a:rPr lang="en-US" sz="2400" i="1" dirty="0">
                <a:solidFill>
                  <a:srgbClr val="FF0000"/>
                </a:solidFill>
                <a:latin typeface="Arial"/>
              </a:rPr>
              <a:t>you for your attention !</a:t>
            </a:r>
            <a:endParaRPr lang="en-US" sz="2400" i="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dirty="0" smtClean="0"/>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54277" name="Slide Number Placeholder 4"/>
          <p:cNvSpPr>
            <a:spLocks noGrp="1"/>
          </p:cNvSpPr>
          <p:nvPr>
            <p:ph type="sldNum" sz="quarter" idx="12"/>
          </p:nvPr>
        </p:nvSpPr>
        <p:spPr>
          <a:noFill/>
        </p:spPr>
        <p:txBody>
          <a:bodyPr/>
          <a:lstStyle/>
          <a:p>
            <a:fld id="{51F298D4-F3FA-4285-988E-464B65FECC71}" type="slidenum">
              <a:rPr lang="en-US" smtClean="0"/>
              <a:pPr/>
              <a:t>42</a:t>
            </a:fld>
            <a:endParaRPr lang="en-US" smtClean="0"/>
          </a:p>
        </p:txBody>
      </p:sp>
      <p:sp>
        <p:nvSpPr>
          <p:cNvPr id="6" name="TextBox 5"/>
          <p:cNvSpPr txBox="1"/>
          <p:nvPr/>
        </p:nvSpPr>
        <p:spPr>
          <a:xfrm>
            <a:off x="885825" y="2738438"/>
            <a:ext cx="7581900" cy="522287"/>
          </a:xfrm>
          <a:prstGeom prst="rect">
            <a:avLst/>
          </a:prstGeom>
          <a:noFill/>
        </p:spPr>
        <p:txBody>
          <a:bodyPr>
            <a:spAutoFit/>
          </a:bodyPr>
          <a:lstStyle/>
          <a:p>
            <a:pPr algn="ctr">
              <a:spcBef>
                <a:spcPts val="2400"/>
              </a:spcBef>
              <a:defRPr/>
            </a:pPr>
            <a:r>
              <a:rPr lang="en-US" sz="2800" dirty="0">
                <a:solidFill>
                  <a:srgbClr val="0000FF"/>
                </a:solidFill>
                <a:latin typeface="+mn-lt"/>
              </a:rPr>
              <a:t>Spares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Vacuum cleaning with beam</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2533" name="Slide Number Placeholder 4"/>
          <p:cNvSpPr>
            <a:spLocks noGrp="1"/>
          </p:cNvSpPr>
          <p:nvPr>
            <p:ph type="sldNum" sz="quarter" idx="12"/>
          </p:nvPr>
        </p:nvSpPr>
        <p:spPr>
          <a:noFill/>
        </p:spPr>
        <p:txBody>
          <a:bodyPr/>
          <a:lstStyle/>
          <a:p>
            <a:fld id="{5F5AA812-04B0-4243-B899-41482A3DCC96}" type="slidenum">
              <a:rPr lang="en-US" smtClean="0"/>
              <a:pPr/>
              <a:t>43</a:t>
            </a:fld>
            <a:endParaRPr lang="en-US" smtClean="0"/>
          </a:p>
        </p:txBody>
      </p:sp>
      <p:sp>
        <p:nvSpPr>
          <p:cNvPr id="22534" name="TextBox 53"/>
          <p:cNvSpPr txBox="1">
            <a:spLocks noChangeArrowheads="1"/>
          </p:cNvSpPr>
          <p:nvPr/>
        </p:nvSpPr>
        <p:spPr bwMode="auto">
          <a:xfrm>
            <a:off x="461963" y="779463"/>
            <a:ext cx="8334375" cy="5216525"/>
          </a:xfrm>
          <a:prstGeom prst="rect">
            <a:avLst/>
          </a:prstGeom>
          <a:solidFill>
            <a:schemeClr val="bg1"/>
          </a:solidFill>
          <a:ln w="9525">
            <a:noFill/>
            <a:miter lim="800000"/>
            <a:headEnd/>
            <a:tailEnd/>
          </a:ln>
        </p:spPr>
        <p:txBody>
          <a:bodyPr>
            <a:spAutoFit/>
          </a:bodyPr>
          <a:lstStyle/>
          <a:p>
            <a:pPr marL="263525" indent="-263525">
              <a:lnSpc>
                <a:spcPct val="110000"/>
              </a:lnSpc>
              <a:spcBef>
                <a:spcPts val="600"/>
              </a:spcBef>
              <a:spcAft>
                <a:spcPts val="200"/>
              </a:spcAft>
              <a:buClr>
                <a:srgbClr val="0000FF"/>
              </a:buClr>
              <a:buSzPct val="90000"/>
              <a:buFont typeface="Wingdings" pitchFamily="2" charset="2"/>
              <a:buChar char="q"/>
            </a:pPr>
            <a:r>
              <a:rPr lang="en-US" sz="2000" dirty="0">
                <a:latin typeface="Helvetica"/>
                <a:ea typeface="Helvetica"/>
                <a:cs typeface="Helvetica"/>
              </a:rPr>
              <a:t>Pressure decrease (normalized to intensity) as a function of effective beam time in April – very effective vacuum cleaning.</a:t>
            </a:r>
          </a:p>
          <a:p>
            <a:pPr marL="715963" lvl="2" indent="-265113">
              <a:spcBef>
                <a:spcPts val="600"/>
              </a:spcBef>
              <a:buClr>
                <a:srgbClr val="0000FF"/>
              </a:buClr>
              <a:buSzPct val="90000"/>
              <a:buFont typeface="Courier New" pitchFamily="49" charset="0"/>
              <a:buChar char="o"/>
            </a:pPr>
            <a:r>
              <a:rPr lang="en-US" i="1" dirty="0">
                <a:solidFill>
                  <a:srgbClr val="0000FF"/>
                </a:solidFill>
                <a:latin typeface="Helvetica"/>
                <a:ea typeface="Helvetica"/>
                <a:cs typeface="Helvetica"/>
              </a:rPr>
              <a:t>Gain one order of magnitude/15 hours.</a:t>
            </a:r>
          </a:p>
          <a:p>
            <a:pPr marL="715963" lvl="2" indent="-265113">
              <a:buClr>
                <a:srgbClr val="0000FF"/>
              </a:buClr>
              <a:buSzPct val="90000"/>
              <a:buFont typeface="Courier New" pitchFamily="49" charset="0"/>
              <a:buChar char="o"/>
            </a:pPr>
            <a:r>
              <a:rPr lang="en-US" i="1" dirty="0">
                <a:solidFill>
                  <a:srgbClr val="0000FF"/>
                </a:solidFill>
                <a:latin typeface="Helvetica"/>
                <a:ea typeface="Helvetica"/>
                <a:cs typeface="Helvetica"/>
              </a:rPr>
              <a:t>Common vacuum chamber </a:t>
            </a:r>
          </a:p>
          <a:p>
            <a:pPr marL="715963" lvl="2" indent="-265113">
              <a:buClr>
                <a:srgbClr val="0000FF"/>
              </a:buClr>
              <a:buSzPct val="90000"/>
            </a:pPr>
            <a:r>
              <a:rPr lang="en-US" i="1" dirty="0">
                <a:solidFill>
                  <a:srgbClr val="0000FF"/>
                </a:solidFill>
                <a:latin typeface="Helvetica"/>
                <a:ea typeface="Helvetica"/>
                <a:cs typeface="Helvetica"/>
              </a:rPr>
              <a:t>	regions around experiments </a:t>
            </a:r>
          </a:p>
          <a:p>
            <a:pPr marL="715963" lvl="2" indent="-265113">
              <a:buClr>
                <a:srgbClr val="0000FF"/>
              </a:buClr>
              <a:buSzPct val="90000"/>
            </a:pPr>
            <a:r>
              <a:rPr lang="en-US" i="1" dirty="0">
                <a:solidFill>
                  <a:srgbClr val="0000FF"/>
                </a:solidFill>
                <a:latin typeface="Helvetica"/>
                <a:ea typeface="Helvetica"/>
                <a:cs typeface="Helvetica"/>
              </a:rPr>
              <a:t>	are most critical due to </a:t>
            </a:r>
          </a:p>
          <a:p>
            <a:pPr marL="715963" lvl="2" indent="-265113">
              <a:buClr>
                <a:srgbClr val="0000FF"/>
              </a:buClr>
              <a:buSzPct val="90000"/>
            </a:pPr>
            <a:r>
              <a:rPr lang="en-US" i="1" dirty="0">
                <a:solidFill>
                  <a:srgbClr val="0000FF"/>
                </a:solidFill>
                <a:latin typeface="Helvetica"/>
                <a:ea typeface="Helvetica"/>
                <a:cs typeface="Helvetica"/>
              </a:rPr>
              <a:t>	the overlap of the beams.</a:t>
            </a:r>
          </a:p>
          <a:p>
            <a:pPr marL="263525" indent="-263525">
              <a:lnSpc>
                <a:spcPct val="110000"/>
              </a:lnSpc>
              <a:spcBef>
                <a:spcPts val="600"/>
              </a:spcBef>
              <a:spcAft>
                <a:spcPts val="200"/>
              </a:spcAft>
              <a:buClr>
                <a:srgbClr val="0000FF"/>
              </a:buClr>
              <a:buSzPct val="90000"/>
              <a:buFont typeface="Wingdings" pitchFamily="2" charset="2"/>
              <a:buChar char="q"/>
            </a:pPr>
            <a:endParaRPr lang="en-US" sz="2000" dirty="0">
              <a:latin typeface="Helvetica"/>
              <a:ea typeface="Helvetica"/>
              <a:cs typeface="Helvetica"/>
            </a:endParaRPr>
          </a:p>
          <a:p>
            <a:pPr marL="263525" indent="-263525">
              <a:lnSpc>
                <a:spcPct val="110000"/>
              </a:lnSpc>
              <a:spcBef>
                <a:spcPts val="600"/>
              </a:spcBef>
              <a:spcAft>
                <a:spcPts val="200"/>
              </a:spcAft>
              <a:buClr>
                <a:srgbClr val="0000FF"/>
              </a:buClr>
              <a:buSzPct val="90000"/>
              <a:buFont typeface="Wingdings" pitchFamily="2" charset="2"/>
              <a:buChar char="q"/>
            </a:pPr>
            <a:endParaRPr lang="en-US" sz="2000" dirty="0">
              <a:latin typeface="Helvetica"/>
              <a:ea typeface="Helvetica"/>
              <a:cs typeface="Helvetica"/>
            </a:endParaRPr>
          </a:p>
          <a:p>
            <a:pPr marL="263525" indent="-263525">
              <a:lnSpc>
                <a:spcPct val="110000"/>
              </a:lnSpc>
              <a:spcBef>
                <a:spcPts val="600"/>
              </a:spcBef>
              <a:spcAft>
                <a:spcPts val="200"/>
              </a:spcAft>
              <a:buClr>
                <a:srgbClr val="0000FF"/>
              </a:buClr>
              <a:buSzPct val="90000"/>
              <a:buFont typeface="Wingdings" pitchFamily="2" charset="2"/>
              <a:buChar char="q"/>
            </a:pPr>
            <a:endParaRPr lang="en-US" sz="2000" dirty="0">
              <a:latin typeface="Helvetica"/>
              <a:ea typeface="Helvetica"/>
              <a:cs typeface="Helvetica"/>
            </a:endParaRPr>
          </a:p>
          <a:p>
            <a:pPr marL="263525" indent="-263525">
              <a:lnSpc>
                <a:spcPct val="110000"/>
              </a:lnSpc>
              <a:spcBef>
                <a:spcPts val="600"/>
              </a:spcBef>
              <a:spcAft>
                <a:spcPts val="200"/>
              </a:spcAft>
              <a:buClr>
                <a:srgbClr val="0000FF"/>
              </a:buClr>
              <a:buSzPct val="90000"/>
              <a:buFont typeface="Wingdings" pitchFamily="2" charset="2"/>
              <a:buChar char="q"/>
            </a:pPr>
            <a:endParaRPr lang="en-US" sz="2000" dirty="0">
              <a:latin typeface="Helvetica"/>
              <a:ea typeface="Helvetica"/>
              <a:cs typeface="Helvetica"/>
            </a:endParaRPr>
          </a:p>
          <a:p>
            <a:pPr marL="263525" indent="-263525">
              <a:lnSpc>
                <a:spcPct val="110000"/>
              </a:lnSpc>
              <a:spcBef>
                <a:spcPts val="600"/>
              </a:spcBef>
              <a:spcAft>
                <a:spcPts val="200"/>
              </a:spcAft>
              <a:buClr>
                <a:srgbClr val="0000FF"/>
              </a:buClr>
              <a:buSzPct val="90000"/>
            </a:pPr>
            <a:endParaRPr lang="en-US" sz="2000" dirty="0">
              <a:latin typeface="Helvetica"/>
              <a:ea typeface="Helvetica"/>
              <a:cs typeface="Helvetica"/>
            </a:endParaRPr>
          </a:p>
          <a:p>
            <a:pPr marL="263525" indent="-263525">
              <a:lnSpc>
                <a:spcPct val="110000"/>
              </a:lnSpc>
              <a:spcBef>
                <a:spcPts val="600"/>
              </a:spcBef>
              <a:spcAft>
                <a:spcPts val="200"/>
              </a:spcAft>
              <a:buClr>
                <a:srgbClr val="0000FF"/>
              </a:buClr>
              <a:buSzPct val="90000"/>
              <a:buFont typeface="Wingdings" pitchFamily="2" charset="2"/>
              <a:buChar char="q"/>
            </a:pPr>
            <a:r>
              <a:rPr lang="en-US" sz="2000" dirty="0">
                <a:latin typeface="Helvetica"/>
                <a:ea typeface="Helvetica"/>
                <a:cs typeface="Helvetica"/>
              </a:rPr>
              <a:t>During intensity ramp up, additional (and progressive) cleaning occurred in the background.</a:t>
            </a:r>
          </a:p>
        </p:txBody>
      </p:sp>
      <p:pic>
        <p:nvPicPr>
          <p:cNvPr id="22535" name="Picture 2"/>
          <p:cNvPicPr>
            <a:picLocks noChangeAspect="1" noChangeArrowheads="1"/>
          </p:cNvPicPr>
          <p:nvPr/>
        </p:nvPicPr>
        <p:blipFill>
          <a:blip r:embed="rId2" cstate="print"/>
          <a:srcRect/>
          <a:stretch>
            <a:fillRect/>
          </a:stretch>
        </p:blipFill>
        <p:spPr bwMode="auto">
          <a:xfrm>
            <a:off x="4264025" y="1931988"/>
            <a:ext cx="4764088" cy="3160712"/>
          </a:xfrm>
          <a:prstGeom prst="rect">
            <a:avLst/>
          </a:prstGeom>
          <a:noFill/>
          <a:ln w="9525">
            <a:noFill/>
            <a:miter lim="800000"/>
            <a:headEnd/>
            <a:tailEnd/>
          </a:ln>
        </p:spPr>
      </p:pic>
      <p:sp>
        <p:nvSpPr>
          <p:cNvPr id="8" name="TextBox 7"/>
          <p:cNvSpPr txBox="1"/>
          <p:nvPr/>
        </p:nvSpPr>
        <p:spPr>
          <a:xfrm>
            <a:off x="7567613" y="4159250"/>
            <a:ext cx="1395412" cy="338138"/>
          </a:xfrm>
          <a:prstGeom prst="rect">
            <a:avLst/>
          </a:prstGeom>
          <a:noFill/>
        </p:spPr>
        <p:txBody>
          <a:bodyPr wrap="none">
            <a:spAutoFit/>
          </a:bodyPr>
          <a:lstStyle/>
          <a:p>
            <a:pPr>
              <a:defRPr/>
            </a:pPr>
            <a:r>
              <a:rPr lang="en-US" sz="1600" i="1" dirty="0">
                <a:latin typeface="+mn-lt"/>
              </a:rPr>
              <a:t>J.M. Jimenez</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1"/>
          <p:cNvSpPr>
            <a:spLocks noChangeShapeType="1"/>
          </p:cNvSpPr>
          <p:nvPr/>
        </p:nvSpPr>
        <p:spPr bwMode="auto">
          <a:xfrm>
            <a:off x="423863" y="746125"/>
            <a:ext cx="8278812" cy="0"/>
          </a:xfrm>
          <a:prstGeom prst="line">
            <a:avLst/>
          </a:prstGeom>
          <a:noFill/>
          <a:ln w="25400" cap="sq">
            <a:solidFill>
              <a:schemeClr val="tx1"/>
            </a:solidFill>
            <a:round/>
            <a:headEnd/>
            <a:tailEnd/>
          </a:ln>
        </p:spPr>
        <p:txBody>
          <a:bodyPr lIns="0" tIns="0" rIns="0" bIns="0"/>
          <a:lstStyle/>
          <a:p>
            <a:endParaRPr lang="en-US"/>
          </a:p>
        </p:txBody>
      </p:sp>
      <p:pic>
        <p:nvPicPr>
          <p:cNvPr id="63491" name="Picture 2"/>
          <p:cNvPicPr>
            <a:picLocks noChangeAspect="1" noChangeArrowheads="1"/>
          </p:cNvPicPr>
          <p:nvPr/>
        </p:nvPicPr>
        <p:blipFill>
          <a:blip r:embed="rId2" cstate="print"/>
          <a:srcRect/>
          <a:stretch>
            <a:fillRect/>
          </a:stretch>
        </p:blipFill>
        <p:spPr bwMode="auto">
          <a:xfrm>
            <a:off x="0" y="0"/>
            <a:ext cx="652463" cy="622300"/>
          </a:xfrm>
          <a:prstGeom prst="rect">
            <a:avLst/>
          </a:prstGeom>
          <a:noFill/>
          <a:ln w="12700" cap="sq">
            <a:noFill/>
            <a:miter lim="800000"/>
            <a:headEnd/>
            <a:tailEnd/>
          </a:ln>
        </p:spPr>
      </p:pic>
      <p:sp>
        <p:nvSpPr>
          <p:cNvPr id="63492" name="Rectangle 3"/>
          <p:cNvSpPr>
            <a:spLocks noGrp="1" noChangeArrowheads="1"/>
          </p:cNvSpPr>
          <p:nvPr>
            <p:ph type="title"/>
          </p:nvPr>
        </p:nvSpPr>
        <p:spPr/>
        <p:txBody>
          <a:bodyPr/>
          <a:lstStyle/>
          <a:p>
            <a:pPr eaLnBrk="1" hangingPunct="1"/>
            <a:r>
              <a:rPr lang="en-US" smtClean="0"/>
              <a:t>LHC Dipoles &amp; Beam Screens</a:t>
            </a:r>
          </a:p>
        </p:txBody>
      </p:sp>
      <p:pic>
        <p:nvPicPr>
          <p:cNvPr id="63493" name="Picture 5"/>
          <p:cNvPicPr>
            <a:picLocks noChangeAspect="1" noChangeArrowheads="1"/>
          </p:cNvPicPr>
          <p:nvPr/>
        </p:nvPicPr>
        <p:blipFill>
          <a:blip r:embed="rId3" cstate="print"/>
          <a:srcRect/>
          <a:stretch>
            <a:fillRect/>
          </a:stretch>
        </p:blipFill>
        <p:spPr bwMode="auto">
          <a:xfrm>
            <a:off x="-223838" y="869950"/>
            <a:ext cx="7235826" cy="5110163"/>
          </a:xfrm>
          <a:prstGeom prst="rect">
            <a:avLst/>
          </a:prstGeom>
          <a:noFill/>
          <a:ln w="12700" cap="rnd">
            <a:noFill/>
            <a:round/>
            <a:headEnd/>
            <a:tailEnd/>
          </a:ln>
        </p:spPr>
      </p:pic>
      <p:pic>
        <p:nvPicPr>
          <p:cNvPr id="63494" name="Picture 6"/>
          <p:cNvPicPr>
            <a:picLocks noChangeAspect="1" noChangeArrowheads="1"/>
          </p:cNvPicPr>
          <p:nvPr/>
        </p:nvPicPr>
        <p:blipFill>
          <a:blip r:embed="rId4" cstate="print"/>
          <a:srcRect/>
          <a:stretch>
            <a:fillRect/>
          </a:stretch>
        </p:blipFill>
        <p:spPr bwMode="auto">
          <a:xfrm>
            <a:off x="6126163" y="2303463"/>
            <a:ext cx="2978150" cy="4421187"/>
          </a:xfrm>
          <a:prstGeom prst="rect">
            <a:avLst/>
          </a:prstGeom>
          <a:noFill/>
          <a:ln w="12700" cap="rnd">
            <a:noFill/>
            <a:round/>
            <a:headEnd/>
            <a:tailEnd/>
          </a:ln>
        </p:spPr>
      </p:pic>
      <p:sp>
        <p:nvSpPr>
          <p:cNvPr id="63495" name="Rectangle 7"/>
          <p:cNvSpPr>
            <a:spLocks/>
          </p:cNvSpPr>
          <p:nvPr/>
        </p:nvSpPr>
        <p:spPr bwMode="auto">
          <a:xfrm>
            <a:off x="6205538" y="6197600"/>
            <a:ext cx="2832100" cy="330200"/>
          </a:xfrm>
          <a:prstGeom prst="rect">
            <a:avLst/>
          </a:prstGeom>
          <a:noFill/>
          <a:ln w="9525">
            <a:noFill/>
            <a:miter lim="800000"/>
            <a:headEnd/>
            <a:tailEnd/>
          </a:ln>
        </p:spPr>
        <p:txBody>
          <a:bodyPr lIns="26788" tIns="26788" rIns="26788" bIns="26788"/>
          <a:lstStyle/>
          <a:p>
            <a:pPr>
              <a:spcBef>
                <a:spcPts val="1200"/>
              </a:spcBef>
            </a:pPr>
            <a:r>
              <a:rPr lang="en-US" sz="2000">
                <a:solidFill>
                  <a:srgbClr val="66B132"/>
                </a:solidFill>
                <a:latin typeface="Arial" pitchFamily="34" charset="0"/>
                <a:cs typeface="Arial" pitchFamily="34" charset="0"/>
                <a:sym typeface="Arial" pitchFamily="34" charset="0"/>
              </a:rPr>
              <a:t>Cold Bore (2K)</a:t>
            </a:r>
          </a:p>
        </p:txBody>
      </p:sp>
      <p:sp>
        <p:nvSpPr>
          <p:cNvPr id="63496" name="AutoShape 8"/>
          <p:cNvSpPr>
            <a:spLocks/>
          </p:cNvSpPr>
          <p:nvPr/>
        </p:nvSpPr>
        <p:spPr bwMode="auto">
          <a:xfrm>
            <a:off x="3187700" y="6134100"/>
            <a:ext cx="2894013" cy="384175"/>
          </a:xfrm>
          <a:prstGeom prst="roundRect">
            <a:avLst>
              <a:gd name="adj" fmla="val 34880"/>
            </a:avLst>
          </a:prstGeom>
          <a:solidFill>
            <a:srgbClr val="B3B3B3"/>
          </a:solidFill>
          <a:ln w="25400">
            <a:solidFill>
              <a:srgbClr val="000000"/>
            </a:solidFill>
            <a:miter lim="800000"/>
            <a:headEnd/>
            <a:tailEnd/>
          </a:ln>
        </p:spPr>
        <p:txBody>
          <a:bodyPr lIns="0" tIns="0" rIns="0" bIns="0" anchor="ctr"/>
          <a:lstStyle/>
          <a:p>
            <a:pPr>
              <a:spcBef>
                <a:spcPts val="1200"/>
              </a:spcBef>
            </a:pPr>
            <a:r>
              <a:rPr lang="en-US" sz="2000">
                <a:latin typeface="Arial Narrow" pitchFamily="34" charset="0"/>
                <a:ea typeface="Arial Narrow" pitchFamily="34" charset="0"/>
                <a:cs typeface="Arial Narrow" pitchFamily="34" charset="0"/>
                <a:sym typeface="Arial Narrow" pitchFamily="34" charset="0"/>
              </a:rPr>
              <a:t>Beam Screen cooling pipes</a:t>
            </a:r>
          </a:p>
        </p:txBody>
      </p:sp>
      <p:sp>
        <p:nvSpPr>
          <p:cNvPr id="63497" name="AutoShape 9"/>
          <p:cNvSpPr>
            <a:spLocks/>
          </p:cNvSpPr>
          <p:nvPr/>
        </p:nvSpPr>
        <p:spPr bwMode="auto">
          <a:xfrm>
            <a:off x="3179763" y="5465763"/>
            <a:ext cx="2892425" cy="382587"/>
          </a:xfrm>
          <a:prstGeom prst="roundRect">
            <a:avLst>
              <a:gd name="adj" fmla="val 34880"/>
            </a:avLst>
          </a:prstGeom>
          <a:solidFill>
            <a:srgbClr val="B3B3B3"/>
          </a:solidFill>
          <a:ln w="25400">
            <a:solidFill>
              <a:srgbClr val="000000"/>
            </a:solidFill>
            <a:miter lim="800000"/>
            <a:headEnd/>
            <a:tailEnd/>
          </a:ln>
        </p:spPr>
        <p:txBody>
          <a:bodyPr lIns="0" tIns="0" rIns="0" bIns="0" anchor="ctr"/>
          <a:lstStyle/>
          <a:p>
            <a:pPr>
              <a:spcBef>
                <a:spcPts val="1200"/>
              </a:spcBef>
            </a:pPr>
            <a:r>
              <a:rPr lang="en-US" sz="2000">
                <a:latin typeface="Arial Narrow" pitchFamily="34" charset="0"/>
                <a:ea typeface="Arial Narrow" pitchFamily="34" charset="0"/>
                <a:cs typeface="Arial Narrow" pitchFamily="34" charset="0"/>
                <a:sym typeface="Arial Narrow" pitchFamily="34" charset="0"/>
              </a:rPr>
              <a:t>Slots (3% surface coverage)</a:t>
            </a:r>
          </a:p>
        </p:txBody>
      </p:sp>
      <p:sp>
        <p:nvSpPr>
          <p:cNvPr id="63498" name="Line 10"/>
          <p:cNvSpPr>
            <a:spLocks noChangeShapeType="1"/>
          </p:cNvSpPr>
          <p:nvPr/>
        </p:nvSpPr>
        <p:spPr bwMode="auto">
          <a:xfrm>
            <a:off x="4687888" y="2714625"/>
            <a:ext cx="1536700" cy="125413"/>
          </a:xfrm>
          <a:prstGeom prst="line">
            <a:avLst/>
          </a:prstGeom>
          <a:noFill/>
          <a:ln w="127000">
            <a:solidFill>
              <a:srgbClr val="D90B00"/>
            </a:solidFill>
            <a:miter lim="800000"/>
            <a:headEnd type="stealth" w="med" len="med"/>
            <a:tailEnd/>
          </a:ln>
        </p:spPr>
        <p:txBody>
          <a:bodyPr lIns="0" tIns="0" rIns="0" bIns="0"/>
          <a:lstStyle/>
          <a:p>
            <a:endParaRPr lang="en-US"/>
          </a:p>
        </p:txBody>
      </p:sp>
      <p:sp>
        <p:nvSpPr>
          <p:cNvPr id="63499" name="Line 11"/>
          <p:cNvSpPr>
            <a:spLocks noChangeShapeType="1"/>
          </p:cNvSpPr>
          <p:nvPr/>
        </p:nvSpPr>
        <p:spPr bwMode="auto">
          <a:xfrm flipH="1">
            <a:off x="6099175" y="6045200"/>
            <a:ext cx="1062038" cy="258763"/>
          </a:xfrm>
          <a:prstGeom prst="line">
            <a:avLst/>
          </a:prstGeom>
          <a:noFill/>
          <a:ln w="63500">
            <a:solidFill>
              <a:srgbClr val="D90B00"/>
            </a:solidFill>
            <a:miter lim="800000"/>
            <a:headEnd type="stealth" w="med" len="med"/>
            <a:tailEnd/>
          </a:ln>
        </p:spPr>
        <p:txBody>
          <a:bodyPr lIns="0" tIns="0" rIns="0" bIns="0"/>
          <a:lstStyle/>
          <a:p>
            <a:endParaRPr lang="en-US"/>
          </a:p>
        </p:txBody>
      </p:sp>
      <p:sp>
        <p:nvSpPr>
          <p:cNvPr id="63500" name="Line 12"/>
          <p:cNvSpPr>
            <a:spLocks noChangeShapeType="1"/>
          </p:cNvSpPr>
          <p:nvPr/>
        </p:nvSpPr>
        <p:spPr bwMode="auto">
          <a:xfrm flipH="1">
            <a:off x="6072188" y="5419725"/>
            <a:ext cx="1062037" cy="258763"/>
          </a:xfrm>
          <a:prstGeom prst="line">
            <a:avLst/>
          </a:prstGeom>
          <a:noFill/>
          <a:ln w="63500">
            <a:solidFill>
              <a:srgbClr val="D90B00"/>
            </a:solidFill>
            <a:miter lim="800000"/>
            <a:headEnd type="stealth" w="med" len="med"/>
            <a:tailEnd/>
          </a:ln>
        </p:spPr>
        <p:txBody>
          <a:bodyPr lIns="0" tIns="0" rIns="0" bIns="0"/>
          <a:lstStyle/>
          <a:p>
            <a:endParaRPr lang="en-US"/>
          </a:p>
        </p:txBody>
      </p:sp>
      <p:sp>
        <p:nvSpPr>
          <p:cNvPr id="63501" name="AutoShape 13"/>
          <p:cNvSpPr>
            <a:spLocks/>
          </p:cNvSpPr>
          <p:nvPr/>
        </p:nvSpPr>
        <p:spPr bwMode="auto">
          <a:xfrm>
            <a:off x="6180138" y="2465388"/>
            <a:ext cx="2892425" cy="882650"/>
          </a:xfrm>
          <a:prstGeom prst="roundRect">
            <a:avLst>
              <a:gd name="adj" fmla="val 15148"/>
            </a:avLst>
          </a:prstGeom>
          <a:solidFill>
            <a:srgbClr val="B3B3B3"/>
          </a:solidFill>
          <a:ln w="25400">
            <a:solidFill>
              <a:srgbClr val="000000"/>
            </a:solidFill>
            <a:miter lim="800000"/>
            <a:headEnd/>
            <a:tailEnd/>
          </a:ln>
        </p:spPr>
        <p:txBody>
          <a:bodyPr lIns="0" tIns="0" rIns="0" bIns="0" anchor="ctr"/>
          <a:lstStyle/>
          <a:p>
            <a:pPr>
              <a:spcBef>
                <a:spcPts val="1675"/>
              </a:spcBef>
            </a:pPr>
            <a:r>
              <a:rPr lang="en-US" sz="2700">
                <a:solidFill>
                  <a:srgbClr val="0044FE"/>
                </a:solidFill>
                <a:latin typeface="Arial Narrow" pitchFamily="34" charset="0"/>
                <a:ea typeface="Arial Narrow" pitchFamily="34" charset="0"/>
                <a:cs typeface="Arial Narrow" pitchFamily="34" charset="0"/>
                <a:sym typeface="Arial Narrow" pitchFamily="34" charset="0"/>
              </a:rPr>
              <a:t>Beam screen as seen by the beam</a:t>
            </a:r>
          </a:p>
        </p:txBody>
      </p:sp>
      <p:sp>
        <p:nvSpPr>
          <p:cNvPr id="63502" name="Line 14"/>
          <p:cNvSpPr>
            <a:spLocks noChangeShapeType="1"/>
          </p:cNvSpPr>
          <p:nvPr/>
        </p:nvSpPr>
        <p:spPr bwMode="auto">
          <a:xfrm rot="10800000" flipH="1">
            <a:off x="7224713" y="3375025"/>
            <a:ext cx="409575" cy="1339850"/>
          </a:xfrm>
          <a:prstGeom prst="line">
            <a:avLst/>
          </a:prstGeom>
          <a:noFill/>
          <a:ln w="63500">
            <a:solidFill>
              <a:srgbClr val="D90B00"/>
            </a:solidFill>
            <a:miter lim="800000"/>
            <a:headEnd type="stealth" w="med" len="med"/>
            <a:tailEnd/>
          </a:ln>
        </p:spPr>
        <p:txBody>
          <a:bodyPr lIns="0" tIns="0" rIns="0" bIns="0"/>
          <a:lstStyle/>
          <a:p>
            <a:endParaRPr lang="en-US"/>
          </a:p>
        </p:txBody>
      </p:sp>
      <p:sp>
        <p:nvSpPr>
          <p:cNvPr id="15" name="Date Placeholder 14"/>
          <p:cNvSpPr>
            <a:spLocks noGrp="1"/>
          </p:cNvSpPr>
          <p:nvPr>
            <p:ph type="dt" sz="quarter" idx="10"/>
          </p:nvPr>
        </p:nvSpPr>
        <p:spPr/>
        <p:txBody>
          <a:bodyPr/>
          <a:lstStyle/>
          <a:p>
            <a:pPr>
              <a:defRPr/>
            </a:pPr>
            <a:r>
              <a:rPr lang="en-US" smtClean="0"/>
              <a:t>03.11.2011</a:t>
            </a:r>
            <a:endParaRPr lang="en-US"/>
          </a:p>
        </p:txBody>
      </p:sp>
      <p:sp>
        <p:nvSpPr>
          <p:cNvPr id="63504" name="Slide Number Placeholder 15"/>
          <p:cNvSpPr>
            <a:spLocks noGrp="1"/>
          </p:cNvSpPr>
          <p:nvPr>
            <p:ph type="sldNum" sz="quarter" idx="12"/>
          </p:nvPr>
        </p:nvSpPr>
        <p:spPr>
          <a:noFill/>
        </p:spPr>
        <p:txBody>
          <a:bodyPr/>
          <a:lstStyle/>
          <a:p>
            <a:fld id="{B865F5E2-7607-4B10-9741-6895F0430E28}" type="slidenum">
              <a:rPr lang="en-US" smtClean="0"/>
              <a:pPr/>
              <a:t>44</a:t>
            </a:fld>
            <a:endParaRPr lang="en-US" smtClean="0"/>
          </a:p>
        </p:txBody>
      </p:sp>
      <p:sp>
        <p:nvSpPr>
          <p:cNvPr id="17" name="Footer Placeholder 16"/>
          <p:cNvSpPr>
            <a:spLocks noGrp="1"/>
          </p:cNvSpPr>
          <p:nvPr>
            <p:ph type="ftr" sz="quarter" idx="11"/>
          </p:nvPr>
        </p:nvSpPr>
        <p:spPr/>
        <p:txBody>
          <a:bodyPr/>
          <a:lstStyle/>
          <a:p>
            <a:pPr>
              <a:defRPr/>
            </a:pPr>
            <a:r>
              <a:rPr lang="en-US"/>
              <a:t>LHC status and outlook - CMS Workshop - Madrid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Beam screen temperatures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64517" name="Slide Number Placeholder 4"/>
          <p:cNvSpPr>
            <a:spLocks noGrp="1"/>
          </p:cNvSpPr>
          <p:nvPr>
            <p:ph type="sldNum" sz="quarter" idx="12"/>
          </p:nvPr>
        </p:nvSpPr>
        <p:spPr>
          <a:noFill/>
        </p:spPr>
        <p:txBody>
          <a:bodyPr/>
          <a:lstStyle/>
          <a:p>
            <a:fld id="{13549B0F-4EED-408D-A5BD-BBDAAED325E9}" type="slidenum">
              <a:rPr lang="en-US" smtClean="0"/>
              <a:pPr/>
              <a:t>45</a:t>
            </a:fld>
            <a:endParaRPr lang="en-US" smtClean="0"/>
          </a:p>
        </p:txBody>
      </p:sp>
      <p:sp>
        <p:nvSpPr>
          <p:cNvPr id="6" name="Content Placeholder 2"/>
          <p:cNvSpPr txBox="1">
            <a:spLocks/>
          </p:cNvSpPr>
          <p:nvPr/>
        </p:nvSpPr>
        <p:spPr>
          <a:xfrm>
            <a:off x="461963" y="895350"/>
            <a:ext cx="8410575" cy="1803400"/>
          </a:xfrm>
          <a:prstGeom prst="rect">
            <a:avLst/>
          </a:prstGeom>
          <a:solidFill>
            <a:schemeClr val="bg1"/>
          </a:solidFill>
        </p:spPr>
        <p:txBody>
          <a:bodyPr/>
          <a:lstStyle/>
          <a:p>
            <a:pPr marL="285750" lvl="1" indent="-228600">
              <a:spcBef>
                <a:spcPct val="20000"/>
              </a:spcBef>
              <a:buClr>
                <a:srgbClr val="0000FF"/>
              </a:buClr>
              <a:buSzPct val="80000"/>
              <a:buFont typeface="Wingdings" pitchFamily="2" charset="2"/>
              <a:buChar char="q"/>
              <a:defRPr/>
            </a:pPr>
            <a:r>
              <a:rPr lang="en-GB" sz="2000" kern="0" dirty="0">
                <a:latin typeface="Arial"/>
              </a:rPr>
              <a:t>The beam screen (BS) shields the magnet cold bore from the beams.</a:t>
            </a:r>
          </a:p>
          <a:p>
            <a:pPr marL="285750" lvl="1" indent="-228600">
              <a:spcBef>
                <a:spcPct val="20000"/>
              </a:spcBef>
              <a:buClr>
                <a:srgbClr val="0000FF"/>
              </a:buClr>
              <a:buSzPct val="80000"/>
              <a:buFont typeface="Wingdings" pitchFamily="2" charset="2"/>
              <a:buChar char="q"/>
              <a:defRPr/>
            </a:pPr>
            <a:r>
              <a:rPr lang="en-GB" sz="2000" kern="0" dirty="0">
                <a:latin typeface="Arial"/>
              </a:rPr>
              <a:t>Gases are trapped on the cold bore (colder than BS).</a:t>
            </a:r>
          </a:p>
          <a:p>
            <a:pPr marL="285750" lvl="1" indent="-228600">
              <a:spcBef>
                <a:spcPct val="20000"/>
              </a:spcBef>
              <a:buClr>
                <a:srgbClr val="0000FF"/>
              </a:buClr>
              <a:buSzPct val="80000"/>
              <a:buFont typeface="Wingdings" pitchFamily="2" charset="2"/>
              <a:buChar char="q"/>
              <a:defRPr/>
            </a:pPr>
            <a:r>
              <a:rPr lang="en-GB" sz="2000" kern="0" dirty="0">
                <a:latin typeface="Arial"/>
              </a:rPr>
              <a:t>In the presence of beam, the beam screen maybe be heated by </a:t>
            </a:r>
          </a:p>
          <a:p>
            <a:pPr marL="742950" lvl="2" indent="-228600">
              <a:spcBef>
                <a:spcPct val="20000"/>
              </a:spcBef>
              <a:buClr>
                <a:srgbClr val="0000FF"/>
              </a:buClr>
              <a:buSzPct val="80000"/>
              <a:buFont typeface="Courier New" pitchFamily="49" charset="0"/>
              <a:buChar char="o"/>
              <a:defRPr/>
            </a:pPr>
            <a:r>
              <a:rPr lang="en-GB" i="1" kern="0" dirty="0">
                <a:solidFill>
                  <a:srgbClr val="0000FF"/>
                </a:solidFill>
                <a:latin typeface="Arial"/>
              </a:rPr>
              <a:t>vacuum pressure increase / electron clouds,</a:t>
            </a:r>
          </a:p>
          <a:p>
            <a:pPr marL="742950" lvl="2" indent="-228600">
              <a:spcBef>
                <a:spcPct val="20000"/>
              </a:spcBef>
              <a:buClr>
                <a:srgbClr val="0000FF"/>
              </a:buClr>
              <a:buSzPct val="80000"/>
              <a:buFont typeface="Courier New" pitchFamily="49" charset="0"/>
              <a:buChar char="o"/>
              <a:defRPr/>
            </a:pPr>
            <a:r>
              <a:rPr lang="en-GB" i="1" kern="0" dirty="0">
                <a:solidFill>
                  <a:srgbClr val="0000FF"/>
                </a:solidFill>
                <a:latin typeface="Arial"/>
              </a:rPr>
              <a:t>RF heating from EM fields.</a:t>
            </a:r>
          </a:p>
        </p:txBody>
      </p:sp>
      <p:grpSp>
        <p:nvGrpSpPr>
          <p:cNvPr id="64519" name="Group 12"/>
          <p:cNvGrpSpPr>
            <a:grpSpLocks/>
          </p:cNvGrpSpPr>
          <p:nvPr/>
        </p:nvGrpSpPr>
        <p:grpSpPr bwMode="auto">
          <a:xfrm>
            <a:off x="5992813" y="2200275"/>
            <a:ext cx="2976562" cy="4419600"/>
            <a:chOff x="3837" y="1200"/>
            <a:chExt cx="1875" cy="2784"/>
          </a:xfrm>
        </p:grpSpPr>
        <p:pic>
          <p:nvPicPr>
            <p:cNvPr id="64521" name="Picture 4" descr="9705015_04-A5-at-72-dpi"/>
            <p:cNvPicPr>
              <a:picLocks noChangeAspect="1" noChangeArrowheads="1"/>
            </p:cNvPicPr>
            <p:nvPr/>
          </p:nvPicPr>
          <p:blipFill>
            <a:blip r:embed="rId2" cstate="print"/>
            <a:srcRect/>
            <a:stretch>
              <a:fillRect/>
            </a:stretch>
          </p:blipFill>
          <p:spPr bwMode="auto">
            <a:xfrm>
              <a:off x="3837" y="1200"/>
              <a:ext cx="1875" cy="2784"/>
            </a:xfrm>
            <a:prstGeom prst="rect">
              <a:avLst/>
            </a:prstGeom>
            <a:noFill/>
            <a:ln w="9525">
              <a:noFill/>
              <a:miter lim="800000"/>
              <a:headEnd/>
              <a:tailEnd/>
            </a:ln>
          </p:spPr>
        </p:pic>
        <p:sp>
          <p:nvSpPr>
            <p:cNvPr id="64522" name="Text Box 7"/>
            <p:cNvSpPr txBox="1">
              <a:spLocks noChangeArrowheads="1"/>
            </p:cNvSpPr>
            <p:nvPr/>
          </p:nvSpPr>
          <p:spPr bwMode="auto">
            <a:xfrm>
              <a:off x="3840" y="1200"/>
              <a:ext cx="1872" cy="596"/>
            </a:xfrm>
            <a:prstGeom prst="rect">
              <a:avLst/>
            </a:prstGeom>
            <a:solidFill>
              <a:schemeClr val="bg2"/>
            </a:solidFill>
            <a:ln w="9525">
              <a:noFill/>
              <a:miter lim="800000"/>
              <a:headEnd/>
              <a:tailEnd/>
            </a:ln>
          </p:spPr>
          <p:txBody>
            <a:bodyPr>
              <a:spAutoFit/>
            </a:bodyPr>
            <a:lstStyle/>
            <a:p>
              <a:pPr algn="ctr">
                <a:spcBef>
                  <a:spcPct val="50000"/>
                </a:spcBef>
              </a:pPr>
              <a:r>
                <a:rPr lang="en-US" sz="2800">
                  <a:solidFill>
                    <a:srgbClr val="FF8000"/>
                  </a:solidFill>
                  <a:latin typeface="Arial Narrow" pitchFamily="34" charset="0"/>
                </a:rPr>
                <a:t>Beam screen as seen by the beam</a:t>
              </a:r>
            </a:p>
          </p:txBody>
        </p:sp>
        <p:sp>
          <p:nvSpPr>
            <p:cNvPr id="64523" name="Text Box 8"/>
            <p:cNvSpPr txBox="1">
              <a:spLocks noChangeArrowheads="1"/>
            </p:cNvSpPr>
            <p:nvPr/>
          </p:nvSpPr>
          <p:spPr bwMode="auto">
            <a:xfrm>
              <a:off x="3888" y="3648"/>
              <a:ext cx="1776" cy="288"/>
            </a:xfrm>
            <a:prstGeom prst="rect">
              <a:avLst/>
            </a:prstGeom>
            <a:noFill/>
            <a:ln w="9525">
              <a:noFill/>
              <a:miter lim="800000"/>
              <a:headEnd/>
              <a:tailEnd/>
            </a:ln>
          </p:spPr>
          <p:txBody>
            <a:bodyPr>
              <a:spAutoFit/>
            </a:bodyPr>
            <a:lstStyle/>
            <a:p>
              <a:pPr algn="ctr">
                <a:spcBef>
                  <a:spcPct val="50000"/>
                </a:spcBef>
              </a:pPr>
              <a:r>
                <a:rPr lang="en-US">
                  <a:solidFill>
                    <a:schemeClr val="bg2"/>
                  </a:solidFill>
                </a:rPr>
                <a:t>Cold Bore (2K)</a:t>
              </a:r>
            </a:p>
          </p:txBody>
        </p:sp>
        <p:sp>
          <p:nvSpPr>
            <p:cNvPr id="64524" name="Line 10"/>
            <p:cNvSpPr>
              <a:spLocks noChangeShapeType="1"/>
            </p:cNvSpPr>
            <p:nvPr/>
          </p:nvSpPr>
          <p:spPr bwMode="auto">
            <a:xfrm flipH="1" flipV="1">
              <a:off x="4176" y="1776"/>
              <a:ext cx="144" cy="1152"/>
            </a:xfrm>
            <a:prstGeom prst="line">
              <a:avLst/>
            </a:prstGeom>
            <a:noFill/>
            <a:ln w="9525">
              <a:solidFill>
                <a:srgbClr val="FF8000"/>
              </a:solidFill>
              <a:round/>
              <a:headEnd/>
              <a:tailEnd/>
            </a:ln>
          </p:spPr>
          <p:txBody>
            <a:bodyPr wrap="none" anchor="ctr"/>
            <a:lstStyle/>
            <a:p>
              <a:endParaRPr lang="en-US"/>
            </a:p>
          </p:txBody>
        </p:sp>
      </p:grpSp>
      <p:sp>
        <p:nvSpPr>
          <p:cNvPr id="12" name="Content Placeholder 2"/>
          <p:cNvSpPr txBox="1">
            <a:spLocks/>
          </p:cNvSpPr>
          <p:nvPr/>
        </p:nvSpPr>
        <p:spPr>
          <a:xfrm>
            <a:off x="461963" y="2968625"/>
            <a:ext cx="5376862" cy="2341563"/>
          </a:xfrm>
          <a:prstGeom prst="rect">
            <a:avLst/>
          </a:prstGeom>
          <a:solidFill>
            <a:schemeClr val="bg1"/>
          </a:solidFill>
        </p:spPr>
        <p:txBody>
          <a:bodyPr/>
          <a:lstStyle/>
          <a:p>
            <a:pPr marL="285750" lvl="1" indent="-228600">
              <a:spcBef>
                <a:spcPct val="20000"/>
              </a:spcBef>
              <a:buClr>
                <a:srgbClr val="0000FF"/>
              </a:buClr>
              <a:buSzPct val="80000"/>
              <a:buFont typeface="Wingdings" pitchFamily="2" charset="2"/>
              <a:buChar char="q"/>
              <a:defRPr/>
            </a:pPr>
            <a:r>
              <a:rPr lang="en-GB" sz="2000" kern="0" dirty="0">
                <a:latin typeface="Arial"/>
              </a:rPr>
              <a:t>In some cases (triplets) out-gassing from the BS has been observed – very careful T control during technical (or </a:t>
            </a:r>
            <a:r>
              <a:rPr lang="en-GB" sz="2000" kern="0" dirty="0" err="1">
                <a:latin typeface="Arial"/>
              </a:rPr>
              <a:t>cryo</a:t>
            </a:r>
            <a:r>
              <a:rPr lang="en-GB" sz="2000" kern="0" dirty="0">
                <a:latin typeface="Arial"/>
              </a:rPr>
              <a:t>) stops.</a:t>
            </a:r>
          </a:p>
          <a:p>
            <a:pPr marL="285750" lvl="1" indent="-228600">
              <a:spcBef>
                <a:spcPct val="20000"/>
              </a:spcBef>
              <a:buClr>
                <a:srgbClr val="0000FF"/>
              </a:buClr>
              <a:buSzPct val="80000"/>
              <a:buFont typeface="Wingdings" pitchFamily="2" charset="2"/>
              <a:buChar char="q"/>
              <a:defRPr/>
            </a:pPr>
            <a:r>
              <a:rPr lang="en-GB" sz="2000" kern="0" dirty="0">
                <a:latin typeface="Arial"/>
              </a:rPr>
              <a:t>Part of the effect could be correlated to (too) short bunches at 3.5.</a:t>
            </a:r>
          </a:p>
          <a:p>
            <a:pPr marL="742950" lvl="2" indent="-228600">
              <a:spcBef>
                <a:spcPct val="20000"/>
              </a:spcBef>
              <a:buClr>
                <a:srgbClr val="0000FF"/>
              </a:buClr>
              <a:buSzPct val="80000"/>
              <a:buFont typeface="Courier New" pitchFamily="49" charset="0"/>
              <a:buChar char="o"/>
              <a:defRPr/>
            </a:pPr>
            <a:r>
              <a:rPr lang="en-GB" i="1" kern="0" dirty="0">
                <a:solidFill>
                  <a:srgbClr val="0000FF"/>
                </a:solidFill>
                <a:latin typeface="Arial"/>
              </a:rPr>
              <a:t>Increased bunch length blow-up</a:t>
            </a:r>
            <a:r>
              <a:rPr lang="en-GB" sz="2000" kern="0" dirty="0">
                <a:latin typeface="Aria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quarter" idx="10"/>
          </p:nvPr>
        </p:nvSpPr>
        <p:spPr>
          <a:xfrm rot="16200000">
            <a:off x="-550862" y="4889500"/>
            <a:ext cx="1447800" cy="342900"/>
          </a:xfrm>
        </p:spPr>
        <p:txBody>
          <a:bodyPr/>
          <a:lstStyle/>
          <a:p>
            <a:pPr>
              <a:defRPr/>
            </a:pPr>
            <a:r>
              <a:rPr lang="en-US" smtClean="0"/>
              <a:t>03.11.2011</a:t>
            </a:r>
            <a:endParaRPr lang="en-GB"/>
          </a:p>
        </p:txBody>
      </p:sp>
      <p:sp>
        <p:nvSpPr>
          <p:cNvPr id="19" name="Footer Placeholder 3"/>
          <p:cNvSpPr>
            <a:spLocks noGrp="1"/>
          </p:cNvSpPr>
          <p:nvPr>
            <p:ph type="ftr" sz="quarter" idx="11"/>
          </p:nvPr>
        </p:nvSpPr>
        <p:spPr/>
        <p:txBody>
          <a:bodyPr/>
          <a:lstStyle/>
          <a:p>
            <a:pPr>
              <a:defRPr/>
            </a:pPr>
            <a:r>
              <a:rPr lang="en-US"/>
              <a:t>LHC status and outlook - CMS Workshop - Madrid</a:t>
            </a:r>
            <a:endParaRPr lang="en-GB"/>
          </a:p>
        </p:txBody>
      </p:sp>
      <p:sp>
        <p:nvSpPr>
          <p:cNvPr id="65540" name="Rectangle 4"/>
          <p:cNvSpPr>
            <a:spLocks noGrp="1" noChangeArrowheads="1"/>
          </p:cNvSpPr>
          <p:nvPr>
            <p:ph type="title"/>
          </p:nvPr>
        </p:nvSpPr>
        <p:spPr>
          <a:xfrm>
            <a:off x="990600" y="0"/>
            <a:ext cx="8153400" cy="762000"/>
          </a:xfrm>
        </p:spPr>
        <p:txBody>
          <a:bodyPr/>
          <a:lstStyle/>
          <a:p>
            <a:pPr eaLnBrk="1" hangingPunct="1"/>
            <a:r>
              <a:rPr lang="en-US" sz="3600" smtClean="0"/>
              <a:t>IT beam-screen temperatures</a:t>
            </a:r>
          </a:p>
        </p:txBody>
      </p:sp>
      <p:pic>
        <p:nvPicPr>
          <p:cNvPr id="65541" name="Picture 8" descr="TIMBER_BS_IT_zoom_endmay"/>
          <p:cNvPicPr>
            <a:picLocks noChangeAspect="1" noChangeArrowheads="1"/>
          </p:cNvPicPr>
          <p:nvPr/>
        </p:nvPicPr>
        <p:blipFill>
          <a:blip r:embed="rId2" cstate="print"/>
          <a:srcRect/>
          <a:stretch>
            <a:fillRect/>
          </a:stretch>
        </p:blipFill>
        <p:spPr bwMode="auto">
          <a:xfrm>
            <a:off x="71438" y="2660650"/>
            <a:ext cx="8997950" cy="3513138"/>
          </a:xfrm>
          <a:prstGeom prst="rect">
            <a:avLst/>
          </a:prstGeom>
          <a:noFill/>
          <a:ln w="9525">
            <a:noFill/>
            <a:miter lim="800000"/>
            <a:headEnd/>
            <a:tailEnd/>
          </a:ln>
        </p:spPr>
      </p:pic>
      <p:sp>
        <p:nvSpPr>
          <p:cNvPr id="65542" name="Line 15"/>
          <p:cNvSpPr>
            <a:spLocks noChangeShapeType="1"/>
          </p:cNvSpPr>
          <p:nvPr/>
        </p:nvSpPr>
        <p:spPr bwMode="auto">
          <a:xfrm>
            <a:off x="382588" y="4641850"/>
            <a:ext cx="8382000" cy="0"/>
          </a:xfrm>
          <a:prstGeom prst="line">
            <a:avLst/>
          </a:prstGeom>
          <a:noFill/>
          <a:ln w="19050">
            <a:solidFill>
              <a:schemeClr val="folHlink"/>
            </a:solidFill>
            <a:round/>
            <a:headEnd/>
            <a:tailEnd/>
          </a:ln>
        </p:spPr>
        <p:txBody>
          <a:bodyPr wrap="none" anchor="ctr"/>
          <a:lstStyle/>
          <a:p>
            <a:endParaRPr lang="en-US"/>
          </a:p>
        </p:txBody>
      </p:sp>
      <p:sp>
        <p:nvSpPr>
          <p:cNvPr id="47120" name="Text Box 16"/>
          <p:cNvSpPr txBox="1">
            <a:spLocks noChangeArrowheads="1"/>
          </p:cNvSpPr>
          <p:nvPr/>
        </p:nvSpPr>
        <p:spPr bwMode="auto">
          <a:xfrm>
            <a:off x="1154113" y="4354513"/>
            <a:ext cx="914400" cy="369887"/>
          </a:xfrm>
          <a:prstGeom prst="rect">
            <a:avLst/>
          </a:prstGeom>
          <a:noFill/>
          <a:ln w="9525">
            <a:noFill/>
            <a:miter lim="800000"/>
            <a:headEnd/>
            <a:tailEnd/>
          </a:ln>
        </p:spPr>
        <p:txBody>
          <a:bodyPr>
            <a:spAutoFit/>
          </a:bodyPr>
          <a:lstStyle/>
          <a:p>
            <a:pPr algn="ctr">
              <a:spcBef>
                <a:spcPct val="50000"/>
              </a:spcBef>
              <a:defRPr/>
            </a:pPr>
            <a:r>
              <a:rPr lang="en-US" b="1" dirty="0">
                <a:solidFill>
                  <a:schemeClr val="folHlink"/>
                </a:solidFill>
                <a:latin typeface="+mj-lt"/>
              </a:rPr>
              <a:t>17 K</a:t>
            </a:r>
          </a:p>
        </p:txBody>
      </p:sp>
      <p:sp>
        <p:nvSpPr>
          <p:cNvPr id="65544" name="Line 17"/>
          <p:cNvSpPr>
            <a:spLocks noChangeShapeType="1"/>
          </p:cNvSpPr>
          <p:nvPr/>
        </p:nvSpPr>
        <p:spPr bwMode="auto">
          <a:xfrm>
            <a:off x="382588" y="3967163"/>
            <a:ext cx="8382000" cy="0"/>
          </a:xfrm>
          <a:prstGeom prst="line">
            <a:avLst/>
          </a:prstGeom>
          <a:noFill/>
          <a:ln w="19050">
            <a:solidFill>
              <a:srgbClr val="FF6666"/>
            </a:solidFill>
            <a:prstDash val="dash"/>
            <a:round/>
            <a:headEnd/>
            <a:tailEnd/>
          </a:ln>
        </p:spPr>
        <p:txBody>
          <a:bodyPr wrap="none" anchor="ctr"/>
          <a:lstStyle/>
          <a:p>
            <a:endParaRPr lang="en-US"/>
          </a:p>
        </p:txBody>
      </p:sp>
      <p:sp>
        <p:nvSpPr>
          <p:cNvPr id="47122" name="Text Box 18"/>
          <p:cNvSpPr txBox="1">
            <a:spLocks noChangeArrowheads="1"/>
          </p:cNvSpPr>
          <p:nvPr/>
        </p:nvSpPr>
        <p:spPr bwMode="auto">
          <a:xfrm>
            <a:off x="1585913" y="3676650"/>
            <a:ext cx="914400" cy="369888"/>
          </a:xfrm>
          <a:prstGeom prst="rect">
            <a:avLst/>
          </a:prstGeom>
          <a:noFill/>
          <a:ln w="9525">
            <a:noFill/>
            <a:miter lim="800000"/>
            <a:headEnd/>
            <a:tailEnd/>
          </a:ln>
        </p:spPr>
        <p:txBody>
          <a:bodyPr>
            <a:spAutoFit/>
          </a:bodyPr>
          <a:lstStyle/>
          <a:p>
            <a:pPr algn="ctr">
              <a:spcBef>
                <a:spcPct val="50000"/>
              </a:spcBef>
              <a:defRPr/>
            </a:pPr>
            <a:r>
              <a:rPr lang="en-US" b="1" dirty="0">
                <a:solidFill>
                  <a:srgbClr val="FF6666"/>
                </a:solidFill>
                <a:latin typeface="+mj-lt"/>
              </a:rPr>
              <a:t>25 K</a:t>
            </a:r>
          </a:p>
        </p:txBody>
      </p:sp>
      <p:sp>
        <p:nvSpPr>
          <p:cNvPr id="65546" name="Text Box 6"/>
          <p:cNvSpPr txBox="1">
            <a:spLocks noChangeArrowheads="1"/>
          </p:cNvSpPr>
          <p:nvPr/>
        </p:nvSpPr>
        <p:spPr bwMode="auto">
          <a:xfrm>
            <a:off x="6607175" y="6194425"/>
            <a:ext cx="2057400" cy="338138"/>
          </a:xfrm>
          <a:prstGeom prst="rect">
            <a:avLst/>
          </a:prstGeom>
          <a:noFill/>
          <a:ln w="9525">
            <a:noFill/>
            <a:miter lim="800000"/>
            <a:headEnd/>
            <a:tailEnd/>
          </a:ln>
        </p:spPr>
        <p:txBody>
          <a:bodyPr>
            <a:spAutoFit/>
          </a:bodyPr>
          <a:lstStyle/>
          <a:p>
            <a:pPr algn="ctr">
              <a:spcBef>
                <a:spcPct val="50000"/>
              </a:spcBef>
            </a:pPr>
            <a:r>
              <a:rPr lang="en-US" sz="1600" i="1">
                <a:latin typeface="Arial Narrow" pitchFamily="34" charset="0"/>
              </a:rPr>
              <a:t>Courtesy S. Claudet</a:t>
            </a:r>
          </a:p>
        </p:txBody>
      </p:sp>
      <p:cxnSp>
        <p:nvCxnSpPr>
          <p:cNvPr id="65547" name="Straight Arrow Connector 21"/>
          <p:cNvCxnSpPr>
            <a:cxnSpLocks noChangeShapeType="1"/>
          </p:cNvCxnSpPr>
          <p:nvPr/>
        </p:nvCxnSpPr>
        <p:spPr bwMode="auto">
          <a:xfrm rot="5400000" flipH="1" flipV="1">
            <a:off x="-897731" y="4371181"/>
            <a:ext cx="2419350" cy="1588"/>
          </a:xfrm>
          <a:prstGeom prst="straightConnector1">
            <a:avLst/>
          </a:prstGeom>
          <a:noFill/>
          <a:ln w="38100" algn="ctr">
            <a:solidFill>
              <a:srgbClr val="FF5050"/>
            </a:solidFill>
            <a:round/>
            <a:headEnd/>
            <a:tailEnd type="triangle" w="med" len="med"/>
          </a:ln>
        </p:spPr>
      </p:cxnSp>
      <p:sp>
        <p:nvSpPr>
          <p:cNvPr id="24" name="Text Box 14"/>
          <p:cNvSpPr txBox="1">
            <a:spLocks noChangeArrowheads="1"/>
          </p:cNvSpPr>
          <p:nvPr/>
        </p:nvSpPr>
        <p:spPr bwMode="auto">
          <a:xfrm>
            <a:off x="654050" y="3175000"/>
            <a:ext cx="1114425" cy="369888"/>
          </a:xfrm>
          <a:prstGeom prst="rect">
            <a:avLst/>
          </a:prstGeom>
          <a:noFill/>
          <a:ln w="9525">
            <a:noFill/>
            <a:miter lim="800000"/>
            <a:headEnd/>
            <a:tailEnd/>
          </a:ln>
        </p:spPr>
        <p:txBody>
          <a:bodyPr>
            <a:spAutoFit/>
          </a:bodyPr>
          <a:lstStyle/>
          <a:p>
            <a:pPr algn="ctr">
              <a:spcBef>
                <a:spcPct val="50000"/>
              </a:spcBef>
              <a:defRPr/>
            </a:pPr>
            <a:r>
              <a:rPr lang="en-US" b="1" dirty="0">
                <a:solidFill>
                  <a:srgbClr val="FF6666"/>
                </a:solidFill>
                <a:latin typeface="+mj-lt"/>
              </a:rPr>
              <a:t>BS T (K)</a:t>
            </a:r>
          </a:p>
        </p:txBody>
      </p:sp>
      <p:sp>
        <p:nvSpPr>
          <p:cNvPr id="25" name="Text Box 16"/>
          <p:cNvSpPr txBox="1">
            <a:spLocks noChangeArrowheads="1"/>
          </p:cNvSpPr>
          <p:nvPr/>
        </p:nvSpPr>
        <p:spPr bwMode="auto">
          <a:xfrm>
            <a:off x="2805113" y="2008188"/>
            <a:ext cx="1184275" cy="646112"/>
          </a:xfrm>
          <a:prstGeom prst="rect">
            <a:avLst/>
          </a:prstGeom>
          <a:solidFill>
            <a:schemeClr val="tx1">
              <a:lumMod val="75000"/>
              <a:lumOff val="25000"/>
            </a:schemeClr>
          </a:solidFill>
          <a:ln w="9525">
            <a:noFill/>
            <a:miter lim="800000"/>
            <a:headEnd/>
            <a:tailEnd/>
          </a:ln>
        </p:spPr>
        <p:txBody>
          <a:bodyPr>
            <a:spAutoFit/>
          </a:bodyPr>
          <a:lstStyle/>
          <a:p>
            <a:pPr algn="ctr">
              <a:spcBef>
                <a:spcPts val="0"/>
              </a:spcBef>
              <a:defRPr/>
            </a:pPr>
            <a:r>
              <a:rPr lang="en-US" dirty="0">
                <a:solidFill>
                  <a:srgbClr val="FFFF00"/>
                </a:solidFill>
                <a:latin typeface="+mj-lt"/>
              </a:rPr>
              <a:t>Injection</a:t>
            </a:r>
          </a:p>
          <a:p>
            <a:pPr algn="ctr">
              <a:spcBef>
                <a:spcPts val="0"/>
              </a:spcBef>
              <a:defRPr/>
            </a:pPr>
            <a:r>
              <a:rPr lang="en-US" dirty="0">
                <a:solidFill>
                  <a:srgbClr val="FFFF00"/>
                </a:solidFill>
                <a:latin typeface="+mj-lt"/>
              </a:rPr>
              <a:t>/ramp</a:t>
            </a:r>
          </a:p>
        </p:txBody>
      </p:sp>
      <p:sp>
        <p:nvSpPr>
          <p:cNvPr id="26" name="Text Box 16"/>
          <p:cNvSpPr txBox="1">
            <a:spLocks noChangeArrowheads="1"/>
          </p:cNvSpPr>
          <p:nvPr/>
        </p:nvSpPr>
        <p:spPr bwMode="auto">
          <a:xfrm>
            <a:off x="4187825" y="2008188"/>
            <a:ext cx="1651000" cy="646112"/>
          </a:xfrm>
          <a:prstGeom prst="rect">
            <a:avLst/>
          </a:prstGeom>
          <a:solidFill>
            <a:schemeClr val="tx1">
              <a:lumMod val="75000"/>
              <a:lumOff val="25000"/>
            </a:schemeClr>
          </a:solidFill>
          <a:ln w="9525">
            <a:noFill/>
            <a:miter lim="800000"/>
            <a:headEnd/>
            <a:tailEnd/>
          </a:ln>
        </p:spPr>
        <p:txBody>
          <a:bodyPr>
            <a:spAutoFit/>
          </a:bodyPr>
          <a:lstStyle/>
          <a:p>
            <a:pPr algn="ctr">
              <a:spcBef>
                <a:spcPct val="50000"/>
              </a:spcBef>
              <a:defRPr/>
            </a:pPr>
            <a:r>
              <a:rPr lang="en-US" dirty="0">
                <a:solidFill>
                  <a:srgbClr val="FFFF00"/>
                </a:solidFill>
                <a:latin typeface="+mj-lt"/>
              </a:rPr>
              <a:t>3.5 </a:t>
            </a:r>
            <a:r>
              <a:rPr lang="en-US" dirty="0" err="1">
                <a:solidFill>
                  <a:srgbClr val="FFFF00"/>
                </a:solidFill>
                <a:latin typeface="+mj-lt"/>
              </a:rPr>
              <a:t>TeV</a:t>
            </a:r>
            <a:r>
              <a:rPr lang="en-US" dirty="0">
                <a:solidFill>
                  <a:srgbClr val="FFFF00"/>
                </a:solidFill>
                <a:latin typeface="+mj-lt"/>
              </a:rPr>
              <a:t> stable beams</a:t>
            </a:r>
          </a:p>
        </p:txBody>
      </p:sp>
      <p:sp>
        <p:nvSpPr>
          <p:cNvPr id="27" name="Text Box 16"/>
          <p:cNvSpPr txBox="1">
            <a:spLocks noChangeArrowheads="1"/>
          </p:cNvSpPr>
          <p:nvPr/>
        </p:nvSpPr>
        <p:spPr bwMode="auto">
          <a:xfrm>
            <a:off x="6030913" y="2276475"/>
            <a:ext cx="1652587" cy="369888"/>
          </a:xfrm>
          <a:prstGeom prst="rect">
            <a:avLst/>
          </a:prstGeom>
          <a:solidFill>
            <a:schemeClr val="tx1">
              <a:lumMod val="75000"/>
              <a:lumOff val="25000"/>
            </a:schemeClr>
          </a:solidFill>
          <a:ln w="9525">
            <a:noFill/>
            <a:miter lim="800000"/>
            <a:headEnd/>
            <a:tailEnd/>
          </a:ln>
        </p:spPr>
        <p:txBody>
          <a:bodyPr>
            <a:spAutoFit/>
          </a:bodyPr>
          <a:lstStyle/>
          <a:p>
            <a:pPr algn="ctr">
              <a:spcBef>
                <a:spcPct val="50000"/>
              </a:spcBef>
              <a:defRPr/>
            </a:pPr>
            <a:r>
              <a:rPr lang="en-US" dirty="0">
                <a:solidFill>
                  <a:srgbClr val="FFFF00"/>
                </a:solidFill>
                <a:latin typeface="+mj-lt"/>
              </a:rPr>
              <a:t>dump</a:t>
            </a:r>
          </a:p>
        </p:txBody>
      </p:sp>
      <p:cxnSp>
        <p:nvCxnSpPr>
          <p:cNvPr id="65552" name="Straight Connector 28"/>
          <p:cNvCxnSpPr>
            <a:cxnSpLocks noChangeShapeType="1"/>
            <a:stCxn id="26" idx="2"/>
          </p:cNvCxnSpPr>
          <p:nvPr/>
        </p:nvCxnSpPr>
        <p:spPr bwMode="auto">
          <a:xfrm rot="5400000">
            <a:off x="2387600" y="3648075"/>
            <a:ext cx="2003425" cy="15875"/>
          </a:xfrm>
          <a:prstGeom prst="line">
            <a:avLst/>
          </a:prstGeom>
          <a:noFill/>
          <a:ln w="9525" algn="ctr">
            <a:solidFill>
              <a:srgbClr val="FFFF00"/>
            </a:solidFill>
            <a:prstDash val="dash"/>
            <a:round/>
            <a:headEnd/>
            <a:tailEnd/>
          </a:ln>
        </p:spPr>
      </p:cxnSp>
      <p:cxnSp>
        <p:nvCxnSpPr>
          <p:cNvPr id="65553" name="Straight Connector 29"/>
          <p:cNvCxnSpPr>
            <a:cxnSpLocks noChangeShapeType="1"/>
            <a:stCxn id="25" idx="2"/>
          </p:cNvCxnSpPr>
          <p:nvPr/>
        </p:nvCxnSpPr>
        <p:spPr bwMode="auto">
          <a:xfrm rot="16200000" flipH="1">
            <a:off x="2886869" y="3164681"/>
            <a:ext cx="1657350" cy="636588"/>
          </a:xfrm>
          <a:prstGeom prst="line">
            <a:avLst/>
          </a:prstGeom>
          <a:noFill/>
          <a:ln w="9525" algn="ctr">
            <a:solidFill>
              <a:srgbClr val="FFFF00"/>
            </a:solidFill>
            <a:prstDash val="dash"/>
            <a:round/>
            <a:headEnd/>
            <a:tailEnd/>
          </a:ln>
        </p:spPr>
      </p:cxnSp>
      <p:cxnSp>
        <p:nvCxnSpPr>
          <p:cNvPr id="65554" name="Straight Connector 32"/>
          <p:cNvCxnSpPr>
            <a:cxnSpLocks noChangeShapeType="1"/>
            <a:stCxn id="26" idx="2"/>
          </p:cNvCxnSpPr>
          <p:nvPr/>
        </p:nvCxnSpPr>
        <p:spPr bwMode="auto">
          <a:xfrm rot="5400000">
            <a:off x="3694907" y="3145631"/>
            <a:ext cx="1809750" cy="827087"/>
          </a:xfrm>
          <a:prstGeom prst="line">
            <a:avLst/>
          </a:prstGeom>
          <a:noFill/>
          <a:ln w="9525" algn="ctr">
            <a:solidFill>
              <a:srgbClr val="FFFF00"/>
            </a:solidFill>
            <a:prstDash val="dash"/>
            <a:round/>
            <a:headEnd/>
            <a:tailEnd/>
          </a:ln>
        </p:spPr>
      </p:cxnSp>
      <p:cxnSp>
        <p:nvCxnSpPr>
          <p:cNvPr id="65555" name="Straight Connector 34"/>
          <p:cNvCxnSpPr>
            <a:cxnSpLocks noChangeShapeType="1"/>
          </p:cNvCxnSpPr>
          <p:nvPr/>
        </p:nvCxnSpPr>
        <p:spPr bwMode="auto">
          <a:xfrm rot="16200000" flipH="1">
            <a:off x="4206081" y="3486944"/>
            <a:ext cx="1844675" cy="268288"/>
          </a:xfrm>
          <a:prstGeom prst="line">
            <a:avLst/>
          </a:prstGeom>
          <a:noFill/>
          <a:ln w="9525" algn="ctr">
            <a:solidFill>
              <a:srgbClr val="FFFF00"/>
            </a:solidFill>
            <a:prstDash val="dash"/>
            <a:round/>
            <a:headEnd/>
            <a:tailEnd/>
          </a:ln>
        </p:spPr>
      </p:cxnSp>
      <p:cxnSp>
        <p:nvCxnSpPr>
          <p:cNvPr id="65556" name="Straight Connector 37"/>
          <p:cNvCxnSpPr>
            <a:cxnSpLocks noChangeShapeType="1"/>
            <a:stCxn id="27" idx="2"/>
          </p:cNvCxnSpPr>
          <p:nvPr/>
        </p:nvCxnSpPr>
        <p:spPr bwMode="auto">
          <a:xfrm rot="5400000">
            <a:off x="5168901" y="2894012"/>
            <a:ext cx="1935162" cy="1439863"/>
          </a:xfrm>
          <a:prstGeom prst="line">
            <a:avLst/>
          </a:prstGeom>
          <a:noFill/>
          <a:ln w="9525" algn="ctr">
            <a:solidFill>
              <a:srgbClr val="FFFF00"/>
            </a:solidFill>
            <a:prstDash val="dash"/>
            <a:round/>
            <a:headEnd/>
            <a:tailEnd type="triangle" w="med" len="med"/>
          </a:ln>
        </p:spPr>
      </p:cxnSp>
      <p:sp>
        <p:nvSpPr>
          <p:cNvPr id="41" name="Content Placeholder 2"/>
          <p:cNvSpPr txBox="1">
            <a:spLocks/>
          </p:cNvSpPr>
          <p:nvPr/>
        </p:nvSpPr>
        <p:spPr>
          <a:xfrm>
            <a:off x="385763" y="855663"/>
            <a:ext cx="8682037" cy="1036637"/>
          </a:xfrm>
          <a:prstGeom prst="rect">
            <a:avLst/>
          </a:prstGeom>
          <a:noFill/>
        </p:spPr>
        <p:txBody>
          <a:bodyPr/>
          <a:lstStyle/>
          <a:p>
            <a:pPr marL="285750" lvl="1" indent="-228600">
              <a:spcBef>
                <a:spcPct val="20000"/>
              </a:spcBef>
              <a:buClr>
                <a:srgbClr val="0000FF"/>
              </a:buClr>
              <a:buSzPct val="80000"/>
              <a:buFont typeface="Wingdings" pitchFamily="2" charset="2"/>
              <a:buChar char="q"/>
              <a:defRPr/>
            </a:pPr>
            <a:r>
              <a:rPr lang="en-GB" sz="2000" kern="0" dirty="0">
                <a:latin typeface="Arial"/>
              </a:rPr>
              <a:t>Triplet BS temperature tricky to stabilise at injection and in the ramp.</a:t>
            </a:r>
          </a:p>
          <a:p>
            <a:pPr marL="742950" lvl="2" indent="-228600">
              <a:spcBef>
                <a:spcPct val="20000"/>
              </a:spcBef>
              <a:buClr>
                <a:srgbClr val="0000FF"/>
              </a:buClr>
              <a:buSzPct val="80000"/>
              <a:buFont typeface="Courier New" pitchFamily="49" charset="0"/>
              <a:buChar char="o"/>
              <a:defRPr/>
            </a:pPr>
            <a:r>
              <a:rPr lang="en-GB" i="1" kern="0" dirty="0">
                <a:solidFill>
                  <a:srgbClr val="0000FF"/>
                </a:solidFill>
                <a:latin typeface="Arial"/>
              </a:rPr>
              <a:t>Fine tuning/manual intervention by </a:t>
            </a:r>
            <a:r>
              <a:rPr lang="en-GB" i="1" kern="0" dirty="0" err="1">
                <a:solidFill>
                  <a:srgbClr val="0000FF"/>
                </a:solidFill>
                <a:latin typeface="Arial"/>
              </a:rPr>
              <a:t>cryo</a:t>
            </a:r>
            <a:r>
              <a:rPr lang="en-GB" i="1" kern="0" dirty="0">
                <a:solidFill>
                  <a:srgbClr val="0000FF"/>
                </a:solidFill>
                <a:latin typeface="Arial"/>
              </a:rPr>
              <a:t> operators.</a:t>
            </a:r>
          </a:p>
          <a:p>
            <a:pPr marL="742950" lvl="2" indent="-228600">
              <a:spcBef>
                <a:spcPct val="20000"/>
              </a:spcBef>
              <a:buClr>
                <a:srgbClr val="0000FF"/>
              </a:buClr>
              <a:buSzPct val="80000"/>
              <a:buFont typeface="Courier New" pitchFamily="49" charset="0"/>
              <a:buChar char="o"/>
              <a:defRPr/>
            </a:pPr>
            <a:r>
              <a:rPr lang="en-GB" i="1" kern="0" dirty="0">
                <a:solidFill>
                  <a:srgbClr val="0000FF"/>
                </a:solidFill>
                <a:latin typeface="Arial"/>
              </a:rPr>
              <a:t>Effect no fully understood.</a:t>
            </a:r>
          </a:p>
        </p:txBody>
      </p:sp>
      <p:sp>
        <p:nvSpPr>
          <p:cNvPr id="65558" name="Slide Number Placeholder 21"/>
          <p:cNvSpPr>
            <a:spLocks noGrp="1"/>
          </p:cNvSpPr>
          <p:nvPr>
            <p:ph type="sldNum" sz="quarter" idx="12"/>
          </p:nvPr>
        </p:nvSpPr>
        <p:spPr>
          <a:noFill/>
        </p:spPr>
        <p:txBody>
          <a:bodyPr/>
          <a:lstStyle/>
          <a:p>
            <a:fld id="{720D97EB-1042-4A39-9521-877280E16AD1}"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UFO status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9701" name="Slide Number Placeholder 4"/>
          <p:cNvSpPr>
            <a:spLocks noGrp="1"/>
          </p:cNvSpPr>
          <p:nvPr>
            <p:ph type="sldNum" sz="quarter" idx="12"/>
          </p:nvPr>
        </p:nvSpPr>
        <p:spPr>
          <a:noFill/>
        </p:spPr>
        <p:txBody>
          <a:bodyPr/>
          <a:lstStyle/>
          <a:p>
            <a:fld id="{6CEFDE17-D9FB-41DE-9320-2AEE0F296D5A}" type="slidenum">
              <a:rPr lang="en-US" smtClean="0"/>
              <a:pPr/>
              <a:t>47</a:t>
            </a:fld>
            <a:endParaRPr lang="en-US" smtClean="0"/>
          </a:p>
        </p:txBody>
      </p:sp>
      <p:sp>
        <p:nvSpPr>
          <p:cNvPr id="29702" name="TextBox 53"/>
          <p:cNvSpPr txBox="1">
            <a:spLocks noChangeArrowheads="1"/>
          </p:cNvSpPr>
          <p:nvPr/>
        </p:nvSpPr>
        <p:spPr bwMode="auto">
          <a:xfrm>
            <a:off x="808038" y="971550"/>
            <a:ext cx="8026400" cy="4316413"/>
          </a:xfrm>
          <a:prstGeom prst="rect">
            <a:avLst/>
          </a:prstGeom>
          <a:noFill/>
          <a:ln w="9525">
            <a:noFill/>
            <a:miter lim="800000"/>
            <a:headEnd/>
            <a:tailEnd/>
          </a:ln>
        </p:spPr>
        <p:txBody>
          <a:bodyPr>
            <a:spAutoFit/>
          </a:bodyPr>
          <a:lstStyle/>
          <a:p>
            <a:pPr marL="263525" indent="-263525">
              <a:lnSpc>
                <a:spcPct val="110000"/>
              </a:lnSpc>
              <a:spcBef>
                <a:spcPts val="600"/>
              </a:spcBef>
              <a:spcAft>
                <a:spcPts val="200"/>
              </a:spcAft>
              <a:buClr>
                <a:srgbClr val="0000FF"/>
              </a:buClr>
              <a:buSzPct val="90000"/>
              <a:buFont typeface="Wingdings" pitchFamily="2" charset="2"/>
              <a:buChar char="q"/>
            </a:pPr>
            <a:r>
              <a:rPr lang="en-US" sz="2000" b="1">
                <a:latin typeface="Helvetica"/>
                <a:ea typeface="Helvetica"/>
                <a:cs typeface="Helvetica"/>
              </a:rPr>
              <a:t>Very fast beam loss events </a:t>
            </a:r>
            <a:r>
              <a:rPr lang="en-US" sz="2000">
                <a:latin typeface="Helvetica"/>
                <a:ea typeface="Helvetica"/>
                <a:cs typeface="Helvetica"/>
              </a:rPr>
              <a:t>(~ millisecond) </a:t>
            </a:r>
            <a:r>
              <a:rPr lang="en-US" sz="2000">
                <a:solidFill>
                  <a:srgbClr val="0000FF"/>
                </a:solidFill>
                <a:latin typeface="Helvetica"/>
                <a:ea typeface="Helvetica"/>
                <a:cs typeface="Helvetica"/>
              </a:rPr>
              <a:t>in super-conducting regions </a:t>
            </a:r>
            <a:r>
              <a:rPr lang="en-US" sz="2000">
                <a:latin typeface="Helvetica"/>
                <a:ea typeface="Helvetica"/>
                <a:cs typeface="Helvetica"/>
              </a:rPr>
              <a:t>of the LHC were </a:t>
            </a:r>
            <a:r>
              <a:rPr lang="en-US" sz="2000" b="1">
                <a:solidFill>
                  <a:srgbClr val="FF0000"/>
                </a:solidFill>
                <a:latin typeface="Helvetica"/>
                <a:ea typeface="Helvetica"/>
                <a:cs typeface="Helvetica"/>
              </a:rPr>
              <a:t>THE surprise </a:t>
            </a:r>
            <a:r>
              <a:rPr lang="en-US" sz="2000">
                <a:latin typeface="Helvetica"/>
                <a:ea typeface="Helvetica"/>
                <a:cs typeface="Helvetica"/>
              </a:rPr>
              <a:t>of 2010 – nicknamed </a:t>
            </a:r>
            <a:r>
              <a:rPr lang="en-US" sz="2000" b="1">
                <a:solidFill>
                  <a:srgbClr val="0000FF"/>
                </a:solidFill>
                <a:latin typeface="Helvetica"/>
                <a:ea typeface="Helvetica"/>
                <a:cs typeface="Helvetica"/>
              </a:rPr>
              <a:t>UFO</a:t>
            </a:r>
            <a:r>
              <a:rPr lang="en-US" sz="2000">
                <a:solidFill>
                  <a:srgbClr val="0000FF"/>
                </a:solidFill>
                <a:latin typeface="Helvetica"/>
                <a:ea typeface="Helvetica"/>
                <a:cs typeface="Helvetica"/>
              </a:rPr>
              <a:t>s</a:t>
            </a:r>
            <a:r>
              <a:rPr lang="en-US" sz="2000">
                <a:latin typeface="Helvetica"/>
                <a:ea typeface="Helvetica"/>
                <a:cs typeface="Helvetica"/>
              </a:rPr>
              <a:t> (Unidentified Falling Object).</a:t>
            </a:r>
          </a:p>
          <a:p>
            <a:pPr marL="263525" indent="-263525">
              <a:lnSpc>
                <a:spcPct val="110000"/>
              </a:lnSpc>
              <a:spcBef>
                <a:spcPts val="600"/>
              </a:spcBef>
              <a:spcAft>
                <a:spcPts val="200"/>
              </a:spcAft>
              <a:buClr>
                <a:srgbClr val="0000FF"/>
              </a:buClr>
              <a:buSzPct val="90000"/>
              <a:buFont typeface="Wingdings" pitchFamily="2" charset="2"/>
              <a:buChar char="q"/>
            </a:pPr>
            <a:r>
              <a:rPr lang="en-US" sz="2000">
                <a:latin typeface="Helvetica"/>
                <a:ea typeface="Helvetica"/>
                <a:cs typeface="Helvetica"/>
              </a:rPr>
              <a:t>Beam dumps triggered by UFO events:</a:t>
            </a:r>
          </a:p>
          <a:p>
            <a:pPr marL="720725" lvl="1" indent="-263525">
              <a:lnSpc>
                <a:spcPct val="110000"/>
              </a:lnSpc>
              <a:spcBef>
                <a:spcPts val="600"/>
              </a:spcBef>
              <a:buClr>
                <a:srgbClr val="0000FF"/>
              </a:buClr>
              <a:buSzPct val="90000"/>
              <a:buFont typeface="Courier New" pitchFamily="49" charset="0"/>
              <a:buChar char="o"/>
            </a:pPr>
            <a:r>
              <a:rPr lang="en-US" b="1" i="1">
                <a:solidFill>
                  <a:srgbClr val="0000FF"/>
                </a:solidFill>
                <a:latin typeface="Helvetica"/>
                <a:ea typeface="Helvetica"/>
                <a:cs typeface="Helvetica"/>
              </a:rPr>
              <a:t>18 beams dumps in 2010, </a:t>
            </a:r>
          </a:p>
          <a:p>
            <a:pPr marL="720725" lvl="1" indent="-263525">
              <a:lnSpc>
                <a:spcPct val="110000"/>
              </a:lnSpc>
              <a:spcBef>
                <a:spcPts val="600"/>
              </a:spcBef>
              <a:buClr>
                <a:srgbClr val="0000FF"/>
              </a:buClr>
              <a:buSzPct val="90000"/>
              <a:buFont typeface="Courier New" pitchFamily="49" charset="0"/>
              <a:buChar char="o"/>
            </a:pPr>
            <a:r>
              <a:rPr lang="en-US" b="1" i="1">
                <a:solidFill>
                  <a:srgbClr val="0000FF"/>
                </a:solidFill>
                <a:latin typeface="Helvetica"/>
                <a:ea typeface="Helvetica"/>
                <a:cs typeface="Helvetica"/>
              </a:rPr>
              <a:t>11 beam dumps in 2011, </a:t>
            </a:r>
            <a:r>
              <a:rPr lang="en-US" i="1">
                <a:solidFill>
                  <a:srgbClr val="0000FF"/>
                </a:solidFill>
                <a:latin typeface="Helvetica"/>
                <a:ea typeface="Helvetica"/>
                <a:cs typeface="Helvetica"/>
              </a:rPr>
              <a:t>last beam dump mid-July 2011.</a:t>
            </a:r>
          </a:p>
          <a:p>
            <a:pPr marL="720725" lvl="1" indent="-263525">
              <a:lnSpc>
                <a:spcPct val="110000"/>
              </a:lnSpc>
              <a:spcBef>
                <a:spcPts val="600"/>
              </a:spcBef>
              <a:buClr>
                <a:srgbClr val="0000FF"/>
              </a:buClr>
              <a:buSzPct val="90000"/>
              <a:buFont typeface="Courier New" pitchFamily="49" charset="0"/>
              <a:buChar char="o"/>
            </a:pPr>
            <a:r>
              <a:rPr lang="en-US" i="1">
                <a:solidFill>
                  <a:srgbClr val="0000FF"/>
                </a:solidFill>
                <a:latin typeface="Helvetica"/>
                <a:ea typeface="Helvetica"/>
                <a:cs typeface="Helvetica"/>
              </a:rPr>
              <a:t>All but one dump at 3.5 TeV.</a:t>
            </a:r>
          </a:p>
          <a:p>
            <a:pPr marL="263525" indent="-263525">
              <a:lnSpc>
                <a:spcPct val="110000"/>
              </a:lnSpc>
              <a:spcBef>
                <a:spcPts val="1200"/>
              </a:spcBef>
              <a:spcAft>
                <a:spcPts val="200"/>
              </a:spcAft>
              <a:buClr>
                <a:srgbClr val="0000FF"/>
              </a:buClr>
              <a:buSzPct val="90000"/>
              <a:buFont typeface="Wingdings" pitchFamily="2" charset="2"/>
              <a:buChar char="q"/>
            </a:pPr>
            <a:r>
              <a:rPr lang="en-US" sz="2000">
                <a:latin typeface="Helvetica"/>
                <a:ea typeface="Helvetica"/>
                <a:cs typeface="Helvetica"/>
              </a:rPr>
              <a:t>Things are ‘calming down’ at 3.5 TeV, but the situation is worrying for future 7 TeV operation:</a:t>
            </a:r>
          </a:p>
          <a:p>
            <a:pPr marL="720725" lvl="1" indent="-263525">
              <a:lnSpc>
                <a:spcPct val="110000"/>
              </a:lnSpc>
              <a:spcBef>
                <a:spcPts val="600"/>
              </a:spcBef>
              <a:buClr>
                <a:srgbClr val="0000FF"/>
              </a:buClr>
              <a:buSzPct val="90000"/>
              <a:buFont typeface="Courier New" pitchFamily="49" charset="0"/>
              <a:buChar char="o"/>
            </a:pPr>
            <a:r>
              <a:rPr lang="en-US" i="1">
                <a:solidFill>
                  <a:srgbClr val="FF0000"/>
                </a:solidFill>
                <a:latin typeface="Helvetica"/>
                <a:ea typeface="Helvetica"/>
                <a:cs typeface="Helvetica"/>
              </a:rPr>
              <a:t>Extrapolation to 7 TeV predicts ~ </a:t>
            </a:r>
            <a:r>
              <a:rPr lang="en-US" b="1" i="1" u="sng">
                <a:solidFill>
                  <a:srgbClr val="FF0000"/>
                </a:solidFill>
                <a:latin typeface="Helvetica"/>
                <a:ea typeface="Helvetica"/>
                <a:cs typeface="Helvetica"/>
              </a:rPr>
              <a:t>100 dumps / year</a:t>
            </a:r>
            <a:r>
              <a:rPr lang="en-US" i="1">
                <a:solidFill>
                  <a:srgbClr val="0000FF"/>
                </a:solidFill>
                <a:latin typeface="Helvetica"/>
                <a:ea typeface="Helvetica"/>
                <a:cs typeface="Helvetica"/>
              </a:rPr>
              <a:t>.</a:t>
            </a:r>
          </a:p>
          <a:p>
            <a:pPr marL="720725" lvl="1" indent="-263525">
              <a:lnSpc>
                <a:spcPct val="110000"/>
              </a:lnSpc>
              <a:spcBef>
                <a:spcPts val="600"/>
              </a:spcBef>
              <a:buClr>
                <a:srgbClr val="0000FF"/>
              </a:buClr>
              <a:buSzPct val="90000"/>
              <a:buFont typeface="Courier New" pitchFamily="49" charset="0"/>
              <a:buChar char="o"/>
            </a:pPr>
            <a:r>
              <a:rPr lang="en-US" i="1">
                <a:solidFill>
                  <a:srgbClr val="0000FF"/>
                </a:solidFill>
                <a:latin typeface="Helvetica"/>
                <a:ea typeface="Helvetica"/>
                <a:cs typeface="Helvetica"/>
              </a:rPr>
              <a:t>Due to lower quench thresholds and larger deposited energy density.</a:t>
            </a:r>
          </a:p>
        </p:txBody>
      </p:sp>
      <p:pic>
        <p:nvPicPr>
          <p:cNvPr id="29703" name="Picture 3" descr="C:\Misc\Icons\UFO-icon.png"/>
          <p:cNvPicPr>
            <a:picLocks noChangeAspect="1" noChangeArrowheads="1"/>
          </p:cNvPicPr>
          <p:nvPr/>
        </p:nvPicPr>
        <p:blipFill>
          <a:blip r:embed="rId3" cstate="print"/>
          <a:srcRect/>
          <a:stretch>
            <a:fillRect/>
          </a:stretch>
        </p:blipFill>
        <p:spPr bwMode="auto">
          <a:xfrm>
            <a:off x="8258175" y="0"/>
            <a:ext cx="885825" cy="885825"/>
          </a:xfrm>
          <a:prstGeom prst="rect">
            <a:avLst/>
          </a:prstGeom>
          <a:solidFill>
            <a:schemeClr val="bg1"/>
          </a:solidFill>
          <a:ln w="9525">
            <a:noFill/>
            <a:miter lim="800000"/>
            <a:headEnd/>
            <a:tailEnd/>
          </a:ln>
        </p:spPr>
      </p:pic>
      <p:pic>
        <p:nvPicPr>
          <p:cNvPr id="29704" name="Picture 3" descr="C:\Misc\Icons\UFO-icon.png"/>
          <p:cNvPicPr>
            <a:picLocks noChangeAspect="1" noChangeArrowheads="1"/>
          </p:cNvPicPr>
          <p:nvPr/>
        </p:nvPicPr>
        <p:blipFill>
          <a:blip r:embed="rId3" cstate="print"/>
          <a:srcRect/>
          <a:stretch>
            <a:fillRect/>
          </a:stretch>
        </p:blipFill>
        <p:spPr bwMode="auto">
          <a:xfrm>
            <a:off x="0" y="0"/>
            <a:ext cx="885825" cy="8858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03.11.2011</a:t>
            </a:r>
            <a:endParaRPr lang="en-US"/>
          </a:p>
        </p:txBody>
      </p:sp>
      <p:cxnSp>
        <p:nvCxnSpPr>
          <p:cNvPr id="30723" name="Straight Connector 14"/>
          <p:cNvCxnSpPr>
            <a:cxnSpLocks noChangeShapeType="1"/>
          </p:cNvCxnSpPr>
          <p:nvPr/>
        </p:nvCxnSpPr>
        <p:spPr bwMode="auto">
          <a:xfrm flipV="1">
            <a:off x="1930400" y="2033588"/>
            <a:ext cx="0" cy="2800350"/>
          </a:xfrm>
          <a:prstGeom prst="line">
            <a:avLst/>
          </a:prstGeom>
          <a:noFill/>
          <a:ln w="38100" algn="ctr">
            <a:solidFill>
              <a:srgbClr val="FF9900"/>
            </a:solidFill>
            <a:prstDash val="dash"/>
            <a:round/>
            <a:headEnd/>
            <a:tailEnd/>
          </a:ln>
        </p:spPr>
      </p:cxnSp>
      <p:sp>
        <p:nvSpPr>
          <p:cNvPr id="30724" name="Title 1"/>
          <p:cNvSpPr>
            <a:spLocks noGrp="1"/>
          </p:cNvSpPr>
          <p:nvPr>
            <p:ph type="title"/>
          </p:nvPr>
        </p:nvSpPr>
        <p:spPr/>
        <p:txBody>
          <a:bodyPr/>
          <a:lstStyle/>
          <a:p>
            <a:r>
              <a:rPr lang="en-US" smtClean="0"/>
              <a:t>UFO rate in 2011</a:t>
            </a:r>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0726" name="Slide Number Placeholder 4"/>
          <p:cNvSpPr>
            <a:spLocks noGrp="1"/>
          </p:cNvSpPr>
          <p:nvPr>
            <p:ph type="sldNum" sz="quarter" idx="12"/>
          </p:nvPr>
        </p:nvSpPr>
        <p:spPr>
          <a:noFill/>
        </p:spPr>
        <p:txBody>
          <a:bodyPr/>
          <a:lstStyle/>
          <a:p>
            <a:fld id="{9985C1BC-DB68-4572-A712-465973832D9B}" type="slidenum">
              <a:rPr lang="en-US" smtClean="0"/>
              <a:pPr/>
              <a:t>48</a:t>
            </a:fld>
            <a:endParaRPr lang="en-US" smtClean="0"/>
          </a:p>
        </p:txBody>
      </p:sp>
      <p:sp>
        <p:nvSpPr>
          <p:cNvPr id="66" name="TextBox 65"/>
          <p:cNvSpPr txBox="1"/>
          <p:nvPr/>
        </p:nvSpPr>
        <p:spPr>
          <a:xfrm>
            <a:off x="1703388" y="5794375"/>
            <a:ext cx="5324475" cy="400050"/>
          </a:xfrm>
          <a:prstGeom prst="rect">
            <a:avLst/>
          </a:prstGeom>
          <a:noFill/>
        </p:spPr>
        <p:txBody>
          <a:bodyPr wrap="none">
            <a:spAutoFit/>
          </a:bodyPr>
          <a:lstStyle/>
          <a:p>
            <a:pPr>
              <a:defRPr/>
            </a:pPr>
            <a:r>
              <a:rPr lang="en-US" sz="2000" dirty="0">
                <a:latin typeface="+mj-lt"/>
              </a:rPr>
              <a:t>UFO Rate ~ slowly decreasing to ~ </a:t>
            </a:r>
            <a:r>
              <a:rPr lang="en-US" sz="2000" dirty="0">
                <a:solidFill>
                  <a:srgbClr val="0000FF"/>
                </a:solidFill>
                <a:latin typeface="+mj-lt"/>
              </a:rPr>
              <a:t>3-4 / hour</a:t>
            </a:r>
          </a:p>
        </p:txBody>
      </p:sp>
      <p:pic>
        <p:nvPicPr>
          <p:cNvPr id="30728" name="Picture 3"/>
          <p:cNvPicPr>
            <a:picLocks noChangeAspect="1" noChangeArrowheads="1"/>
          </p:cNvPicPr>
          <p:nvPr/>
        </p:nvPicPr>
        <p:blipFill>
          <a:blip r:embed="rId2" cstate="print"/>
          <a:srcRect l="7689" t="11287" r="4277" b="11287"/>
          <a:stretch>
            <a:fillRect/>
          </a:stretch>
        </p:blipFill>
        <p:spPr bwMode="auto">
          <a:xfrm>
            <a:off x="136525" y="1206500"/>
            <a:ext cx="8870950" cy="4387850"/>
          </a:xfrm>
          <a:prstGeom prst="rect">
            <a:avLst/>
          </a:prstGeom>
          <a:noFill/>
          <a:ln w="25400">
            <a:solidFill>
              <a:schemeClr val="tx2"/>
            </a:solidFill>
            <a:miter lim="800000"/>
            <a:headEnd/>
            <a:tailEnd/>
          </a:ln>
        </p:spPr>
      </p:pic>
      <p:cxnSp>
        <p:nvCxnSpPr>
          <p:cNvPr id="30729" name="Straight Arrow Connector 30"/>
          <p:cNvCxnSpPr>
            <a:cxnSpLocks noChangeShapeType="1"/>
          </p:cNvCxnSpPr>
          <p:nvPr/>
        </p:nvCxnSpPr>
        <p:spPr bwMode="auto">
          <a:xfrm>
            <a:off x="5686425" y="5654675"/>
            <a:ext cx="3302000" cy="1588"/>
          </a:xfrm>
          <a:prstGeom prst="straightConnector1">
            <a:avLst/>
          </a:prstGeom>
          <a:noFill/>
          <a:ln w="28575" algn="ctr">
            <a:solidFill>
              <a:srgbClr val="0000FF"/>
            </a:solidFill>
            <a:round/>
            <a:headEnd/>
            <a:tailEnd type="arrow" w="med" len="med"/>
          </a:ln>
        </p:spPr>
      </p:cxnSp>
      <p:sp>
        <p:nvSpPr>
          <p:cNvPr id="32" name="TextBox 31"/>
          <p:cNvSpPr txBox="1"/>
          <p:nvPr/>
        </p:nvSpPr>
        <p:spPr>
          <a:xfrm>
            <a:off x="7451725" y="5634038"/>
            <a:ext cx="1376363" cy="368300"/>
          </a:xfrm>
          <a:prstGeom prst="rect">
            <a:avLst/>
          </a:prstGeom>
          <a:noFill/>
        </p:spPr>
        <p:txBody>
          <a:bodyPr wrap="none">
            <a:spAutoFit/>
          </a:bodyPr>
          <a:lstStyle/>
          <a:p>
            <a:pPr>
              <a:defRPr/>
            </a:pPr>
            <a:r>
              <a:rPr lang="en-US" i="1" dirty="0">
                <a:solidFill>
                  <a:srgbClr val="0000FF"/>
                </a:solidFill>
                <a:latin typeface="+mj-lt"/>
              </a:rPr>
              <a:t>Fill number</a:t>
            </a:r>
          </a:p>
        </p:txBody>
      </p:sp>
      <p:sp>
        <p:nvSpPr>
          <p:cNvPr id="30731" name="Abgerundetes Rechteck 4"/>
          <p:cNvSpPr>
            <a:spLocks noChangeArrowheads="1"/>
          </p:cNvSpPr>
          <p:nvPr/>
        </p:nvSpPr>
        <p:spPr bwMode="auto">
          <a:xfrm>
            <a:off x="577850" y="892175"/>
            <a:ext cx="4110038" cy="577850"/>
          </a:xfrm>
          <a:prstGeom prst="roundRect">
            <a:avLst>
              <a:gd name="adj" fmla="val 16667"/>
            </a:avLst>
          </a:prstGeom>
          <a:solidFill>
            <a:schemeClr val="accent1"/>
          </a:solidFill>
          <a:ln w="9525" algn="ctr">
            <a:solidFill>
              <a:schemeClr val="tx2"/>
            </a:solidFill>
            <a:round/>
            <a:headEnd/>
            <a:tailEnd/>
          </a:ln>
        </p:spPr>
        <p:txBody>
          <a:bodyPr>
            <a:spAutoFit/>
          </a:bodyPr>
          <a:lstStyle/>
          <a:p>
            <a:pPr algn="ctr"/>
            <a:r>
              <a:rPr lang="en-US" sz="1400" i="1">
                <a:solidFill>
                  <a:schemeClr val="tx2"/>
                </a:solidFill>
                <a:latin typeface="Arial" pitchFamily="34" charset="0"/>
                <a:ea typeface="MS PGothic" pitchFamily="34" charset="-128"/>
              </a:rPr>
              <a:t>5827 candidate UFOs in cell 12 or larger during stable beams for  fills longer than 1 hour.</a:t>
            </a:r>
          </a:p>
        </p:txBody>
      </p:sp>
      <p:cxnSp>
        <p:nvCxnSpPr>
          <p:cNvPr id="30732" name="Straight Connector 13"/>
          <p:cNvCxnSpPr>
            <a:cxnSpLocks noChangeShapeType="1"/>
          </p:cNvCxnSpPr>
          <p:nvPr/>
        </p:nvCxnSpPr>
        <p:spPr bwMode="auto">
          <a:xfrm flipV="1">
            <a:off x="4664075" y="2033588"/>
            <a:ext cx="0" cy="2800350"/>
          </a:xfrm>
          <a:prstGeom prst="line">
            <a:avLst/>
          </a:prstGeom>
          <a:noFill/>
          <a:ln w="38100" algn="ctr">
            <a:solidFill>
              <a:srgbClr val="FF9900"/>
            </a:solidFill>
            <a:prstDash val="dash"/>
            <a:round/>
            <a:headEnd/>
            <a:tailEnd/>
          </a:ln>
        </p:spPr>
      </p:cxnSp>
      <p:sp>
        <p:nvSpPr>
          <p:cNvPr id="16" name="TextBox 15"/>
          <p:cNvSpPr txBox="1"/>
          <p:nvPr/>
        </p:nvSpPr>
        <p:spPr>
          <a:xfrm>
            <a:off x="1047750" y="1639888"/>
            <a:ext cx="1911350" cy="476250"/>
          </a:xfrm>
          <a:prstGeom prst="rect">
            <a:avLst/>
          </a:prstGeom>
          <a:noFill/>
        </p:spPr>
        <p:txBody>
          <a:bodyPr>
            <a:spAutoFit/>
          </a:bodyPr>
          <a:lstStyle/>
          <a:p>
            <a:pPr algn="ctr">
              <a:lnSpc>
                <a:spcPts val="1500"/>
              </a:lnSpc>
              <a:defRPr/>
            </a:pPr>
            <a:r>
              <a:rPr lang="de-DE" b="1" dirty="0">
                <a:solidFill>
                  <a:schemeClr val="accent6"/>
                </a:solidFill>
                <a:effectLst>
                  <a:outerShdw blurRad="38100" dist="38100" dir="2700000" algn="tl">
                    <a:srgbClr val="000000">
                      <a:alpha val="43137"/>
                    </a:srgbClr>
                  </a:outerShdw>
                </a:effectLst>
                <a:latin typeface="+mj-lt"/>
              </a:rPr>
              <a:t>Techical Stop</a:t>
            </a:r>
          </a:p>
          <a:p>
            <a:pPr algn="ctr">
              <a:lnSpc>
                <a:spcPts val="1500"/>
              </a:lnSpc>
              <a:defRPr/>
            </a:pPr>
            <a:r>
              <a:rPr lang="de-DE" sz="1400" dirty="0">
                <a:solidFill>
                  <a:schemeClr val="tx2"/>
                </a:solidFill>
                <a:latin typeface="+mj-lt"/>
              </a:rPr>
              <a:t>(09. – 13.05.2011)</a:t>
            </a:r>
            <a:endParaRPr lang="en-US" sz="1400" dirty="0" err="1">
              <a:solidFill>
                <a:schemeClr val="tx2"/>
              </a:solidFill>
              <a:latin typeface="+mj-lt"/>
            </a:endParaRPr>
          </a:p>
        </p:txBody>
      </p:sp>
      <p:sp>
        <p:nvSpPr>
          <p:cNvPr id="17" name="TextBox 16"/>
          <p:cNvSpPr txBox="1"/>
          <p:nvPr/>
        </p:nvSpPr>
        <p:spPr>
          <a:xfrm>
            <a:off x="3771900" y="1658938"/>
            <a:ext cx="1782763" cy="477837"/>
          </a:xfrm>
          <a:prstGeom prst="rect">
            <a:avLst/>
          </a:prstGeom>
          <a:noFill/>
        </p:spPr>
        <p:txBody>
          <a:bodyPr>
            <a:spAutoFit/>
          </a:bodyPr>
          <a:lstStyle/>
          <a:p>
            <a:pPr algn="ctr">
              <a:lnSpc>
                <a:spcPts val="1500"/>
              </a:lnSpc>
              <a:defRPr/>
            </a:pPr>
            <a:r>
              <a:rPr lang="de-DE" b="1" dirty="0">
                <a:solidFill>
                  <a:schemeClr val="accent6"/>
                </a:solidFill>
                <a:effectLst>
                  <a:outerShdw blurRad="38100" dist="38100" dir="2700000" algn="tl">
                    <a:srgbClr val="000000">
                      <a:alpha val="43137"/>
                    </a:srgbClr>
                  </a:outerShdw>
                </a:effectLst>
                <a:latin typeface="+mj-lt"/>
              </a:rPr>
              <a:t>Techical Stop </a:t>
            </a:r>
          </a:p>
          <a:p>
            <a:pPr algn="ctr">
              <a:lnSpc>
                <a:spcPts val="1500"/>
              </a:lnSpc>
              <a:defRPr/>
            </a:pPr>
            <a:r>
              <a:rPr lang="de-DE" sz="1400" dirty="0">
                <a:solidFill>
                  <a:schemeClr val="tx2"/>
                </a:solidFill>
                <a:latin typeface="+mj-lt"/>
              </a:rPr>
              <a:t>(04. – 08.07.2011)</a:t>
            </a:r>
            <a:endParaRPr lang="en-US" sz="1400" dirty="0" err="1">
              <a:solidFill>
                <a:schemeClr val="tx2"/>
              </a:solidFill>
              <a:latin typeface="+mj-lt"/>
            </a:endParaRPr>
          </a:p>
        </p:txBody>
      </p:sp>
      <p:grpSp>
        <p:nvGrpSpPr>
          <p:cNvPr id="30735" name="Gruppieren 3"/>
          <p:cNvGrpSpPr>
            <a:grpSpLocks/>
          </p:cNvGrpSpPr>
          <p:nvPr/>
        </p:nvGrpSpPr>
        <p:grpSpPr bwMode="auto">
          <a:xfrm>
            <a:off x="6300788" y="2566988"/>
            <a:ext cx="1997075" cy="2282825"/>
            <a:chOff x="7246394" y="2412450"/>
            <a:chExt cx="1997060" cy="2269278"/>
          </a:xfrm>
        </p:grpSpPr>
        <p:cxnSp>
          <p:nvCxnSpPr>
            <p:cNvPr id="30737" name="Straight Connector 18"/>
            <p:cNvCxnSpPr>
              <a:cxnSpLocks noChangeShapeType="1"/>
            </p:cNvCxnSpPr>
            <p:nvPr/>
          </p:nvCxnSpPr>
          <p:spPr bwMode="auto">
            <a:xfrm rot="5400000" flipH="1" flipV="1">
              <a:off x="7282282" y="3785616"/>
              <a:ext cx="1792224" cy="0"/>
            </a:xfrm>
            <a:prstGeom prst="line">
              <a:avLst/>
            </a:prstGeom>
            <a:noFill/>
            <a:ln w="38100" algn="ctr">
              <a:solidFill>
                <a:srgbClr val="FF9900"/>
              </a:solidFill>
              <a:prstDash val="dash"/>
              <a:round/>
              <a:headEnd/>
              <a:tailEnd/>
            </a:ln>
          </p:spPr>
        </p:cxnSp>
        <p:sp>
          <p:nvSpPr>
            <p:cNvPr id="20" name="TextBox 16"/>
            <p:cNvSpPr txBox="1"/>
            <p:nvPr/>
          </p:nvSpPr>
          <p:spPr>
            <a:xfrm>
              <a:off x="7246394" y="2412450"/>
              <a:ext cx="1997060" cy="476580"/>
            </a:xfrm>
            <a:prstGeom prst="rect">
              <a:avLst/>
            </a:prstGeom>
            <a:noFill/>
            <a:ln w="38100">
              <a:noFill/>
            </a:ln>
          </p:spPr>
          <p:txBody>
            <a:bodyPr>
              <a:spAutoFit/>
            </a:bodyPr>
            <a:lstStyle/>
            <a:p>
              <a:pPr algn="ctr">
                <a:lnSpc>
                  <a:spcPts val="1500"/>
                </a:lnSpc>
                <a:defRPr/>
              </a:pPr>
              <a:r>
                <a:rPr lang="de-DE" b="1" dirty="0">
                  <a:solidFill>
                    <a:schemeClr val="accent6"/>
                  </a:solidFill>
                  <a:effectLst>
                    <a:outerShdw blurRad="38100" dist="38100" dir="2700000" algn="tl">
                      <a:srgbClr val="000000">
                        <a:alpha val="43137"/>
                      </a:srgbClr>
                    </a:outerShdw>
                  </a:effectLst>
                  <a:latin typeface="+mj-lt"/>
                </a:rPr>
                <a:t>Techical Stop </a:t>
              </a:r>
            </a:p>
            <a:p>
              <a:pPr algn="ctr">
                <a:lnSpc>
                  <a:spcPts val="1500"/>
                </a:lnSpc>
                <a:defRPr/>
              </a:pPr>
              <a:r>
                <a:rPr lang="de-DE" sz="1400" dirty="0">
                  <a:solidFill>
                    <a:schemeClr val="tx2"/>
                  </a:solidFill>
                  <a:latin typeface="+mj-lt"/>
                </a:rPr>
                <a:t>(29.08. – 02.09.2011)</a:t>
              </a:r>
              <a:endParaRPr lang="en-US" sz="1400" dirty="0" err="1">
                <a:solidFill>
                  <a:schemeClr val="tx2"/>
                </a:solidFill>
                <a:latin typeface="+mj-lt"/>
              </a:endParaRPr>
            </a:p>
          </p:txBody>
        </p:sp>
      </p:grpSp>
      <p:cxnSp>
        <p:nvCxnSpPr>
          <p:cNvPr id="30736" name="Straight Connector 22"/>
          <p:cNvCxnSpPr>
            <a:cxnSpLocks noChangeShapeType="1"/>
          </p:cNvCxnSpPr>
          <p:nvPr/>
        </p:nvCxnSpPr>
        <p:spPr bwMode="auto">
          <a:xfrm flipV="1">
            <a:off x="1960563" y="2122488"/>
            <a:ext cx="0" cy="2801937"/>
          </a:xfrm>
          <a:prstGeom prst="line">
            <a:avLst/>
          </a:prstGeom>
          <a:noFill/>
          <a:ln w="38100" algn="ctr">
            <a:solidFill>
              <a:srgbClr val="FF9900"/>
            </a:solidFill>
            <a:prstDash val="dash"/>
            <a:round/>
            <a:headEnd/>
            <a:tailEnd/>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en-US" smtClean="0"/>
              <a:t>Dust particles</a:t>
            </a:r>
          </a:p>
        </p:txBody>
      </p:sp>
      <p:sp>
        <p:nvSpPr>
          <p:cNvPr id="31747" name="Slide Number Placeholder 3"/>
          <p:cNvSpPr>
            <a:spLocks noGrp="1"/>
          </p:cNvSpPr>
          <p:nvPr>
            <p:ph type="sldNum" sz="quarter" idx="12"/>
          </p:nvPr>
        </p:nvSpPr>
        <p:spPr>
          <a:noFill/>
        </p:spPr>
        <p:txBody>
          <a:bodyPr/>
          <a:lstStyle/>
          <a:p>
            <a:fld id="{2A7D7542-F92D-42FF-AA65-C59769E8970F}" type="slidenum">
              <a:rPr lang="en-US" smtClean="0"/>
              <a:pPr/>
              <a:t>49</a:t>
            </a:fld>
            <a:endParaRPr lang="en-US" smtClean="0"/>
          </a:p>
        </p:txBody>
      </p:sp>
      <p:sp>
        <p:nvSpPr>
          <p:cNvPr id="31748" name="Line 1"/>
          <p:cNvSpPr>
            <a:spLocks noChangeShapeType="1"/>
          </p:cNvSpPr>
          <p:nvPr/>
        </p:nvSpPr>
        <p:spPr bwMode="auto">
          <a:xfrm>
            <a:off x="423863" y="746125"/>
            <a:ext cx="8278812" cy="0"/>
          </a:xfrm>
          <a:prstGeom prst="line">
            <a:avLst/>
          </a:prstGeom>
          <a:noFill/>
          <a:ln w="25400" cap="sq">
            <a:solidFill>
              <a:schemeClr val="tx1"/>
            </a:solidFill>
            <a:round/>
            <a:headEnd/>
            <a:tailEnd/>
          </a:ln>
        </p:spPr>
        <p:txBody>
          <a:bodyPr lIns="0" tIns="0" rIns="0" bIns="0"/>
          <a:lstStyle/>
          <a:p>
            <a:endParaRPr lang="en-US"/>
          </a:p>
        </p:txBody>
      </p:sp>
      <p:pic>
        <p:nvPicPr>
          <p:cNvPr id="31749" name="Picture 2"/>
          <p:cNvPicPr>
            <a:picLocks noChangeAspect="1" noChangeArrowheads="1"/>
          </p:cNvPicPr>
          <p:nvPr/>
        </p:nvPicPr>
        <p:blipFill>
          <a:blip r:embed="rId2" cstate="print"/>
          <a:srcRect/>
          <a:stretch>
            <a:fillRect/>
          </a:stretch>
        </p:blipFill>
        <p:spPr bwMode="auto">
          <a:xfrm>
            <a:off x="0" y="0"/>
            <a:ext cx="652463" cy="622300"/>
          </a:xfrm>
          <a:prstGeom prst="rect">
            <a:avLst/>
          </a:prstGeom>
          <a:noFill/>
          <a:ln w="12700" cap="sq">
            <a:noFill/>
            <a:miter lim="800000"/>
            <a:headEnd/>
            <a:tailEnd/>
          </a:ln>
        </p:spPr>
      </p:pic>
      <p:pic>
        <p:nvPicPr>
          <p:cNvPr id="31750" name="Picture 5"/>
          <p:cNvPicPr>
            <a:picLocks noChangeAspect="1" noChangeArrowheads="1"/>
          </p:cNvPicPr>
          <p:nvPr/>
        </p:nvPicPr>
        <p:blipFill>
          <a:blip r:embed="rId3" cstate="print"/>
          <a:srcRect/>
          <a:stretch>
            <a:fillRect/>
          </a:stretch>
        </p:blipFill>
        <p:spPr bwMode="auto">
          <a:xfrm>
            <a:off x="4513263" y="957263"/>
            <a:ext cx="4143375" cy="2606675"/>
          </a:xfrm>
          <a:prstGeom prst="rect">
            <a:avLst/>
          </a:prstGeom>
          <a:noFill/>
          <a:ln w="12700" cap="rnd">
            <a:noFill/>
            <a:round/>
            <a:headEnd/>
            <a:tailEnd/>
          </a:ln>
        </p:spPr>
      </p:pic>
      <p:pic>
        <p:nvPicPr>
          <p:cNvPr id="31751" name="Picture 6"/>
          <p:cNvPicPr>
            <a:picLocks noChangeArrowheads="1"/>
          </p:cNvPicPr>
          <p:nvPr/>
        </p:nvPicPr>
        <p:blipFill>
          <a:blip r:embed="rId4" cstate="print"/>
          <a:srcRect l="11404" t="27156" r="52969" b="23509"/>
          <a:stretch>
            <a:fillRect/>
          </a:stretch>
        </p:blipFill>
        <p:spPr bwMode="auto">
          <a:xfrm>
            <a:off x="404813" y="962025"/>
            <a:ext cx="3902075" cy="2589213"/>
          </a:xfrm>
          <a:prstGeom prst="rect">
            <a:avLst/>
          </a:prstGeom>
          <a:noFill/>
          <a:ln w="25400">
            <a:solidFill>
              <a:srgbClr val="1F497D"/>
            </a:solidFill>
            <a:miter lim="800000"/>
            <a:headEnd/>
            <a:tailEnd/>
          </a:ln>
        </p:spPr>
      </p:pic>
      <p:grpSp>
        <p:nvGrpSpPr>
          <p:cNvPr id="31752" name="Group 9"/>
          <p:cNvGrpSpPr>
            <a:grpSpLocks/>
          </p:cNvGrpSpPr>
          <p:nvPr/>
        </p:nvGrpSpPr>
        <p:grpSpPr bwMode="auto">
          <a:xfrm>
            <a:off x="1311275" y="960438"/>
            <a:ext cx="3000375" cy="822325"/>
            <a:chOff x="0" y="0"/>
            <a:chExt cx="2687" cy="736"/>
          </a:xfrm>
        </p:grpSpPr>
        <p:sp>
          <p:nvSpPr>
            <p:cNvPr id="31758" name="AutoShape 7"/>
            <p:cNvSpPr>
              <a:spLocks/>
            </p:cNvSpPr>
            <p:nvPr/>
          </p:nvSpPr>
          <p:spPr bwMode="auto">
            <a:xfrm>
              <a:off x="0" y="0"/>
              <a:ext cx="2687" cy="547"/>
            </a:xfrm>
            <a:prstGeom prst="roundRect">
              <a:avLst>
                <a:gd name="adj" fmla="val 11759"/>
              </a:avLst>
            </a:prstGeom>
            <a:solidFill>
              <a:srgbClr val="DADEFE"/>
            </a:solidFill>
            <a:ln w="9525">
              <a:solidFill>
                <a:srgbClr val="1F497D"/>
              </a:solidFill>
              <a:round/>
              <a:headEnd/>
              <a:tailEnd/>
            </a:ln>
          </p:spPr>
          <p:txBody>
            <a:bodyPr lIns="0" tIns="0" rIns="0" bIns="0"/>
            <a:lstStyle/>
            <a:p>
              <a:endParaRPr lang="en-US"/>
            </a:p>
          </p:txBody>
        </p:sp>
        <p:sp>
          <p:nvSpPr>
            <p:cNvPr id="31759" name="Rectangle 8"/>
            <p:cNvSpPr>
              <a:spLocks/>
            </p:cNvSpPr>
            <p:nvPr/>
          </p:nvSpPr>
          <p:spPr bwMode="auto">
            <a:xfrm>
              <a:off x="44" y="26"/>
              <a:ext cx="2599" cy="710"/>
            </a:xfrm>
            <a:prstGeom prst="rect">
              <a:avLst/>
            </a:prstGeom>
            <a:noFill/>
            <a:ln w="12700">
              <a:noFill/>
              <a:miter lim="800000"/>
              <a:headEnd/>
              <a:tailEnd/>
            </a:ln>
          </p:spPr>
          <p:txBody>
            <a:bodyPr lIns="38100" tIns="38100" rIns="38100" bIns="38100"/>
            <a:lstStyle/>
            <a:p>
              <a:pPr>
                <a:spcBef>
                  <a:spcPts val="1200"/>
                </a:spcBef>
              </a:pPr>
              <a:r>
                <a:rPr lang="en-US" sz="1700" i="1">
                  <a:solidFill>
                    <a:srgbClr val="1F497D"/>
                  </a:solidFill>
                  <a:latin typeface="Arial" pitchFamily="34" charset="0"/>
                  <a:cs typeface="Arial" pitchFamily="34" charset="0"/>
                  <a:sym typeface="Arial" pitchFamily="34" charset="0"/>
                </a:rPr>
                <a:t>BLM loss distribution for 3670 arc UFOs</a:t>
              </a:r>
            </a:p>
          </p:txBody>
        </p:sp>
      </p:grpSp>
      <p:sp>
        <p:nvSpPr>
          <p:cNvPr id="31753" name="Rectangle 10"/>
          <p:cNvSpPr>
            <a:spLocks/>
          </p:cNvSpPr>
          <p:nvPr/>
        </p:nvSpPr>
        <p:spPr bwMode="auto">
          <a:xfrm>
            <a:off x="2638425" y="1836738"/>
            <a:ext cx="1373188" cy="473075"/>
          </a:xfrm>
          <a:prstGeom prst="rect">
            <a:avLst/>
          </a:prstGeom>
          <a:blipFill dpi="0" rotWithShape="0">
            <a:blip r:embed="rId5" cstate="print"/>
            <a:srcRect/>
            <a:stretch>
              <a:fillRect/>
            </a:stretch>
          </a:blipFill>
          <a:ln w="12700" cap="rnd">
            <a:noFill/>
            <a:round/>
            <a:headEnd/>
            <a:tailEnd/>
          </a:ln>
        </p:spPr>
        <p:txBody>
          <a:bodyPr lIns="26788" tIns="26788" rIns="26788" bIns="26788"/>
          <a:lstStyle/>
          <a:p>
            <a:pPr>
              <a:spcBef>
                <a:spcPts val="1200"/>
              </a:spcBef>
            </a:pPr>
            <a:r>
              <a:rPr lang="en-US" sz="4100">
                <a:latin typeface="Arial" pitchFamily="34" charset="0"/>
                <a:cs typeface="Arial" pitchFamily="34" charset="0"/>
                <a:sym typeface="Arial" pitchFamily="34" charset="0"/>
              </a:rPr>
              <a:t> </a:t>
            </a:r>
          </a:p>
        </p:txBody>
      </p:sp>
      <p:sp>
        <p:nvSpPr>
          <p:cNvPr id="31754" name="Rectangle 11"/>
          <p:cNvSpPr>
            <a:spLocks/>
          </p:cNvSpPr>
          <p:nvPr/>
        </p:nvSpPr>
        <p:spPr bwMode="auto">
          <a:xfrm>
            <a:off x="5897563" y="2554288"/>
            <a:ext cx="1373187" cy="473075"/>
          </a:xfrm>
          <a:prstGeom prst="rect">
            <a:avLst/>
          </a:prstGeom>
          <a:blipFill dpi="0" rotWithShape="0">
            <a:blip r:embed="rId6" cstate="print"/>
            <a:srcRect/>
            <a:stretch>
              <a:fillRect/>
            </a:stretch>
          </a:blipFill>
          <a:ln w="12700" cap="rnd">
            <a:noFill/>
            <a:round/>
            <a:headEnd/>
            <a:tailEnd/>
          </a:ln>
        </p:spPr>
        <p:txBody>
          <a:bodyPr lIns="26788" tIns="26788" rIns="26788" bIns="26788"/>
          <a:lstStyle/>
          <a:p>
            <a:pPr>
              <a:spcBef>
                <a:spcPts val="1200"/>
              </a:spcBef>
            </a:pPr>
            <a:r>
              <a:rPr lang="en-US" sz="4100">
                <a:latin typeface="Arial" pitchFamily="34" charset="0"/>
                <a:cs typeface="Arial" pitchFamily="34" charset="0"/>
                <a:sym typeface="Arial" pitchFamily="34" charset="0"/>
              </a:rPr>
              <a:t> </a:t>
            </a:r>
          </a:p>
        </p:txBody>
      </p:sp>
      <p:sp>
        <p:nvSpPr>
          <p:cNvPr id="21" name="Date Placeholder 20"/>
          <p:cNvSpPr>
            <a:spLocks noGrp="1"/>
          </p:cNvSpPr>
          <p:nvPr>
            <p:ph type="dt" sz="quarter" idx="10"/>
          </p:nvPr>
        </p:nvSpPr>
        <p:spPr/>
        <p:txBody>
          <a:bodyPr/>
          <a:lstStyle/>
          <a:p>
            <a:pPr>
              <a:defRPr/>
            </a:pPr>
            <a:r>
              <a:rPr lang="en-US" smtClean="0"/>
              <a:t>03.11.2011</a:t>
            </a:r>
            <a:endParaRPr lang="en-US"/>
          </a:p>
        </p:txBody>
      </p:sp>
      <p:sp>
        <p:nvSpPr>
          <p:cNvPr id="22" name="Footer Placeholder 21"/>
          <p:cNvSpPr>
            <a:spLocks noGrp="1"/>
          </p:cNvSpPr>
          <p:nvPr>
            <p:ph type="ftr" sz="quarter" idx="11"/>
          </p:nvPr>
        </p:nvSpPr>
        <p:spPr/>
        <p:txBody>
          <a:bodyPr/>
          <a:lstStyle/>
          <a:p>
            <a:pPr>
              <a:defRPr/>
            </a:pPr>
            <a:r>
              <a:rPr lang="en-US"/>
              <a:t>LHC status and outlook - CMS Workshop - Madrid</a:t>
            </a:r>
          </a:p>
        </p:txBody>
      </p:sp>
      <p:sp>
        <p:nvSpPr>
          <p:cNvPr id="31757" name="TextBox 53"/>
          <p:cNvSpPr txBox="1">
            <a:spLocks noChangeArrowheads="1"/>
          </p:cNvSpPr>
          <p:nvPr/>
        </p:nvSpPr>
        <p:spPr bwMode="auto">
          <a:xfrm>
            <a:off x="615950" y="3887788"/>
            <a:ext cx="8334375" cy="1625600"/>
          </a:xfrm>
          <a:prstGeom prst="rect">
            <a:avLst/>
          </a:prstGeom>
          <a:noFill/>
          <a:ln w="9525">
            <a:noFill/>
            <a:miter lim="800000"/>
            <a:headEnd/>
            <a:tailEnd/>
          </a:ln>
        </p:spPr>
        <p:txBody>
          <a:bodyPr>
            <a:spAutoFit/>
          </a:bodyPr>
          <a:lstStyle/>
          <a:p>
            <a:pPr marL="263525" indent="-263525">
              <a:lnSpc>
                <a:spcPct val="110000"/>
              </a:lnSpc>
              <a:spcBef>
                <a:spcPts val="1200"/>
              </a:spcBef>
              <a:spcAft>
                <a:spcPts val="200"/>
              </a:spcAft>
              <a:buClr>
                <a:srgbClr val="0000FF"/>
              </a:buClr>
              <a:buSzPct val="90000"/>
              <a:buFont typeface="Wingdings" pitchFamily="2" charset="2"/>
              <a:buChar char="q"/>
            </a:pPr>
            <a:r>
              <a:rPr lang="en-US" sz="2000">
                <a:latin typeface="Helvetica"/>
                <a:ea typeface="Helvetica"/>
                <a:cs typeface="Helvetica"/>
              </a:rPr>
              <a:t>Most likely hypothesis for UFO: small ‘dust ‘ particle falling into the beam (1-100 </a:t>
            </a:r>
            <a:r>
              <a:rPr lang="en-US" sz="2000">
                <a:latin typeface="Symbol" pitchFamily="18" charset="2"/>
                <a:ea typeface="Helvetica"/>
                <a:cs typeface="Helvetica"/>
              </a:rPr>
              <a:t>m</a:t>
            </a:r>
            <a:r>
              <a:rPr lang="en-US" sz="2000">
                <a:latin typeface="Helvetica"/>
                <a:ea typeface="Helvetica"/>
                <a:cs typeface="Helvetica"/>
              </a:rPr>
              <a:t>m). </a:t>
            </a:r>
          </a:p>
          <a:p>
            <a:pPr marL="263525" indent="-263525">
              <a:lnSpc>
                <a:spcPct val="110000"/>
              </a:lnSpc>
              <a:spcBef>
                <a:spcPts val="1200"/>
              </a:spcBef>
              <a:spcAft>
                <a:spcPts val="200"/>
              </a:spcAft>
              <a:buClr>
                <a:srgbClr val="0000FF"/>
              </a:buClr>
              <a:buSzPct val="90000"/>
              <a:buFont typeface="Wingdings" pitchFamily="2" charset="2"/>
              <a:buChar char="q"/>
            </a:pPr>
            <a:r>
              <a:rPr lang="en-US" sz="2000">
                <a:latin typeface="Helvetica"/>
                <a:ea typeface="Helvetica"/>
                <a:cs typeface="Helvetica"/>
              </a:rPr>
              <a:t>UFO loss amplitude distribution is consisted with measured dust particle distributions in the assembly halls…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0" name="Picture 62"/>
          <p:cNvPicPr>
            <a:picLocks noChangeAspect="1" noChangeArrowheads="1"/>
          </p:cNvPicPr>
          <p:nvPr/>
        </p:nvPicPr>
        <p:blipFill>
          <a:blip r:embed="rId3" cstate="print"/>
          <a:srcRect/>
          <a:stretch>
            <a:fillRect/>
          </a:stretch>
        </p:blipFill>
        <p:spPr bwMode="auto">
          <a:xfrm>
            <a:off x="4612210" y="2622495"/>
            <a:ext cx="4491580" cy="3044366"/>
          </a:xfrm>
          <a:prstGeom prst="rect">
            <a:avLst/>
          </a:prstGeom>
          <a:noFill/>
          <a:ln w="9525">
            <a:noFill/>
            <a:miter lim="800000"/>
            <a:headEnd/>
            <a:tailEnd/>
          </a:ln>
          <a:effectLst/>
        </p:spPr>
      </p:pic>
      <p:sp>
        <p:nvSpPr>
          <p:cNvPr id="2051" name="Title 1"/>
          <p:cNvSpPr>
            <a:spLocks noGrp="1"/>
          </p:cNvSpPr>
          <p:nvPr>
            <p:ph type="title"/>
          </p:nvPr>
        </p:nvSpPr>
        <p:spPr/>
        <p:txBody>
          <a:bodyPr/>
          <a:lstStyle/>
          <a:p>
            <a:r>
              <a:rPr lang="en-US" smtClean="0"/>
              <a:t>Limits on </a:t>
            </a:r>
            <a:r>
              <a:rPr lang="en-US" smtClean="0">
                <a:latin typeface="Symbol" pitchFamily="18" charset="2"/>
              </a:rPr>
              <a:t>b</a:t>
            </a:r>
            <a:r>
              <a:rPr lang="en-US" smtClean="0"/>
              <a:t>*</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054" name="Slide Number Placeholder 4"/>
          <p:cNvSpPr>
            <a:spLocks noGrp="1"/>
          </p:cNvSpPr>
          <p:nvPr>
            <p:ph type="sldNum" sz="quarter" idx="12"/>
          </p:nvPr>
        </p:nvSpPr>
        <p:spPr>
          <a:noFill/>
        </p:spPr>
        <p:txBody>
          <a:bodyPr/>
          <a:lstStyle/>
          <a:p>
            <a:fld id="{42B56931-9D8B-4129-BB96-AE00C137507D}" type="slidenum">
              <a:rPr lang="en-US" smtClean="0"/>
              <a:pPr/>
              <a:t>5</a:t>
            </a:fld>
            <a:endParaRPr lang="en-US" smtClean="0"/>
          </a:p>
        </p:txBody>
      </p:sp>
      <p:sp>
        <p:nvSpPr>
          <p:cNvPr id="2055" name="TextBox 4"/>
          <p:cNvSpPr txBox="1">
            <a:spLocks noChangeArrowheads="1"/>
          </p:cNvSpPr>
          <p:nvPr/>
        </p:nvSpPr>
        <p:spPr bwMode="auto">
          <a:xfrm>
            <a:off x="423863" y="779463"/>
            <a:ext cx="8526462" cy="796925"/>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buFont typeface="Wingdings" pitchFamily="2" charset="2"/>
              <a:buChar char="q"/>
            </a:pPr>
            <a:r>
              <a:rPr lang="en-US" sz="2000">
                <a:latin typeface="Symbol" pitchFamily="18" charset="2"/>
                <a:cs typeface="Arial" pitchFamily="34" charset="0"/>
              </a:rPr>
              <a:t>b</a:t>
            </a:r>
            <a:r>
              <a:rPr lang="en-US" sz="2000">
                <a:latin typeface="Arial" pitchFamily="34" charset="0"/>
                <a:cs typeface="Arial" pitchFamily="34" charset="0"/>
              </a:rPr>
              <a:t>* is constrained by aperture and beam size in the triplet quadrupoles, space is needed for:</a:t>
            </a:r>
          </a:p>
        </p:txBody>
      </p:sp>
      <p:graphicFrame>
        <p:nvGraphicFramePr>
          <p:cNvPr id="2050" name="Object 3"/>
          <p:cNvGraphicFramePr>
            <a:graphicFrameLocks noChangeAspect="1"/>
          </p:cNvGraphicFramePr>
          <p:nvPr/>
        </p:nvGraphicFramePr>
        <p:xfrm>
          <a:off x="6261820" y="1355130"/>
          <a:ext cx="2227262" cy="949325"/>
        </p:xfrm>
        <a:graphic>
          <a:graphicData uri="http://schemas.openxmlformats.org/presentationml/2006/ole">
            <p:oleObj spid="_x0000_s2050" name="Equation" r:id="rId4" imgW="952200" imgH="495000" progId="Equation.3">
              <p:embed/>
            </p:oleObj>
          </a:graphicData>
        </a:graphic>
      </p:graphicFrame>
      <p:cxnSp>
        <p:nvCxnSpPr>
          <p:cNvPr id="2057" name="Straight Arrow Connector 9"/>
          <p:cNvCxnSpPr>
            <a:cxnSpLocks noChangeShapeType="1"/>
          </p:cNvCxnSpPr>
          <p:nvPr/>
        </p:nvCxnSpPr>
        <p:spPr bwMode="auto">
          <a:xfrm>
            <a:off x="6837895" y="2123230"/>
            <a:ext cx="0" cy="844910"/>
          </a:xfrm>
          <a:prstGeom prst="straightConnector1">
            <a:avLst/>
          </a:prstGeom>
          <a:noFill/>
          <a:ln w="9525" algn="ctr">
            <a:solidFill>
              <a:schemeClr val="tx1"/>
            </a:solidFill>
            <a:round/>
            <a:headEnd/>
            <a:tailEnd type="triangle" w="med" len="med"/>
          </a:ln>
        </p:spPr>
      </p:cxnSp>
      <p:cxnSp>
        <p:nvCxnSpPr>
          <p:cNvPr id="2058" name="Straight Arrow Connector 9"/>
          <p:cNvCxnSpPr>
            <a:cxnSpLocks noChangeShapeType="1"/>
          </p:cNvCxnSpPr>
          <p:nvPr/>
        </p:nvCxnSpPr>
        <p:spPr bwMode="auto">
          <a:xfrm>
            <a:off x="6876300" y="2161635"/>
            <a:ext cx="384050" cy="960125"/>
          </a:xfrm>
          <a:prstGeom prst="straightConnector1">
            <a:avLst/>
          </a:prstGeom>
          <a:noFill/>
          <a:ln w="9525" algn="ctr">
            <a:solidFill>
              <a:schemeClr val="tx1"/>
            </a:solidFill>
            <a:round/>
            <a:headEnd/>
            <a:tailEnd type="triangle" w="med" len="med"/>
          </a:ln>
        </p:spPr>
      </p:cxnSp>
      <p:sp>
        <p:nvSpPr>
          <p:cNvPr id="16" name="TextBox 4"/>
          <p:cNvSpPr txBox="1">
            <a:spLocks noChangeArrowheads="1"/>
          </p:cNvSpPr>
          <p:nvPr/>
        </p:nvSpPr>
        <p:spPr bwMode="auto">
          <a:xfrm>
            <a:off x="346075" y="1611313"/>
            <a:ext cx="3917950" cy="2163762"/>
          </a:xfrm>
          <a:prstGeom prst="rect">
            <a:avLst/>
          </a:prstGeom>
          <a:noFill/>
          <a:ln w="9525">
            <a:noFill/>
            <a:miter lim="800000"/>
            <a:headEnd/>
            <a:tailEnd/>
          </a:ln>
        </p:spPr>
        <p:txBody>
          <a:bodyPr>
            <a:spAutoFit/>
          </a:bodyPr>
          <a:lstStyle/>
          <a:p>
            <a:pPr marL="450850" lvl="1" indent="-180975">
              <a:lnSpc>
                <a:spcPct val="120000"/>
              </a:lnSpc>
              <a:spcBef>
                <a:spcPts val="300"/>
              </a:spcBef>
              <a:buClr>
                <a:srgbClr val="0000FF"/>
              </a:buClr>
              <a:buSzPct val="80000"/>
              <a:buFont typeface="Courier New" pitchFamily="49" charset="0"/>
              <a:buChar char="o"/>
              <a:defRPr/>
            </a:pPr>
            <a:r>
              <a:rPr lang="en-US" i="1" dirty="0">
                <a:solidFill>
                  <a:srgbClr val="0000FF"/>
                </a:solidFill>
                <a:latin typeface="Arial" pitchFamily="34" charset="0"/>
                <a:cs typeface="Arial" pitchFamily="34" charset="0"/>
              </a:rPr>
              <a:t>the beam envelope (</a:t>
            </a:r>
            <a:r>
              <a:rPr lang="en-US" b="1" i="1" u="sng" dirty="0">
                <a:solidFill>
                  <a:srgbClr val="0000FF"/>
                </a:solidFill>
                <a:latin typeface="Arial" pitchFamily="34" charset="0"/>
                <a:cs typeface="Arial" pitchFamily="34" charset="0"/>
              </a:rPr>
              <a:t>12</a:t>
            </a:r>
            <a:r>
              <a:rPr lang="en-US" b="1" i="1" u="sng" dirty="0">
                <a:solidFill>
                  <a:srgbClr val="0000FF"/>
                </a:solidFill>
                <a:latin typeface="Symbol" pitchFamily="18" charset="2"/>
                <a:cs typeface="Arial" pitchFamily="34" charset="0"/>
              </a:rPr>
              <a:t>s</a:t>
            </a:r>
            <a:r>
              <a:rPr lang="en-US" b="1" i="1" dirty="0">
                <a:solidFill>
                  <a:srgbClr val="0000FF"/>
                </a:solidFill>
                <a:latin typeface="Symbol" pitchFamily="18" charset="2"/>
                <a:cs typeface="Arial" pitchFamily="34" charset="0"/>
              </a:rPr>
              <a:t>  </a:t>
            </a:r>
            <a:r>
              <a:rPr lang="en-US" i="1" dirty="0">
                <a:solidFill>
                  <a:srgbClr val="0000FF"/>
                </a:solidFill>
                <a:latin typeface="+mn-lt"/>
                <a:cs typeface="Arial" pitchFamily="34" charset="0"/>
              </a:rPr>
              <a:t>for tertiary collimators TCT</a:t>
            </a:r>
            <a:r>
              <a:rPr lang="en-US" i="1" dirty="0">
                <a:solidFill>
                  <a:srgbClr val="0000FF"/>
                </a:solidFill>
                <a:latin typeface="Arial" pitchFamily="34" charset="0"/>
                <a:cs typeface="Arial" pitchFamily="34" charset="0"/>
              </a:rPr>
              <a:t>),</a:t>
            </a:r>
          </a:p>
          <a:p>
            <a:pPr marL="450850" lvl="1" indent="-180975">
              <a:lnSpc>
                <a:spcPct val="120000"/>
              </a:lnSpc>
              <a:spcBef>
                <a:spcPts val="300"/>
              </a:spcBef>
              <a:buClr>
                <a:srgbClr val="0000FF"/>
              </a:buClr>
              <a:buSzPct val="80000"/>
              <a:buFont typeface="Courier New" pitchFamily="49" charset="0"/>
              <a:buChar char="o"/>
              <a:defRPr/>
            </a:pPr>
            <a:r>
              <a:rPr lang="en-US" i="1" dirty="0">
                <a:solidFill>
                  <a:srgbClr val="0000FF"/>
                </a:solidFill>
                <a:latin typeface="Arial" pitchFamily="34" charset="0"/>
                <a:cs typeface="Arial" pitchFamily="34" charset="0"/>
              </a:rPr>
              <a:t>a </a:t>
            </a:r>
            <a:r>
              <a:rPr lang="en-US" b="1" i="1" u="sng" dirty="0">
                <a:solidFill>
                  <a:srgbClr val="0000FF"/>
                </a:solidFill>
                <a:latin typeface="Arial" pitchFamily="34" charset="0"/>
                <a:cs typeface="Arial" pitchFamily="34" charset="0"/>
              </a:rPr>
              <a:t>2</a:t>
            </a:r>
            <a:r>
              <a:rPr lang="en-US" b="1" i="1" u="sng" dirty="0">
                <a:solidFill>
                  <a:srgbClr val="0000FF"/>
                </a:solidFill>
                <a:latin typeface="Symbol" pitchFamily="18" charset="2"/>
                <a:cs typeface="Arial" pitchFamily="34" charset="0"/>
              </a:rPr>
              <a:t>s</a:t>
            </a:r>
            <a:r>
              <a:rPr lang="en-US" i="1" dirty="0">
                <a:solidFill>
                  <a:srgbClr val="0000FF"/>
                </a:solidFill>
                <a:latin typeface="Arial" pitchFamily="34" charset="0"/>
                <a:cs typeface="Arial" pitchFamily="34" charset="0"/>
              </a:rPr>
              <a:t> margin from TCT to triplet ,</a:t>
            </a:r>
          </a:p>
          <a:p>
            <a:pPr marL="450850" lvl="1" indent="-180975">
              <a:lnSpc>
                <a:spcPct val="120000"/>
              </a:lnSpc>
              <a:spcBef>
                <a:spcPts val="300"/>
              </a:spcBef>
              <a:buClr>
                <a:srgbClr val="0000FF"/>
              </a:buClr>
              <a:buSzPct val="80000"/>
              <a:buFont typeface="Courier New" pitchFamily="49" charset="0"/>
              <a:buChar char="o"/>
              <a:defRPr/>
            </a:pPr>
            <a:r>
              <a:rPr lang="en-US" i="1" dirty="0">
                <a:solidFill>
                  <a:srgbClr val="0000FF"/>
                </a:solidFill>
                <a:latin typeface="Arial" pitchFamily="34" charset="0"/>
                <a:cs typeface="Arial" pitchFamily="34" charset="0"/>
              </a:rPr>
              <a:t>the </a:t>
            </a:r>
            <a:r>
              <a:rPr lang="en-US" b="1" i="1" u="sng" dirty="0">
                <a:solidFill>
                  <a:srgbClr val="0000FF"/>
                </a:solidFill>
                <a:latin typeface="Arial" pitchFamily="34" charset="0"/>
                <a:cs typeface="Arial" pitchFamily="34" charset="0"/>
              </a:rPr>
              <a:t>crossing angle</a:t>
            </a:r>
            <a:r>
              <a:rPr lang="en-US" i="1" dirty="0">
                <a:solidFill>
                  <a:srgbClr val="0000FF"/>
                </a:solidFill>
                <a:latin typeface="Arial" pitchFamily="34" charset="0"/>
                <a:cs typeface="Arial" pitchFamily="34" charset="0"/>
              </a:rPr>
              <a:t> –separation of the beams at the parasitic encounters.</a:t>
            </a:r>
          </a:p>
        </p:txBody>
      </p:sp>
      <p:grpSp>
        <p:nvGrpSpPr>
          <p:cNvPr id="2060" name="Group 84"/>
          <p:cNvGrpSpPr>
            <a:grpSpLocks/>
          </p:cNvGrpSpPr>
          <p:nvPr/>
        </p:nvGrpSpPr>
        <p:grpSpPr bwMode="auto">
          <a:xfrm>
            <a:off x="0" y="4773613"/>
            <a:ext cx="5378450" cy="876300"/>
            <a:chOff x="1516063" y="4254500"/>
            <a:chExt cx="6819900" cy="2410692"/>
          </a:xfrm>
        </p:grpSpPr>
        <p:grpSp>
          <p:nvGrpSpPr>
            <p:cNvPr id="2075" name="Group 59"/>
            <p:cNvGrpSpPr>
              <a:grpSpLocks/>
            </p:cNvGrpSpPr>
            <p:nvPr/>
          </p:nvGrpSpPr>
          <p:grpSpPr bwMode="auto">
            <a:xfrm>
              <a:off x="1516063" y="4254500"/>
              <a:ext cx="6819900" cy="2410692"/>
              <a:chOff x="1371600" y="4114800"/>
              <a:chExt cx="6819900" cy="2410692"/>
            </a:xfrm>
          </p:grpSpPr>
          <p:grpSp>
            <p:nvGrpSpPr>
              <p:cNvPr id="2090" name="Group 79"/>
              <p:cNvGrpSpPr>
                <a:grpSpLocks/>
              </p:cNvGrpSpPr>
              <p:nvPr/>
            </p:nvGrpSpPr>
            <p:grpSpPr bwMode="auto">
              <a:xfrm>
                <a:off x="2324100" y="4152900"/>
                <a:ext cx="4457700" cy="2286000"/>
                <a:chOff x="2057400" y="3657600"/>
                <a:chExt cx="4457700" cy="2286000"/>
              </a:xfrm>
            </p:grpSpPr>
            <p:cxnSp>
              <p:nvCxnSpPr>
                <p:cNvPr id="2102" name="Straight Connector 52"/>
                <p:cNvCxnSpPr>
                  <a:cxnSpLocks noChangeShapeType="1"/>
                </p:cNvCxnSpPr>
                <p:nvPr/>
              </p:nvCxnSpPr>
              <p:spPr bwMode="auto">
                <a:xfrm rot="16200000" flipH="1">
                  <a:off x="3714750" y="4324350"/>
                  <a:ext cx="1219200" cy="876300"/>
                </a:xfrm>
                <a:prstGeom prst="line">
                  <a:avLst/>
                </a:prstGeom>
                <a:noFill/>
                <a:ln w="28575" algn="ctr">
                  <a:solidFill>
                    <a:srgbClr val="FF0000"/>
                  </a:solidFill>
                  <a:prstDash val="sysDash"/>
                  <a:round/>
                  <a:headEnd type="triangle" w="med" len="med"/>
                  <a:tailEnd/>
                </a:ln>
              </p:spPr>
            </p:cxnSp>
            <p:cxnSp>
              <p:nvCxnSpPr>
                <p:cNvPr id="2103" name="Straight Connector 55"/>
                <p:cNvCxnSpPr>
                  <a:cxnSpLocks noChangeShapeType="1"/>
                </p:cNvCxnSpPr>
                <p:nvPr/>
              </p:nvCxnSpPr>
              <p:spPr bwMode="auto">
                <a:xfrm rot="10800000">
                  <a:off x="3619500" y="4076700"/>
                  <a:ext cx="228600" cy="76200"/>
                </a:xfrm>
                <a:prstGeom prst="line">
                  <a:avLst/>
                </a:prstGeom>
                <a:noFill/>
                <a:ln w="28575" algn="ctr">
                  <a:solidFill>
                    <a:srgbClr val="FF0000"/>
                  </a:solidFill>
                  <a:prstDash val="sysDash"/>
                  <a:round/>
                  <a:headEnd/>
                  <a:tailEnd/>
                </a:ln>
              </p:spPr>
            </p:cxnSp>
            <p:cxnSp>
              <p:nvCxnSpPr>
                <p:cNvPr id="2104" name="Straight Connector 57"/>
                <p:cNvCxnSpPr>
                  <a:cxnSpLocks noChangeShapeType="1"/>
                </p:cNvCxnSpPr>
                <p:nvPr/>
              </p:nvCxnSpPr>
              <p:spPr bwMode="auto">
                <a:xfrm rot="16200000" flipV="1">
                  <a:off x="3295650" y="3752850"/>
                  <a:ext cx="419100" cy="228600"/>
                </a:xfrm>
                <a:prstGeom prst="line">
                  <a:avLst/>
                </a:prstGeom>
                <a:noFill/>
                <a:ln w="28575" algn="ctr">
                  <a:solidFill>
                    <a:srgbClr val="FF0000"/>
                  </a:solidFill>
                  <a:prstDash val="sysDash"/>
                  <a:round/>
                  <a:headEnd/>
                  <a:tailEnd/>
                </a:ln>
              </p:spPr>
            </p:cxnSp>
            <p:cxnSp>
              <p:nvCxnSpPr>
                <p:cNvPr id="2105" name="Straight Connector 59"/>
                <p:cNvCxnSpPr>
                  <a:cxnSpLocks noChangeShapeType="1"/>
                </p:cNvCxnSpPr>
                <p:nvPr/>
              </p:nvCxnSpPr>
              <p:spPr bwMode="auto">
                <a:xfrm rot="5400000">
                  <a:off x="2362200" y="3695700"/>
                  <a:ext cx="1066800" cy="990600"/>
                </a:xfrm>
                <a:prstGeom prst="line">
                  <a:avLst/>
                </a:prstGeom>
                <a:noFill/>
                <a:ln w="28575" algn="ctr">
                  <a:solidFill>
                    <a:srgbClr val="FF0000"/>
                  </a:solidFill>
                  <a:prstDash val="sysDash"/>
                  <a:round/>
                  <a:headEnd/>
                  <a:tailEnd/>
                </a:ln>
              </p:spPr>
            </p:cxnSp>
            <p:cxnSp>
              <p:nvCxnSpPr>
                <p:cNvPr id="2106" name="Straight Connector 61"/>
                <p:cNvCxnSpPr>
                  <a:cxnSpLocks noChangeShapeType="1"/>
                </p:cNvCxnSpPr>
                <p:nvPr/>
              </p:nvCxnSpPr>
              <p:spPr bwMode="auto">
                <a:xfrm rot="10800000" flipV="1">
                  <a:off x="2057400" y="4724400"/>
                  <a:ext cx="342900" cy="76200"/>
                </a:xfrm>
                <a:prstGeom prst="line">
                  <a:avLst/>
                </a:prstGeom>
                <a:noFill/>
                <a:ln w="28575" algn="ctr">
                  <a:solidFill>
                    <a:srgbClr val="FF0000"/>
                  </a:solidFill>
                  <a:prstDash val="sysDash"/>
                  <a:round/>
                  <a:headEnd/>
                  <a:tailEnd/>
                </a:ln>
              </p:spPr>
            </p:cxnSp>
            <p:cxnSp>
              <p:nvCxnSpPr>
                <p:cNvPr id="2107" name="Straight Connector 65"/>
                <p:cNvCxnSpPr>
                  <a:cxnSpLocks noChangeShapeType="1"/>
                </p:cNvCxnSpPr>
                <p:nvPr/>
              </p:nvCxnSpPr>
              <p:spPr bwMode="auto">
                <a:xfrm rot="16200000" flipH="1">
                  <a:off x="4667250" y="5543550"/>
                  <a:ext cx="495300" cy="228600"/>
                </a:xfrm>
                <a:prstGeom prst="line">
                  <a:avLst/>
                </a:prstGeom>
                <a:noFill/>
                <a:ln w="28575" algn="ctr">
                  <a:solidFill>
                    <a:srgbClr val="FF0000"/>
                  </a:solidFill>
                  <a:prstDash val="sysDash"/>
                  <a:round/>
                  <a:headEnd/>
                  <a:tailEnd/>
                </a:ln>
              </p:spPr>
            </p:cxnSp>
            <p:cxnSp>
              <p:nvCxnSpPr>
                <p:cNvPr id="2108" name="Straight Connector 68"/>
                <p:cNvCxnSpPr>
                  <a:cxnSpLocks noChangeShapeType="1"/>
                </p:cNvCxnSpPr>
                <p:nvPr/>
              </p:nvCxnSpPr>
              <p:spPr bwMode="auto">
                <a:xfrm rot="5400000" flipH="1" flipV="1">
                  <a:off x="4838700" y="5295900"/>
                  <a:ext cx="876300" cy="419100"/>
                </a:xfrm>
                <a:prstGeom prst="line">
                  <a:avLst/>
                </a:prstGeom>
                <a:noFill/>
                <a:ln w="28575" algn="ctr">
                  <a:solidFill>
                    <a:srgbClr val="FF0000"/>
                  </a:solidFill>
                  <a:prstDash val="sysDash"/>
                  <a:round/>
                  <a:headEnd/>
                  <a:tailEnd/>
                </a:ln>
              </p:spPr>
            </p:cxnSp>
            <p:cxnSp>
              <p:nvCxnSpPr>
                <p:cNvPr id="2109" name="Straight Connector 70"/>
                <p:cNvCxnSpPr>
                  <a:cxnSpLocks noChangeShapeType="1"/>
                </p:cNvCxnSpPr>
                <p:nvPr/>
              </p:nvCxnSpPr>
              <p:spPr bwMode="auto">
                <a:xfrm flipV="1">
                  <a:off x="5486400" y="4762500"/>
                  <a:ext cx="1028700" cy="304800"/>
                </a:xfrm>
                <a:prstGeom prst="line">
                  <a:avLst/>
                </a:prstGeom>
                <a:noFill/>
                <a:ln w="28575" algn="ctr">
                  <a:solidFill>
                    <a:srgbClr val="FF0000"/>
                  </a:solidFill>
                  <a:prstDash val="sysDash"/>
                  <a:round/>
                  <a:headEnd type="triangle" w="med" len="med"/>
                  <a:tailEnd/>
                </a:ln>
              </p:spPr>
            </p:cxnSp>
          </p:grpSp>
          <p:cxnSp>
            <p:nvCxnSpPr>
              <p:cNvPr id="2091" name="Straight Connector 75"/>
              <p:cNvCxnSpPr>
                <a:cxnSpLocks noChangeShapeType="1"/>
              </p:cNvCxnSpPr>
              <p:nvPr/>
            </p:nvCxnSpPr>
            <p:spPr bwMode="auto">
              <a:xfrm flipV="1">
                <a:off x="1371600" y="5257800"/>
                <a:ext cx="6819900" cy="38100"/>
              </a:xfrm>
              <a:prstGeom prst="line">
                <a:avLst/>
              </a:prstGeom>
              <a:noFill/>
              <a:ln w="9525" algn="ctr">
                <a:solidFill>
                  <a:schemeClr val="tx1"/>
                </a:solidFill>
                <a:prstDash val="sysDash"/>
                <a:round/>
                <a:headEnd/>
                <a:tailEnd/>
              </a:ln>
            </p:spPr>
          </p:cxnSp>
          <p:grpSp>
            <p:nvGrpSpPr>
              <p:cNvPr id="2092" name="Group 80"/>
              <p:cNvGrpSpPr>
                <a:grpSpLocks/>
              </p:cNvGrpSpPr>
              <p:nvPr/>
            </p:nvGrpSpPr>
            <p:grpSpPr bwMode="auto">
              <a:xfrm flipH="1">
                <a:off x="2286000" y="4114800"/>
                <a:ext cx="4114800" cy="2324100"/>
                <a:chOff x="2400300" y="3657600"/>
                <a:chExt cx="4114800" cy="2286000"/>
              </a:xfrm>
            </p:grpSpPr>
            <p:cxnSp>
              <p:nvCxnSpPr>
                <p:cNvPr id="2095" name="Straight Connector 81"/>
                <p:cNvCxnSpPr>
                  <a:cxnSpLocks noChangeShapeType="1"/>
                </p:cNvCxnSpPr>
                <p:nvPr/>
              </p:nvCxnSpPr>
              <p:spPr bwMode="auto">
                <a:xfrm rot="16200000" flipH="1">
                  <a:off x="3573217" y="4382062"/>
                  <a:ext cx="1304141" cy="769623"/>
                </a:xfrm>
                <a:prstGeom prst="line">
                  <a:avLst/>
                </a:prstGeom>
                <a:noFill/>
                <a:ln w="28575" algn="ctr">
                  <a:solidFill>
                    <a:srgbClr val="0000FF"/>
                  </a:solidFill>
                  <a:prstDash val="sysDash"/>
                  <a:round/>
                  <a:headEnd type="triangle" w="med" len="med"/>
                  <a:tailEnd/>
                </a:ln>
              </p:spPr>
            </p:cxnSp>
            <p:cxnSp>
              <p:nvCxnSpPr>
                <p:cNvPr id="2096" name="Straight Connector 82"/>
                <p:cNvCxnSpPr>
                  <a:cxnSpLocks noChangeShapeType="1"/>
                </p:cNvCxnSpPr>
                <p:nvPr/>
              </p:nvCxnSpPr>
              <p:spPr bwMode="auto">
                <a:xfrm flipH="1" flipV="1">
                  <a:off x="3619501" y="4076700"/>
                  <a:ext cx="220979" cy="38100"/>
                </a:xfrm>
                <a:prstGeom prst="line">
                  <a:avLst/>
                </a:prstGeom>
                <a:noFill/>
                <a:ln w="28575" algn="ctr">
                  <a:solidFill>
                    <a:srgbClr val="0000FF"/>
                  </a:solidFill>
                  <a:prstDash val="sysDash"/>
                  <a:round/>
                  <a:headEnd/>
                  <a:tailEnd/>
                </a:ln>
              </p:spPr>
            </p:cxnSp>
            <p:cxnSp>
              <p:nvCxnSpPr>
                <p:cNvPr id="2097" name="Straight Connector 83"/>
                <p:cNvCxnSpPr>
                  <a:cxnSpLocks noChangeShapeType="1"/>
                </p:cNvCxnSpPr>
                <p:nvPr/>
              </p:nvCxnSpPr>
              <p:spPr bwMode="auto">
                <a:xfrm rot="16200000" flipV="1">
                  <a:off x="3295650" y="3752850"/>
                  <a:ext cx="419100" cy="228600"/>
                </a:xfrm>
                <a:prstGeom prst="line">
                  <a:avLst/>
                </a:prstGeom>
                <a:noFill/>
                <a:ln w="28575" algn="ctr">
                  <a:solidFill>
                    <a:srgbClr val="0000FF"/>
                  </a:solidFill>
                  <a:prstDash val="sysDash"/>
                  <a:round/>
                  <a:headEnd/>
                  <a:tailEnd/>
                </a:ln>
              </p:spPr>
            </p:cxnSp>
            <p:cxnSp>
              <p:nvCxnSpPr>
                <p:cNvPr id="2098" name="Straight Connector 84"/>
                <p:cNvCxnSpPr>
                  <a:cxnSpLocks noChangeShapeType="1"/>
                </p:cNvCxnSpPr>
                <p:nvPr/>
              </p:nvCxnSpPr>
              <p:spPr bwMode="auto">
                <a:xfrm rot="5400000">
                  <a:off x="2362200" y="3695700"/>
                  <a:ext cx="1066800" cy="990600"/>
                </a:xfrm>
                <a:prstGeom prst="line">
                  <a:avLst/>
                </a:prstGeom>
                <a:noFill/>
                <a:ln w="28575" algn="ctr">
                  <a:solidFill>
                    <a:srgbClr val="0000FF"/>
                  </a:solidFill>
                  <a:prstDash val="sysDash"/>
                  <a:round/>
                  <a:headEnd/>
                  <a:tailEnd/>
                </a:ln>
              </p:spPr>
            </p:cxnSp>
            <p:cxnSp>
              <p:nvCxnSpPr>
                <p:cNvPr id="2099" name="Straight Connector 86"/>
                <p:cNvCxnSpPr>
                  <a:cxnSpLocks noChangeShapeType="1"/>
                </p:cNvCxnSpPr>
                <p:nvPr/>
              </p:nvCxnSpPr>
              <p:spPr bwMode="auto">
                <a:xfrm rot="16200000" flipH="1">
                  <a:off x="4595421" y="5471723"/>
                  <a:ext cx="486556" cy="380998"/>
                </a:xfrm>
                <a:prstGeom prst="line">
                  <a:avLst/>
                </a:prstGeom>
                <a:noFill/>
                <a:ln w="28575" algn="ctr">
                  <a:solidFill>
                    <a:srgbClr val="0000FF"/>
                  </a:solidFill>
                  <a:prstDash val="sysDash"/>
                  <a:round/>
                  <a:headEnd/>
                  <a:tailEnd/>
                </a:ln>
              </p:spPr>
            </p:cxnSp>
            <p:cxnSp>
              <p:nvCxnSpPr>
                <p:cNvPr id="2100" name="Straight Connector 87"/>
                <p:cNvCxnSpPr>
                  <a:cxnSpLocks noChangeShapeType="1"/>
                </p:cNvCxnSpPr>
                <p:nvPr/>
              </p:nvCxnSpPr>
              <p:spPr bwMode="auto">
                <a:xfrm rot="5400000" flipH="1" flipV="1">
                  <a:off x="4838700" y="5295900"/>
                  <a:ext cx="876300" cy="419100"/>
                </a:xfrm>
                <a:prstGeom prst="line">
                  <a:avLst/>
                </a:prstGeom>
                <a:noFill/>
                <a:ln w="28575" algn="ctr">
                  <a:solidFill>
                    <a:srgbClr val="0000FF"/>
                  </a:solidFill>
                  <a:prstDash val="sysDash"/>
                  <a:round/>
                  <a:headEnd/>
                  <a:tailEnd/>
                </a:ln>
              </p:spPr>
            </p:cxnSp>
            <p:cxnSp>
              <p:nvCxnSpPr>
                <p:cNvPr id="2101" name="Straight Connector 88"/>
                <p:cNvCxnSpPr>
                  <a:cxnSpLocks noChangeShapeType="1"/>
                </p:cNvCxnSpPr>
                <p:nvPr/>
              </p:nvCxnSpPr>
              <p:spPr bwMode="auto">
                <a:xfrm rot="10800000" flipH="1">
                  <a:off x="5486399" y="4800600"/>
                  <a:ext cx="1028701" cy="266700"/>
                </a:xfrm>
                <a:prstGeom prst="line">
                  <a:avLst/>
                </a:prstGeom>
                <a:noFill/>
                <a:ln w="28575" algn="ctr">
                  <a:solidFill>
                    <a:srgbClr val="0000FF"/>
                  </a:solidFill>
                  <a:prstDash val="sysDash"/>
                  <a:round/>
                  <a:headEnd type="triangle" w="med" len="med"/>
                  <a:tailEnd/>
                </a:ln>
              </p:spPr>
            </p:cxnSp>
          </p:grpSp>
          <p:cxnSp>
            <p:nvCxnSpPr>
              <p:cNvPr id="2093" name="Straight Arrow Connector 106"/>
              <p:cNvCxnSpPr>
                <a:cxnSpLocks noChangeShapeType="1"/>
              </p:cNvCxnSpPr>
              <p:nvPr/>
            </p:nvCxnSpPr>
            <p:spPr bwMode="auto">
              <a:xfrm rot="5400000" flipH="1" flipV="1">
                <a:off x="5868487" y="5952404"/>
                <a:ext cx="1143001" cy="3175"/>
              </a:xfrm>
              <a:prstGeom prst="straightConnector1">
                <a:avLst/>
              </a:prstGeom>
              <a:noFill/>
              <a:ln w="9525" algn="ctr">
                <a:solidFill>
                  <a:schemeClr val="tx1"/>
                </a:solidFill>
                <a:round/>
                <a:headEnd type="triangle" w="med" len="med"/>
                <a:tailEnd type="triangle" w="med" len="med"/>
              </a:ln>
            </p:spPr>
          </p:cxnSp>
          <p:sp>
            <p:nvSpPr>
              <p:cNvPr id="2094" name="TextBox 107"/>
              <p:cNvSpPr txBox="1">
                <a:spLocks noChangeArrowheads="1"/>
              </p:cNvSpPr>
              <p:nvPr/>
            </p:nvSpPr>
            <p:spPr bwMode="auto">
              <a:xfrm>
                <a:off x="6438400" y="5593773"/>
                <a:ext cx="1120036" cy="846604"/>
              </a:xfrm>
              <a:prstGeom prst="rect">
                <a:avLst/>
              </a:prstGeom>
              <a:noFill/>
              <a:ln w="9525">
                <a:noFill/>
                <a:miter lim="800000"/>
                <a:headEnd/>
                <a:tailEnd/>
              </a:ln>
            </p:spPr>
            <p:txBody>
              <a:bodyPr>
                <a:spAutoFit/>
              </a:bodyPr>
              <a:lstStyle/>
              <a:p>
                <a:r>
                  <a:rPr lang="en-US" sz="1400" b="1">
                    <a:latin typeface="Helvetica"/>
                    <a:ea typeface="Helvetica"/>
                    <a:cs typeface="Helvetica"/>
                  </a:rPr>
                  <a:t>~ 7 mm</a:t>
                </a:r>
              </a:p>
            </p:txBody>
          </p:sp>
        </p:grpSp>
        <p:sp>
          <p:nvSpPr>
            <p:cNvPr id="2076" name="Oval 62"/>
            <p:cNvSpPr>
              <a:spLocks noChangeArrowheads="1"/>
            </p:cNvSpPr>
            <p:nvPr/>
          </p:nvSpPr>
          <p:spPr bwMode="auto">
            <a:xfrm rot="3601268">
              <a:off x="3767034" y="4438169"/>
              <a:ext cx="310191" cy="113805"/>
            </a:xfrm>
            <a:prstGeom prst="ellipse">
              <a:avLst/>
            </a:prstGeom>
            <a:solidFill>
              <a:srgbClr val="FF0000"/>
            </a:solidFill>
            <a:ln w="9525" algn="ctr">
              <a:solidFill>
                <a:schemeClr val="tx1"/>
              </a:solidFill>
              <a:round/>
              <a:headEnd/>
              <a:tailEnd/>
            </a:ln>
          </p:spPr>
          <p:txBody>
            <a:bodyPr/>
            <a:lstStyle/>
            <a:p>
              <a:endParaRPr lang="en-US"/>
            </a:p>
          </p:txBody>
        </p:sp>
        <p:sp>
          <p:nvSpPr>
            <p:cNvPr id="2077" name="Oval 63"/>
            <p:cNvSpPr>
              <a:spLocks noChangeArrowheads="1"/>
            </p:cNvSpPr>
            <p:nvPr/>
          </p:nvSpPr>
          <p:spPr bwMode="auto">
            <a:xfrm rot="8043149">
              <a:off x="3039207" y="4910884"/>
              <a:ext cx="310191" cy="113805"/>
            </a:xfrm>
            <a:prstGeom prst="ellipse">
              <a:avLst/>
            </a:prstGeom>
            <a:solidFill>
              <a:srgbClr val="FF0000"/>
            </a:solidFill>
            <a:ln w="9525" algn="ctr">
              <a:solidFill>
                <a:schemeClr val="tx1"/>
              </a:solidFill>
              <a:round/>
              <a:headEnd/>
              <a:tailEnd/>
            </a:ln>
          </p:spPr>
          <p:txBody>
            <a:bodyPr/>
            <a:lstStyle/>
            <a:p>
              <a:endParaRPr lang="en-US"/>
            </a:p>
          </p:txBody>
        </p:sp>
        <p:sp>
          <p:nvSpPr>
            <p:cNvPr id="2078" name="Oval 64"/>
            <p:cNvSpPr>
              <a:spLocks noChangeArrowheads="1"/>
            </p:cNvSpPr>
            <p:nvPr/>
          </p:nvSpPr>
          <p:spPr bwMode="auto">
            <a:xfrm rot="-3150899">
              <a:off x="3865313" y="6333282"/>
              <a:ext cx="310191" cy="114211"/>
            </a:xfrm>
            <a:prstGeom prst="ellipse">
              <a:avLst/>
            </a:prstGeom>
            <a:solidFill>
              <a:srgbClr val="0000FF"/>
            </a:solidFill>
            <a:ln w="9525" algn="ctr">
              <a:solidFill>
                <a:schemeClr val="tx1"/>
              </a:solidFill>
              <a:round/>
              <a:headEnd/>
              <a:tailEnd/>
            </a:ln>
          </p:spPr>
          <p:txBody>
            <a:bodyPr/>
            <a:lstStyle/>
            <a:p>
              <a:endParaRPr lang="en-US"/>
            </a:p>
          </p:txBody>
        </p:sp>
        <p:sp>
          <p:nvSpPr>
            <p:cNvPr id="2079" name="Oval 65"/>
            <p:cNvSpPr>
              <a:spLocks noChangeArrowheads="1"/>
            </p:cNvSpPr>
            <p:nvPr/>
          </p:nvSpPr>
          <p:spPr bwMode="auto">
            <a:xfrm rot="9795226">
              <a:off x="6004211" y="5580025"/>
              <a:ext cx="310191" cy="113805"/>
            </a:xfrm>
            <a:prstGeom prst="ellipse">
              <a:avLst/>
            </a:prstGeom>
            <a:solidFill>
              <a:srgbClr val="FF0000"/>
            </a:solidFill>
            <a:ln w="9525" algn="ctr">
              <a:solidFill>
                <a:schemeClr val="tx1"/>
              </a:solidFill>
              <a:round/>
              <a:headEnd/>
              <a:tailEnd/>
            </a:ln>
          </p:spPr>
          <p:txBody>
            <a:bodyPr/>
            <a:lstStyle/>
            <a:p>
              <a:endParaRPr lang="en-US"/>
            </a:p>
          </p:txBody>
        </p:sp>
        <p:sp>
          <p:nvSpPr>
            <p:cNvPr id="2080" name="Oval 66"/>
            <p:cNvSpPr>
              <a:spLocks noChangeArrowheads="1"/>
            </p:cNvSpPr>
            <p:nvPr/>
          </p:nvSpPr>
          <p:spPr bwMode="auto">
            <a:xfrm rot="3967260">
              <a:off x="5215084" y="6336081"/>
              <a:ext cx="310191" cy="113805"/>
            </a:xfrm>
            <a:prstGeom prst="ellipse">
              <a:avLst/>
            </a:prstGeom>
            <a:solidFill>
              <a:srgbClr val="FF0000"/>
            </a:solidFill>
            <a:ln w="9525" algn="ctr">
              <a:solidFill>
                <a:schemeClr val="tx1"/>
              </a:solidFill>
              <a:round/>
              <a:headEnd/>
              <a:tailEnd/>
            </a:ln>
          </p:spPr>
          <p:txBody>
            <a:bodyPr/>
            <a:lstStyle/>
            <a:p>
              <a:endParaRPr lang="en-US"/>
            </a:p>
          </p:txBody>
        </p:sp>
        <p:sp>
          <p:nvSpPr>
            <p:cNvPr id="2081" name="Oval 67"/>
            <p:cNvSpPr>
              <a:spLocks noChangeArrowheads="1"/>
            </p:cNvSpPr>
            <p:nvPr/>
          </p:nvSpPr>
          <p:spPr bwMode="auto">
            <a:xfrm rot="-3150899">
              <a:off x="5247893" y="4489841"/>
              <a:ext cx="310191" cy="114211"/>
            </a:xfrm>
            <a:prstGeom prst="ellipse">
              <a:avLst/>
            </a:prstGeom>
            <a:solidFill>
              <a:srgbClr val="0000FF"/>
            </a:solidFill>
            <a:ln w="9525" algn="ctr">
              <a:solidFill>
                <a:schemeClr val="tx1"/>
              </a:solidFill>
              <a:round/>
              <a:headEnd/>
              <a:tailEnd/>
            </a:ln>
          </p:spPr>
          <p:txBody>
            <a:bodyPr/>
            <a:lstStyle/>
            <a:p>
              <a:endParaRPr lang="en-US"/>
            </a:p>
          </p:txBody>
        </p:sp>
        <p:sp>
          <p:nvSpPr>
            <p:cNvPr id="2082" name="Oval 68"/>
            <p:cNvSpPr>
              <a:spLocks noChangeArrowheads="1"/>
            </p:cNvSpPr>
            <p:nvPr/>
          </p:nvSpPr>
          <p:spPr bwMode="auto">
            <a:xfrm rot="-8035018">
              <a:off x="6019415" y="4888239"/>
              <a:ext cx="310191" cy="114211"/>
            </a:xfrm>
            <a:prstGeom prst="ellipse">
              <a:avLst/>
            </a:prstGeom>
            <a:solidFill>
              <a:srgbClr val="0000FF"/>
            </a:solidFill>
            <a:ln w="9525" algn="ctr">
              <a:solidFill>
                <a:schemeClr val="tx1"/>
              </a:solidFill>
              <a:round/>
              <a:headEnd/>
              <a:tailEnd/>
            </a:ln>
          </p:spPr>
          <p:txBody>
            <a:bodyPr/>
            <a:lstStyle/>
            <a:p>
              <a:endParaRPr lang="en-US"/>
            </a:p>
          </p:txBody>
        </p:sp>
        <p:sp>
          <p:nvSpPr>
            <p:cNvPr id="2083" name="Oval 69"/>
            <p:cNvSpPr>
              <a:spLocks noChangeArrowheads="1"/>
            </p:cNvSpPr>
            <p:nvPr/>
          </p:nvSpPr>
          <p:spPr bwMode="auto">
            <a:xfrm rot="-9983046">
              <a:off x="3062169" y="5565181"/>
              <a:ext cx="310191" cy="114211"/>
            </a:xfrm>
            <a:prstGeom prst="ellipse">
              <a:avLst/>
            </a:prstGeom>
            <a:solidFill>
              <a:srgbClr val="0000FF"/>
            </a:solidFill>
            <a:ln w="9525" algn="ctr">
              <a:solidFill>
                <a:schemeClr val="tx1"/>
              </a:solidFill>
              <a:round/>
              <a:headEnd/>
              <a:tailEnd/>
            </a:ln>
          </p:spPr>
          <p:txBody>
            <a:bodyPr/>
            <a:lstStyle/>
            <a:p>
              <a:endParaRPr lang="en-US"/>
            </a:p>
          </p:txBody>
        </p:sp>
        <p:cxnSp>
          <p:nvCxnSpPr>
            <p:cNvPr id="2084" name="Straight Connector 71"/>
            <p:cNvCxnSpPr>
              <a:cxnSpLocks noChangeShapeType="1"/>
            </p:cNvCxnSpPr>
            <p:nvPr/>
          </p:nvCxnSpPr>
          <p:spPr bwMode="auto">
            <a:xfrm rot="16200000" flipH="1">
              <a:off x="3074205" y="5464465"/>
              <a:ext cx="1728225" cy="38405"/>
            </a:xfrm>
            <a:prstGeom prst="line">
              <a:avLst/>
            </a:prstGeom>
            <a:noFill/>
            <a:ln w="9525" algn="ctr">
              <a:solidFill>
                <a:schemeClr val="tx1"/>
              </a:solidFill>
              <a:prstDash val="dash"/>
              <a:round/>
              <a:headEnd/>
              <a:tailEnd/>
            </a:ln>
          </p:spPr>
        </p:cxnSp>
        <p:cxnSp>
          <p:nvCxnSpPr>
            <p:cNvPr id="2085" name="Straight Connector 72"/>
            <p:cNvCxnSpPr>
              <a:cxnSpLocks noChangeShapeType="1"/>
            </p:cNvCxnSpPr>
            <p:nvPr/>
          </p:nvCxnSpPr>
          <p:spPr bwMode="auto">
            <a:xfrm rot="5400000">
              <a:off x="2939789" y="5291640"/>
              <a:ext cx="499266" cy="3"/>
            </a:xfrm>
            <a:prstGeom prst="line">
              <a:avLst/>
            </a:prstGeom>
            <a:noFill/>
            <a:ln w="9525" algn="ctr">
              <a:solidFill>
                <a:schemeClr val="tx1"/>
              </a:solidFill>
              <a:prstDash val="dash"/>
              <a:round/>
              <a:headEnd/>
              <a:tailEnd/>
            </a:ln>
          </p:spPr>
        </p:cxnSp>
        <p:cxnSp>
          <p:nvCxnSpPr>
            <p:cNvPr id="2086" name="Straight Connector 78"/>
            <p:cNvCxnSpPr>
              <a:cxnSpLocks noChangeShapeType="1"/>
            </p:cNvCxnSpPr>
            <p:nvPr/>
          </p:nvCxnSpPr>
          <p:spPr bwMode="auto">
            <a:xfrm rot="16200000" flipH="1">
              <a:off x="4533595" y="5502870"/>
              <a:ext cx="1728225" cy="38405"/>
            </a:xfrm>
            <a:prstGeom prst="line">
              <a:avLst/>
            </a:prstGeom>
            <a:noFill/>
            <a:ln w="9525" algn="ctr">
              <a:solidFill>
                <a:schemeClr val="tx1"/>
              </a:solidFill>
              <a:prstDash val="dash"/>
              <a:round/>
              <a:headEnd/>
              <a:tailEnd/>
            </a:ln>
          </p:spPr>
        </p:cxnSp>
        <p:cxnSp>
          <p:nvCxnSpPr>
            <p:cNvPr id="2087" name="Straight Connector 79"/>
            <p:cNvCxnSpPr>
              <a:cxnSpLocks noChangeShapeType="1"/>
            </p:cNvCxnSpPr>
            <p:nvPr/>
          </p:nvCxnSpPr>
          <p:spPr bwMode="auto">
            <a:xfrm rot="5400000">
              <a:off x="5896974" y="5291642"/>
              <a:ext cx="499266" cy="3"/>
            </a:xfrm>
            <a:prstGeom prst="line">
              <a:avLst/>
            </a:prstGeom>
            <a:noFill/>
            <a:ln w="9525" algn="ctr">
              <a:solidFill>
                <a:schemeClr val="tx1"/>
              </a:solidFill>
              <a:prstDash val="dash"/>
              <a:round/>
              <a:headEnd/>
              <a:tailEnd/>
            </a:ln>
          </p:spPr>
        </p:cxnSp>
        <p:sp>
          <p:nvSpPr>
            <p:cNvPr id="2088" name="Oval 80"/>
            <p:cNvSpPr>
              <a:spLocks noChangeArrowheads="1"/>
            </p:cNvSpPr>
            <p:nvPr/>
          </p:nvSpPr>
          <p:spPr bwMode="auto">
            <a:xfrm rot="3251957">
              <a:off x="4567139" y="5339913"/>
              <a:ext cx="310191" cy="113805"/>
            </a:xfrm>
            <a:prstGeom prst="ellipse">
              <a:avLst/>
            </a:prstGeom>
            <a:solidFill>
              <a:srgbClr val="FF0000"/>
            </a:solidFill>
            <a:ln w="9525" algn="ctr">
              <a:solidFill>
                <a:schemeClr val="tx1"/>
              </a:solidFill>
              <a:round/>
              <a:headEnd/>
              <a:tailEnd/>
            </a:ln>
          </p:spPr>
          <p:txBody>
            <a:bodyPr/>
            <a:lstStyle/>
            <a:p>
              <a:endParaRPr lang="en-US"/>
            </a:p>
          </p:txBody>
        </p:sp>
        <p:sp>
          <p:nvSpPr>
            <p:cNvPr id="2089" name="Oval 81"/>
            <p:cNvSpPr>
              <a:spLocks noChangeArrowheads="1"/>
            </p:cNvSpPr>
            <p:nvPr/>
          </p:nvSpPr>
          <p:spPr bwMode="auto">
            <a:xfrm rot="-3390760">
              <a:off x="4577422" y="5340613"/>
              <a:ext cx="310191" cy="114211"/>
            </a:xfrm>
            <a:prstGeom prst="ellipse">
              <a:avLst/>
            </a:prstGeom>
            <a:solidFill>
              <a:srgbClr val="0000FF"/>
            </a:solidFill>
            <a:ln w="9525" algn="ctr">
              <a:solidFill>
                <a:schemeClr val="tx1"/>
              </a:solidFill>
              <a:round/>
              <a:headEnd/>
              <a:tailEnd/>
            </a:ln>
          </p:spPr>
          <p:txBody>
            <a:bodyPr/>
            <a:lstStyle/>
            <a:p>
              <a:endParaRPr lang="en-US"/>
            </a:p>
          </p:txBody>
        </p:sp>
      </p:grpSp>
      <p:sp>
        <p:nvSpPr>
          <p:cNvPr id="53" name="Rectangle 52"/>
          <p:cNvSpPr/>
          <p:nvPr/>
        </p:nvSpPr>
        <p:spPr bwMode="auto">
          <a:xfrm>
            <a:off x="1538288" y="3967163"/>
            <a:ext cx="614362" cy="3444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1000" b="1" dirty="0">
                <a:latin typeface="+mj-lt"/>
              </a:rPr>
              <a:t>Triplet</a:t>
            </a:r>
          </a:p>
        </p:txBody>
      </p:sp>
      <p:sp>
        <p:nvSpPr>
          <p:cNvPr id="58" name="Rectangle 57"/>
          <p:cNvSpPr/>
          <p:nvPr/>
        </p:nvSpPr>
        <p:spPr bwMode="auto">
          <a:xfrm>
            <a:off x="1230313" y="5886450"/>
            <a:ext cx="115887" cy="576263"/>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063" name="Rectangle 59"/>
          <p:cNvSpPr>
            <a:spLocks noChangeArrowheads="1"/>
          </p:cNvSpPr>
          <p:nvPr/>
        </p:nvSpPr>
        <p:spPr bwMode="auto">
          <a:xfrm>
            <a:off x="1538288" y="6116638"/>
            <a:ext cx="538162" cy="346075"/>
          </a:xfrm>
          <a:prstGeom prst="rect">
            <a:avLst/>
          </a:prstGeom>
          <a:solidFill>
            <a:schemeClr val="accent1"/>
          </a:solidFill>
          <a:ln w="9525" algn="ctr">
            <a:solidFill>
              <a:schemeClr val="tx1"/>
            </a:solidFill>
            <a:round/>
            <a:headEnd/>
            <a:tailEnd/>
          </a:ln>
        </p:spPr>
        <p:txBody>
          <a:bodyPr/>
          <a:lstStyle/>
          <a:p>
            <a:endParaRPr lang="en-US"/>
          </a:p>
        </p:txBody>
      </p:sp>
      <p:sp>
        <p:nvSpPr>
          <p:cNvPr id="2064" name="Rectangle 60"/>
          <p:cNvSpPr>
            <a:spLocks noChangeArrowheads="1"/>
          </p:cNvSpPr>
          <p:nvPr/>
        </p:nvSpPr>
        <p:spPr bwMode="auto">
          <a:xfrm>
            <a:off x="2997200" y="6116638"/>
            <a:ext cx="538163" cy="346075"/>
          </a:xfrm>
          <a:prstGeom prst="rect">
            <a:avLst/>
          </a:prstGeom>
          <a:solidFill>
            <a:schemeClr val="accent1"/>
          </a:solidFill>
          <a:ln w="9525" algn="ctr">
            <a:solidFill>
              <a:schemeClr val="tx1"/>
            </a:solidFill>
            <a:round/>
            <a:headEnd/>
            <a:tailEnd/>
          </a:ln>
        </p:spPr>
        <p:txBody>
          <a:bodyPr/>
          <a:lstStyle/>
          <a:p>
            <a:endParaRPr lang="en-US"/>
          </a:p>
        </p:txBody>
      </p:sp>
      <p:sp>
        <p:nvSpPr>
          <p:cNvPr id="62" name="Rectangle 61"/>
          <p:cNvSpPr/>
          <p:nvPr/>
        </p:nvSpPr>
        <p:spPr bwMode="auto">
          <a:xfrm>
            <a:off x="1192213" y="3967163"/>
            <a:ext cx="115887" cy="576262"/>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3" name="Rectangle 62"/>
          <p:cNvSpPr/>
          <p:nvPr/>
        </p:nvSpPr>
        <p:spPr bwMode="auto">
          <a:xfrm>
            <a:off x="3689350" y="5886450"/>
            <a:ext cx="114300" cy="576263"/>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4" name="Rectangle 63"/>
          <p:cNvSpPr/>
          <p:nvPr/>
        </p:nvSpPr>
        <p:spPr bwMode="auto">
          <a:xfrm>
            <a:off x="3689350" y="3927475"/>
            <a:ext cx="114300" cy="61595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5" name="Rectangle 64"/>
          <p:cNvSpPr/>
          <p:nvPr/>
        </p:nvSpPr>
        <p:spPr bwMode="auto">
          <a:xfrm>
            <a:off x="2728913" y="3967163"/>
            <a:ext cx="614362" cy="3444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1000" b="1" dirty="0">
                <a:latin typeface="+mj-lt"/>
              </a:rPr>
              <a:t>Triplet</a:t>
            </a:r>
          </a:p>
        </p:txBody>
      </p:sp>
      <p:sp>
        <p:nvSpPr>
          <p:cNvPr id="66" name="TextBox 65"/>
          <p:cNvSpPr txBox="1"/>
          <p:nvPr/>
        </p:nvSpPr>
        <p:spPr>
          <a:xfrm>
            <a:off x="654050" y="3967163"/>
            <a:ext cx="533400" cy="307975"/>
          </a:xfrm>
          <a:prstGeom prst="rect">
            <a:avLst/>
          </a:prstGeom>
          <a:noFill/>
        </p:spPr>
        <p:txBody>
          <a:bodyPr wrap="none">
            <a:spAutoFit/>
          </a:bodyPr>
          <a:lstStyle/>
          <a:p>
            <a:pPr>
              <a:defRPr/>
            </a:pPr>
            <a:r>
              <a:rPr lang="en-US" sz="1400" b="1" dirty="0">
                <a:latin typeface="+mj-lt"/>
              </a:rPr>
              <a:t>TCT</a:t>
            </a:r>
          </a:p>
        </p:txBody>
      </p:sp>
      <p:sp>
        <p:nvSpPr>
          <p:cNvPr id="67" name="TextBox 66"/>
          <p:cNvSpPr txBox="1"/>
          <p:nvPr/>
        </p:nvSpPr>
        <p:spPr>
          <a:xfrm>
            <a:off x="3765550" y="3927475"/>
            <a:ext cx="531813" cy="307975"/>
          </a:xfrm>
          <a:prstGeom prst="rect">
            <a:avLst/>
          </a:prstGeom>
          <a:noFill/>
        </p:spPr>
        <p:txBody>
          <a:bodyPr wrap="none">
            <a:spAutoFit/>
          </a:bodyPr>
          <a:lstStyle/>
          <a:p>
            <a:pPr>
              <a:defRPr/>
            </a:pPr>
            <a:r>
              <a:rPr lang="en-US" sz="1400" b="1" dirty="0">
                <a:latin typeface="+mj-lt"/>
              </a:rPr>
              <a:t>TCT</a:t>
            </a:r>
          </a:p>
        </p:txBody>
      </p:sp>
      <p:sp>
        <p:nvSpPr>
          <p:cNvPr id="68" name="TextBox 67"/>
          <p:cNvSpPr txBox="1"/>
          <p:nvPr/>
        </p:nvSpPr>
        <p:spPr>
          <a:xfrm>
            <a:off x="1884363" y="4311650"/>
            <a:ext cx="679450" cy="369888"/>
          </a:xfrm>
          <a:prstGeom prst="rect">
            <a:avLst/>
          </a:prstGeom>
          <a:noFill/>
        </p:spPr>
        <p:txBody>
          <a:bodyPr wrap="none">
            <a:spAutoFit/>
          </a:bodyPr>
          <a:lstStyle/>
          <a:p>
            <a:pPr>
              <a:defRPr/>
            </a:pPr>
            <a:r>
              <a:rPr lang="en-US" dirty="0">
                <a:solidFill>
                  <a:srgbClr val="D60093"/>
                </a:solidFill>
              </a:rPr>
              <a:t>≥</a:t>
            </a:r>
            <a:r>
              <a:rPr lang="en-US" sz="1400" b="1" dirty="0">
                <a:solidFill>
                  <a:srgbClr val="D60093"/>
                </a:solidFill>
                <a:latin typeface="+mj-lt"/>
              </a:rPr>
              <a:t>14</a:t>
            </a:r>
            <a:r>
              <a:rPr lang="en-US" dirty="0">
                <a:solidFill>
                  <a:srgbClr val="D60093"/>
                </a:solidFill>
              </a:rPr>
              <a:t> </a:t>
            </a:r>
            <a:r>
              <a:rPr lang="en-US" dirty="0">
                <a:solidFill>
                  <a:srgbClr val="D60093"/>
                </a:solidFill>
                <a:latin typeface="Symbol" pitchFamily="18" charset="2"/>
              </a:rPr>
              <a:t>s</a:t>
            </a:r>
          </a:p>
        </p:txBody>
      </p:sp>
      <p:sp>
        <p:nvSpPr>
          <p:cNvPr id="69" name="TextBox 68"/>
          <p:cNvSpPr txBox="1"/>
          <p:nvPr/>
        </p:nvSpPr>
        <p:spPr>
          <a:xfrm>
            <a:off x="693738" y="4619625"/>
            <a:ext cx="590550" cy="369888"/>
          </a:xfrm>
          <a:prstGeom prst="rect">
            <a:avLst/>
          </a:prstGeom>
          <a:noFill/>
        </p:spPr>
        <p:txBody>
          <a:bodyPr wrap="none">
            <a:spAutoFit/>
          </a:bodyPr>
          <a:lstStyle/>
          <a:p>
            <a:pPr>
              <a:defRPr/>
            </a:pPr>
            <a:r>
              <a:rPr lang="en-US" sz="1400" b="1" dirty="0">
                <a:solidFill>
                  <a:srgbClr val="D60093"/>
                </a:solidFill>
                <a:latin typeface="+mj-lt"/>
              </a:rPr>
              <a:t>12</a:t>
            </a:r>
            <a:r>
              <a:rPr lang="en-US" dirty="0">
                <a:solidFill>
                  <a:srgbClr val="D60093"/>
                </a:solidFill>
              </a:rPr>
              <a:t> </a:t>
            </a:r>
            <a:r>
              <a:rPr lang="en-US" dirty="0">
                <a:solidFill>
                  <a:srgbClr val="D60093"/>
                </a:solidFill>
                <a:latin typeface="Symbol" pitchFamily="18" charset="2"/>
              </a:rPr>
              <a:t>s</a:t>
            </a:r>
          </a:p>
        </p:txBody>
      </p:sp>
      <p:cxnSp>
        <p:nvCxnSpPr>
          <p:cNvPr id="2073" name="Straight Arrow Connector 70"/>
          <p:cNvCxnSpPr>
            <a:cxnSpLocks noChangeShapeType="1"/>
            <a:stCxn id="53" idx="2"/>
          </p:cNvCxnSpPr>
          <p:nvPr/>
        </p:nvCxnSpPr>
        <p:spPr bwMode="auto">
          <a:xfrm>
            <a:off x="1844675" y="4311650"/>
            <a:ext cx="0" cy="461963"/>
          </a:xfrm>
          <a:prstGeom prst="straightConnector1">
            <a:avLst/>
          </a:prstGeom>
          <a:noFill/>
          <a:ln w="28575" algn="ctr">
            <a:solidFill>
              <a:srgbClr val="D60093"/>
            </a:solidFill>
            <a:prstDash val="sysDot"/>
            <a:round/>
            <a:headEnd type="triangle" w="med" len="med"/>
            <a:tailEnd type="triangle" w="med" len="med"/>
          </a:ln>
        </p:spPr>
      </p:cxnSp>
      <p:cxnSp>
        <p:nvCxnSpPr>
          <p:cNvPr id="2074" name="Straight Arrow Connector 71"/>
          <p:cNvCxnSpPr>
            <a:cxnSpLocks noChangeShapeType="1"/>
          </p:cNvCxnSpPr>
          <p:nvPr/>
        </p:nvCxnSpPr>
        <p:spPr bwMode="auto">
          <a:xfrm>
            <a:off x="1268413" y="4543425"/>
            <a:ext cx="0" cy="460375"/>
          </a:xfrm>
          <a:prstGeom prst="straightConnector1">
            <a:avLst/>
          </a:prstGeom>
          <a:noFill/>
          <a:ln w="28575" algn="ctr">
            <a:solidFill>
              <a:srgbClr val="D60093"/>
            </a:solidFill>
            <a:prstDash val="sysDot"/>
            <a:round/>
            <a:headEnd type="triangle" w="med" len="med"/>
            <a:tailEnd type="triangle" w="med" len="me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UFO distribution in ring</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2773" name="Slide Number Placeholder 4"/>
          <p:cNvSpPr>
            <a:spLocks noGrp="1"/>
          </p:cNvSpPr>
          <p:nvPr>
            <p:ph type="sldNum" sz="quarter" idx="12"/>
          </p:nvPr>
        </p:nvSpPr>
        <p:spPr>
          <a:noFill/>
        </p:spPr>
        <p:txBody>
          <a:bodyPr/>
          <a:lstStyle/>
          <a:p>
            <a:fld id="{77D873FC-AEC2-4E50-B4B2-F25694FFA5B3}" type="slidenum">
              <a:rPr lang="en-US" smtClean="0"/>
              <a:pPr/>
              <a:t>50</a:t>
            </a:fld>
            <a:endParaRPr lang="en-US" smtClean="0"/>
          </a:p>
        </p:txBody>
      </p:sp>
      <p:sp>
        <p:nvSpPr>
          <p:cNvPr id="21" name="Text Placeholder 2"/>
          <p:cNvSpPr txBox="1">
            <a:spLocks/>
          </p:cNvSpPr>
          <p:nvPr/>
        </p:nvSpPr>
        <p:spPr>
          <a:xfrm>
            <a:off x="136525" y="1050925"/>
            <a:ext cx="8870950" cy="5213350"/>
          </a:xfrm>
          <a:prstGeom prst="rect">
            <a:avLst/>
          </a:prstGeom>
        </p:spPr>
        <p:txBody>
          <a:bodyPr/>
          <a:lstStyle/>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spcBef>
                <a:spcPct val="20000"/>
              </a:spcBef>
              <a:buClr>
                <a:srgbClr val="0000FF"/>
              </a:buClr>
              <a:buSzPct val="80000"/>
              <a:buFont typeface="Wingdings" pitchFamily="2" charset="2"/>
              <a:buChar char="q"/>
              <a:defRPr/>
            </a:pPr>
            <a:endParaRPr lang="en-US" kern="0" dirty="0">
              <a:latin typeface="+mn-lt"/>
            </a:endParaRPr>
          </a:p>
          <a:p>
            <a:pPr marL="342900" indent="-342900" algn="ctr">
              <a:spcBef>
                <a:spcPct val="20000"/>
              </a:spcBef>
              <a:buClr>
                <a:srgbClr val="0000FF"/>
              </a:buClr>
              <a:buSzPct val="80000"/>
              <a:buFont typeface="Wingdings" pitchFamily="2" charset="2"/>
              <a:buChar char="q"/>
              <a:defRPr/>
            </a:pPr>
            <a:endParaRPr lang="en-US" sz="4000" kern="0" dirty="0">
              <a:latin typeface="+mn-lt"/>
            </a:endParaRPr>
          </a:p>
        </p:txBody>
      </p:sp>
      <p:sp>
        <p:nvSpPr>
          <p:cNvPr id="23" name="TextBox 22"/>
          <p:cNvSpPr txBox="1"/>
          <p:nvPr/>
        </p:nvSpPr>
        <p:spPr>
          <a:xfrm>
            <a:off x="152400" y="4503738"/>
            <a:ext cx="4357688" cy="1138237"/>
          </a:xfrm>
          <a:prstGeom prst="rect">
            <a:avLst/>
          </a:prstGeom>
          <a:noFill/>
        </p:spPr>
        <p:txBody>
          <a:bodyPr>
            <a:spAutoFit/>
          </a:bodyPr>
          <a:lstStyle/>
          <a:p>
            <a:pPr algn="ctr">
              <a:defRPr/>
            </a:pPr>
            <a:r>
              <a:rPr lang="en-US" dirty="0">
                <a:latin typeface="+mj-lt"/>
              </a:rPr>
              <a:t>The UFOs are distributed around the machine. About 7% of all UFOs are around the injection kickers.</a:t>
            </a:r>
          </a:p>
          <a:p>
            <a:pPr algn="ctr">
              <a:defRPr/>
            </a:pPr>
            <a:r>
              <a:rPr lang="en-GB" sz="1400" i="1" dirty="0">
                <a:solidFill>
                  <a:schemeClr val="tx2"/>
                </a:solidFill>
                <a:latin typeface="+mj-lt"/>
              </a:rPr>
              <a:t>.</a:t>
            </a:r>
            <a:endParaRPr lang="en-US" sz="1400" i="1" dirty="0" err="1">
              <a:solidFill>
                <a:schemeClr val="tx2"/>
              </a:solidFill>
              <a:latin typeface="+mj-lt"/>
            </a:endParaRPr>
          </a:p>
        </p:txBody>
      </p:sp>
      <p:sp>
        <p:nvSpPr>
          <p:cNvPr id="27" name="TextBox 26"/>
          <p:cNvSpPr txBox="1"/>
          <p:nvPr/>
        </p:nvSpPr>
        <p:spPr bwMode="auto">
          <a:xfrm>
            <a:off x="4632325" y="4503738"/>
            <a:ext cx="4359275" cy="646112"/>
          </a:xfrm>
          <a:prstGeom prst="rect">
            <a:avLst/>
          </a:prstGeom>
          <a:noFill/>
        </p:spPr>
        <p:txBody>
          <a:bodyPr>
            <a:spAutoFit/>
          </a:bodyPr>
          <a:lstStyle/>
          <a:p>
            <a:pPr algn="ctr">
              <a:defRPr/>
            </a:pPr>
            <a:r>
              <a:rPr lang="en-US" dirty="0">
                <a:latin typeface="+mj-lt"/>
              </a:rPr>
              <a:t>Mainly UFOs around </a:t>
            </a:r>
            <a:r>
              <a:rPr lang="en-US" b="1" dirty="0">
                <a:solidFill>
                  <a:srgbClr val="FF0000"/>
                </a:solidFill>
                <a:latin typeface="+mj-lt"/>
              </a:rPr>
              <a:t>injection kickers </a:t>
            </a:r>
            <a:r>
              <a:rPr lang="en-US" dirty="0">
                <a:latin typeface="+mj-lt"/>
              </a:rPr>
              <a:t>(MKI)</a:t>
            </a:r>
          </a:p>
        </p:txBody>
      </p:sp>
      <p:pic>
        <p:nvPicPr>
          <p:cNvPr id="32777" name="Picture 3"/>
          <p:cNvPicPr>
            <a:picLocks noChangeAspect="1" noChangeArrowheads="1"/>
          </p:cNvPicPr>
          <p:nvPr/>
        </p:nvPicPr>
        <p:blipFill>
          <a:blip r:embed="rId2" cstate="print"/>
          <a:srcRect l="11723" t="28391" r="53621" b="23978"/>
          <a:stretch>
            <a:fillRect/>
          </a:stretch>
        </p:blipFill>
        <p:spPr bwMode="auto">
          <a:xfrm>
            <a:off x="136525" y="971550"/>
            <a:ext cx="4316413" cy="3419475"/>
          </a:xfrm>
          <a:prstGeom prst="rect">
            <a:avLst/>
          </a:prstGeom>
          <a:solidFill>
            <a:schemeClr val="accent1"/>
          </a:solidFill>
          <a:ln w="25400">
            <a:solidFill>
              <a:schemeClr val="tx2"/>
            </a:solidFill>
            <a:miter lim="800000"/>
            <a:headEnd/>
            <a:tailEnd/>
          </a:ln>
        </p:spPr>
      </p:pic>
      <p:sp>
        <p:nvSpPr>
          <p:cNvPr id="25" name="Abgerundetes Rechteck 4"/>
          <p:cNvSpPr/>
          <p:nvPr/>
        </p:nvSpPr>
        <p:spPr bwMode="auto">
          <a:xfrm>
            <a:off x="1423988" y="1189038"/>
            <a:ext cx="2138362" cy="1090612"/>
          </a:xfrm>
          <a:prstGeom prst="roundRect">
            <a:avLst/>
          </a:prstGeom>
          <a:solidFill>
            <a:schemeClr val="accent1"/>
          </a:solidFill>
          <a:ln w="9525" cap="flat" cmpd="sng" algn="ctr">
            <a:solidFill>
              <a:schemeClr val="tx2"/>
            </a:solidFill>
            <a:prstDash val="solid"/>
            <a:round/>
            <a:headEnd type="none" w="med" len="med"/>
            <a:tailEnd type="none" w="med" len="med"/>
          </a:ln>
          <a:effectLst/>
        </p:spPr>
        <p:txBody>
          <a:bodyPr>
            <a:spAutoFit/>
          </a:bodyPr>
          <a:lstStyle/>
          <a:p>
            <a:pPr algn="ctr">
              <a:defRPr/>
            </a:pPr>
            <a:r>
              <a:rPr lang="en-US" sz="2800" b="1" dirty="0">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3.5 </a:t>
            </a:r>
            <a:r>
              <a:rPr lang="en-US" sz="2800" b="1" dirty="0" err="1">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TeV</a:t>
            </a:r>
            <a:r>
              <a:rPr lang="en-US" sz="2800" b="1" dirty="0">
                <a:solidFill>
                  <a:schemeClr val="tx2"/>
                </a:solidFill>
                <a:latin typeface="Arial" pitchFamily="-112" charset="0"/>
                <a:ea typeface="ＭＳ Ｐゴシック" pitchFamily="-112" charset="-128"/>
                <a:cs typeface="ＭＳ Ｐゴシック" pitchFamily="-112" charset="-128"/>
              </a:rPr>
              <a:t/>
            </a:r>
            <a:br>
              <a:rPr lang="en-US" sz="2800" b="1" dirty="0">
                <a:solidFill>
                  <a:schemeClr val="tx2"/>
                </a:solidFill>
                <a:latin typeface="Arial" pitchFamily="-112" charset="0"/>
                <a:ea typeface="ＭＳ Ｐゴシック" pitchFamily="-112" charset="-128"/>
                <a:cs typeface="ＭＳ Ｐゴシック" pitchFamily="-112" charset="-128"/>
              </a:rPr>
            </a:br>
            <a:r>
              <a:rPr lang="en-US" sz="1000" i="1" dirty="0">
                <a:solidFill>
                  <a:schemeClr val="tx2"/>
                </a:solidFill>
                <a:latin typeface="Arial" pitchFamily="-112" charset="0"/>
                <a:ea typeface="ＭＳ Ｐゴシック" pitchFamily="-112" charset="-128"/>
                <a:cs typeface="ＭＳ Ｐゴシック" pitchFamily="-112" charset="-128"/>
              </a:rPr>
              <a:t>3686 candidate UFOs.</a:t>
            </a:r>
          </a:p>
          <a:p>
            <a:pPr algn="ctr">
              <a:defRPr/>
            </a:pPr>
            <a:r>
              <a:rPr lang="en-US" sz="1000" i="1" dirty="0">
                <a:solidFill>
                  <a:schemeClr val="tx2"/>
                </a:solidFill>
                <a:latin typeface="Arial" pitchFamily="-112" charset="0"/>
                <a:ea typeface="ＭＳ Ｐゴシック" pitchFamily="-112" charset="-128"/>
                <a:cs typeface="ＭＳ Ｐゴシック" pitchFamily="-112" charset="-128"/>
              </a:rPr>
              <a:t>Signal RS05 &gt;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p>
          <a:p>
            <a:pPr algn="ctr">
              <a:defRPr/>
            </a:pPr>
            <a:r>
              <a:rPr lang="en-US" sz="1000" i="1" dirty="0">
                <a:solidFill>
                  <a:schemeClr val="tx2"/>
                </a:solidFill>
                <a:latin typeface="Arial" pitchFamily="-112" charset="0"/>
                <a:ea typeface="ＭＳ Ｐゴシック" pitchFamily="-112" charset="-128"/>
                <a:cs typeface="ＭＳ Ｐゴシック" pitchFamily="-112" charset="-128"/>
              </a:rPr>
              <a:t>Red: Signal RS01 &gt; 1∙10</a:t>
            </a:r>
            <a:r>
              <a:rPr lang="en-US" sz="1000" i="1" baseline="30000" dirty="0">
                <a:solidFill>
                  <a:schemeClr val="tx2"/>
                </a:solidFill>
                <a:latin typeface="Arial" pitchFamily="-112" charset="0"/>
                <a:ea typeface="ＭＳ Ｐゴシック" pitchFamily="-112" charset="-128"/>
                <a:cs typeface="ＭＳ Ｐゴシック" pitchFamily="-112" charset="-128"/>
              </a:rPr>
              <a:t>-2</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p>
        </p:txBody>
      </p:sp>
      <p:pic>
        <p:nvPicPr>
          <p:cNvPr id="32779" name="Picture 2"/>
          <p:cNvPicPr>
            <a:picLocks noChangeAspect="1" noChangeArrowheads="1"/>
          </p:cNvPicPr>
          <p:nvPr/>
        </p:nvPicPr>
        <p:blipFill>
          <a:blip r:embed="rId3" cstate="print"/>
          <a:srcRect l="3619" t="13145" r="61118" b="37608"/>
          <a:stretch>
            <a:fillRect/>
          </a:stretch>
        </p:blipFill>
        <p:spPr bwMode="auto">
          <a:xfrm>
            <a:off x="4627563" y="971550"/>
            <a:ext cx="4352925" cy="3419475"/>
          </a:xfrm>
          <a:prstGeom prst="rect">
            <a:avLst/>
          </a:prstGeom>
          <a:noFill/>
          <a:ln w="25400">
            <a:solidFill>
              <a:schemeClr val="tx2"/>
            </a:solidFill>
            <a:miter lim="800000"/>
            <a:headEnd/>
            <a:tailEnd/>
          </a:ln>
        </p:spPr>
      </p:pic>
      <p:sp>
        <p:nvSpPr>
          <p:cNvPr id="29" name="Abgerundetes Rechteck 4"/>
          <p:cNvSpPr/>
          <p:nvPr/>
        </p:nvSpPr>
        <p:spPr bwMode="auto">
          <a:xfrm>
            <a:off x="5926138" y="1239838"/>
            <a:ext cx="2078037" cy="919162"/>
          </a:xfrm>
          <a:prstGeom prst="roundRect">
            <a:avLst/>
          </a:prstGeom>
          <a:solidFill>
            <a:schemeClr val="accent1"/>
          </a:solidFill>
          <a:ln w="9525" cap="flat" cmpd="sng" algn="ctr">
            <a:solidFill>
              <a:schemeClr val="tx2"/>
            </a:solidFill>
            <a:prstDash val="solid"/>
            <a:round/>
            <a:headEnd type="none" w="med" len="med"/>
            <a:tailEnd type="none" w="med" len="med"/>
          </a:ln>
          <a:effectLst/>
        </p:spPr>
        <p:txBody>
          <a:bodyPr>
            <a:spAutoFit/>
          </a:bodyPr>
          <a:lstStyle/>
          <a:p>
            <a:pPr algn="ctr">
              <a:defRPr/>
            </a:pPr>
            <a:r>
              <a:rPr lang="en-US" sz="2800" b="1" dirty="0">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450 </a:t>
            </a:r>
            <a:r>
              <a:rPr lang="en-US" sz="2800" b="1" dirty="0" err="1">
                <a:solidFill>
                  <a:schemeClr val="tx2"/>
                </a:solidFill>
                <a:effectLst>
                  <a:outerShdw blurRad="38100" dist="38100" dir="2700000" algn="tl">
                    <a:srgbClr val="000000">
                      <a:alpha val="43137"/>
                    </a:srgbClr>
                  </a:outerShdw>
                </a:effectLst>
                <a:latin typeface="Arial" pitchFamily="-112" charset="0"/>
                <a:ea typeface="ＭＳ Ｐゴシック" pitchFamily="-112" charset="-128"/>
                <a:cs typeface="ＭＳ Ｐゴシック" pitchFamily="-112" charset="-128"/>
              </a:rPr>
              <a:t>GeV</a:t>
            </a:r>
            <a:r>
              <a:rPr lang="en-US" sz="2800" b="1" dirty="0">
                <a:solidFill>
                  <a:schemeClr val="tx2"/>
                </a:solidFill>
                <a:latin typeface="Arial" pitchFamily="-112" charset="0"/>
                <a:ea typeface="ＭＳ Ｐゴシック" pitchFamily="-112" charset="-128"/>
                <a:cs typeface="ＭＳ Ｐゴシック" pitchFamily="-112" charset="-128"/>
              </a:rPr>
              <a:t/>
            </a:r>
            <a:br>
              <a:rPr lang="en-US" sz="2800" b="1" dirty="0">
                <a:solidFill>
                  <a:schemeClr val="tx2"/>
                </a:solidFill>
                <a:latin typeface="Arial" pitchFamily="-112" charset="0"/>
                <a:ea typeface="ＭＳ Ｐゴシック" pitchFamily="-112" charset="-128"/>
                <a:cs typeface="ＭＳ Ｐゴシック" pitchFamily="-112" charset="-128"/>
              </a:rPr>
            </a:br>
            <a:r>
              <a:rPr lang="en-US" sz="1000" i="1" dirty="0">
                <a:solidFill>
                  <a:schemeClr val="tx2"/>
                </a:solidFill>
                <a:latin typeface="Arial" pitchFamily="-112" charset="0"/>
                <a:ea typeface="ＭＳ Ｐゴシック" pitchFamily="-112" charset="-128"/>
                <a:cs typeface="ＭＳ Ｐゴシック" pitchFamily="-112" charset="-128"/>
              </a:rPr>
              <a:t>486 candidate UFOs.</a:t>
            </a:r>
          </a:p>
          <a:p>
            <a:pPr algn="ctr">
              <a:defRPr/>
            </a:pPr>
            <a:r>
              <a:rPr lang="en-US" sz="1000" i="1" dirty="0">
                <a:solidFill>
                  <a:schemeClr val="tx2"/>
                </a:solidFill>
                <a:latin typeface="Arial" pitchFamily="-112" charset="0"/>
                <a:ea typeface="ＭＳ Ｐゴシック" pitchFamily="-112" charset="-128"/>
                <a:cs typeface="ＭＳ Ｐゴシック" pitchFamily="-112" charset="-128"/>
              </a:rPr>
              <a:t>Signal RS05 &gt; 2∙10</a:t>
            </a:r>
            <a:r>
              <a:rPr lang="en-US" sz="1000" i="1" baseline="30000" dirty="0">
                <a:solidFill>
                  <a:schemeClr val="tx2"/>
                </a:solidFill>
                <a:latin typeface="Arial" pitchFamily="-112" charset="0"/>
                <a:ea typeface="ＭＳ Ｐゴシック" pitchFamily="-112" charset="-128"/>
                <a:cs typeface="ＭＳ Ｐゴシック" pitchFamily="-112" charset="-128"/>
              </a:rPr>
              <a:t>-4</a:t>
            </a:r>
            <a:r>
              <a:rPr lang="en-US" sz="1000" i="1" dirty="0">
                <a:solidFill>
                  <a:schemeClr val="tx2"/>
                </a:solidFill>
                <a:latin typeface="Arial" pitchFamily="-112" charset="0"/>
                <a:ea typeface="ＭＳ Ｐゴシック" pitchFamily="-112" charset="-128"/>
                <a:cs typeface="ＭＳ Ｐゴシック" pitchFamily="-112" charset="-128"/>
              </a:rPr>
              <a:t> </a:t>
            </a:r>
            <a:r>
              <a:rPr lang="en-US" sz="1000" i="1" dirty="0" err="1">
                <a:solidFill>
                  <a:schemeClr val="tx2"/>
                </a:solidFill>
                <a:latin typeface="Arial" pitchFamily="-112" charset="0"/>
                <a:ea typeface="ＭＳ Ｐゴシック" pitchFamily="-112" charset="-128"/>
                <a:cs typeface="ＭＳ Ｐゴシック" pitchFamily="-112" charset="-128"/>
              </a:rPr>
              <a:t>Gy</a:t>
            </a:r>
            <a:r>
              <a:rPr lang="en-US" sz="1000" i="1" dirty="0">
                <a:solidFill>
                  <a:schemeClr val="tx2"/>
                </a:solidFill>
                <a:latin typeface="Arial" pitchFamily="-112" charset="0"/>
                <a:ea typeface="ＭＳ Ｐゴシック" pitchFamily="-112" charset="-128"/>
                <a:cs typeface="ＭＳ Ｐゴシック" pitchFamily="-112" charset="-128"/>
              </a:rPr>
              <a:t>/s.</a:t>
            </a:r>
          </a:p>
        </p:txBody>
      </p:sp>
      <p:sp>
        <p:nvSpPr>
          <p:cNvPr id="13" name="TextBox 12"/>
          <p:cNvSpPr txBox="1"/>
          <p:nvPr/>
        </p:nvSpPr>
        <p:spPr>
          <a:xfrm>
            <a:off x="1171575" y="5541963"/>
            <a:ext cx="7086600" cy="400050"/>
          </a:xfrm>
          <a:prstGeom prst="rect">
            <a:avLst/>
          </a:prstGeom>
          <a:solidFill>
            <a:srgbClr val="FFFF99"/>
          </a:solidFill>
        </p:spPr>
        <p:txBody>
          <a:bodyPr wrap="none">
            <a:spAutoFit/>
          </a:bodyPr>
          <a:lstStyle/>
          <a:p>
            <a:pPr>
              <a:defRPr/>
            </a:pPr>
            <a:r>
              <a:rPr lang="en-US" sz="2000" dirty="0">
                <a:solidFill>
                  <a:srgbClr val="CC0066"/>
                </a:solidFill>
                <a:latin typeface="+mj-lt"/>
              </a:rPr>
              <a:t>&gt;&gt; we are focusing on the understanding of UFO at the MKIs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Studies of injection kicker UFOs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3797" name="Slide Number Placeholder 4"/>
          <p:cNvSpPr>
            <a:spLocks noGrp="1"/>
          </p:cNvSpPr>
          <p:nvPr>
            <p:ph type="sldNum" sz="quarter" idx="12"/>
          </p:nvPr>
        </p:nvSpPr>
        <p:spPr>
          <a:noFill/>
        </p:spPr>
        <p:txBody>
          <a:bodyPr/>
          <a:lstStyle/>
          <a:p>
            <a:fld id="{ED0CF82B-204E-4294-A656-A9BC4B2A6026}" type="slidenum">
              <a:rPr lang="en-US" smtClean="0"/>
              <a:pPr/>
              <a:t>51</a:t>
            </a:fld>
            <a:endParaRPr lang="en-US" smtClean="0"/>
          </a:p>
        </p:txBody>
      </p:sp>
      <p:pic>
        <p:nvPicPr>
          <p:cNvPr id="33798" name="Picture 7"/>
          <p:cNvPicPr>
            <a:picLocks noChangeAspect="1" noChangeArrowheads="1"/>
          </p:cNvPicPr>
          <p:nvPr/>
        </p:nvPicPr>
        <p:blipFill>
          <a:blip r:embed="rId2" cstate="print"/>
          <a:srcRect/>
          <a:stretch>
            <a:fillRect/>
          </a:stretch>
        </p:blipFill>
        <p:spPr bwMode="auto">
          <a:xfrm>
            <a:off x="615950" y="779463"/>
            <a:ext cx="7200900" cy="5400675"/>
          </a:xfrm>
          <a:prstGeom prst="rect">
            <a:avLst/>
          </a:prstGeom>
          <a:noFill/>
          <a:ln w="9525">
            <a:noFill/>
            <a:miter lim="800000"/>
            <a:headEnd/>
            <a:tailEnd/>
          </a:ln>
        </p:spPr>
      </p:pic>
      <p:sp>
        <p:nvSpPr>
          <p:cNvPr id="8" name="TextBox 7"/>
          <p:cNvSpPr txBox="1"/>
          <p:nvPr/>
        </p:nvSpPr>
        <p:spPr>
          <a:xfrm>
            <a:off x="385763" y="3503613"/>
            <a:ext cx="3073400" cy="4457700"/>
          </a:xfrm>
          <a:prstGeom prst="rect">
            <a:avLst/>
          </a:prstGeom>
          <a:solidFill>
            <a:schemeClr val="bg1"/>
          </a:solidFill>
        </p:spPr>
        <p:txBody>
          <a:bodyPr>
            <a:spAutoFit/>
          </a:bodyPr>
          <a:lstStyle/>
          <a:p>
            <a:pPr marL="355600" indent="-344488">
              <a:spcBef>
                <a:spcPts val="2400"/>
              </a:spcBef>
              <a:buClr>
                <a:srgbClr val="0000FF"/>
              </a:buClr>
              <a:buFont typeface="Wingdings" pitchFamily="2" charset="2"/>
              <a:buChar char="q"/>
              <a:defRPr/>
            </a:pPr>
            <a:r>
              <a:rPr lang="en-US" dirty="0">
                <a:latin typeface="+mj-lt"/>
              </a:rPr>
              <a:t>Detailed FLUKA model of the injection region to reproduce UFO losses and help localizing the source(s).</a:t>
            </a:r>
          </a:p>
          <a:p>
            <a:pPr marL="355600" indent="-344488">
              <a:spcBef>
                <a:spcPts val="1000"/>
              </a:spcBef>
              <a:buClr>
                <a:srgbClr val="0000FF"/>
              </a:buClr>
              <a:buFont typeface="Wingdings" pitchFamily="2" charset="2"/>
              <a:buChar char="q"/>
              <a:defRPr/>
            </a:pPr>
            <a:r>
              <a:rPr lang="en-US" dirty="0">
                <a:latin typeface="+mj-lt"/>
              </a:rPr>
              <a:t>Spare MKI that was removed from the LHC last year will be opened for dust analysis.</a:t>
            </a:r>
          </a:p>
          <a:p>
            <a:pPr marL="177800" indent="-166688">
              <a:spcBef>
                <a:spcPts val="1000"/>
              </a:spcBef>
              <a:buClr>
                <a:srgbClr val="0000FF"/>
              </a:buClr>
              <a:defRPr/>
            </a:pPr>
            <a:r>
              <a:rPr lang="en-US" sz="2000" dirty="0">
                <a:latin typeface="+mj-lt"/>
              </a:rPr>
              <a:t>	</a:t>
            </a:r>
          </a:p>
          <a:p>
            <a:pPr marL="266700" indent="-266700">
              <a:spcBef>
                <a:spcPts val="1000"/>
              </a:spcBef>
              <a:buClr>
                <a:srgbClr val="0000FF"/>
              </a:buClr>
              <a:buFont typeface="Wingdings" pitchFamily="2" charset="2"/>
              <a:buChar char="q"/>
              <a:defRPr/>
            </a:pPr>
            <a:endParaRPr lang="en-US" sz="2000" dirty="0">
              <a:latin typeface="+mj-lt"/>
            </a:endParaRPr>
          </a:p>
          <a:p>
            <a:pPr marL="266700" indent="-266700">
              <a:spcBef>
                <a:spcPts val="1000"/>
              </a:spcBef>
              <a:buClr>
                <a:srgbClr val="0000FF"/>
              </a:buClr>
              <a:buFont typeface="Wingdings" pitchFamily="2" charset="2"/>
              <a:buChar char="q"/>
              <a:defRPr/>
            </a:pPr>
            <a:endParaRPr lang="en-US" sz="2000" dirty="0">
              <a:latin typeface="+mj-lt"/>
            </a:endParaRPr>
          </a:p>
          <a:p>
            <a:pPr marL="266700" indent="-266700">
              <a:spcBef>
                <a:spcPts val="1000"/>
              </a:spcBef>
              <a:buClr>
                <a:srgbClr val="0000FF"/>
              </a:buClr>
              <a:buFont typeface="Wingdings" pitchFamily="2" charset="2"/>
              <a:buChar char="q"/>
              <a:defRPr/>
            </a:pPr>
            <a:endParaRPr lang="en-US" sz="2000" dirty="0">
              <a:latin typeface="+mj-lt"/>
            </a:endParaRPr>
          </a:p>
        </p:txBody>
      </p:sp>
      <p:pic>
        <p:nvPicPr>
          <p:cNvPr id="33800" name="Picture 6"/>
          <p:cNvPicPr>
            <a:picLocks noChangeAspect="1" noChangeArrowheads="1"/>
          </p:cNvPicPr>
          <p:nvPr/>
        </p:nvPicPr>
        <p:blipFill>
          <a:blip r:embed="rId3" cstate="print"/>
          <a:srcRect/>
          <a:stretch>
            <a:fillRect/>
          </a:stretch>
        </p:blipFill>
        <p:spPr bwMode="auto">
          <a:xfrm>
            <a:off x="3381375" y="3352800"/>
            <a:ext cx="5722938" cy="3302000"/>
          </a:xfrm>
          <a:prstGeom prst="rect">
            <a:avLst/>
          </a:prstGeom>
          <a:noFill/>
          <a:ln w="9525">
            <a:noFill/>
            <a:miter lim="800000"/>
            <a:headEnd/>
            <a:tailEnd/>
          </a:ln>
        </p:spPr>
      </p:pic>
      <p:sp>
        <p:nvSpPr>
          <p:cNvPr id="33801" name="Oval 8"/>
          <p:cNvSpPr>
            <a:spLocks noChangeArrowheads="1"/>
          </p:cNvSpPr>
          <p:nvPr/>
        </p:nvSpPr>
        <p:spPr bwMode="auto">
          <a:xfrm>
            <a:off x="1652588" y="2776538"/>
            <a:ext cx="153987" cy="153987"/>
          </a:xfrm>
          <a:prstGeom prst="ellipse">
            <a:avLst/>
          </a:prstGeom>
          <a:solidFill>
            <a:srgbClr val="00B050"/>
          </a:solidFill>
          <a:ln w="9525" algn="ctr">
            <a:solidFill>
              <a:schemeClr val="tx1"/>
            </a:solidFill>
            <a:round/>
            <a:headEnd/>
            <a:tailEnd/>
          </a:ln>
        </p:spPr>
        <p:txBody>
          <a:bodyPr/>
          <a:lstStyle/>
          <a:p>
            <a:endParaRPr lang="en-US"/>
          </a:p>
        </p:txBody>
      </p:sp>
      <p:sp>
        <p:nvSpPr>
          <p:cNvPr id="33802" name="Oval 9"/>
          <p:cNvSpPr>
            <a:spLocks noChangeArrowheads="1"/>
          </p:cNvSpPr>
          <p:nvPr/>
        </p:nvSpPr>
        <p:spPr bwMode="auto">
          <a:xfrm>
            <a:off x="2114550" y="2660650"/>
            <a:ext cx="152400" cy="153988"/>
          </a:xfrm>
          <a:prstGeom prst="ellipse">
            <a:avLst/>
          </a:prstGeom>
          <a:solidFill>
            <a:srgbClr val="0000FF"/>
          </a:solidFill>
          <a:ln w="9525" algn="ctr">
            <a:solidFill>
              <a:schemeClr val="tx1"/>
            </a:solidFill>
            <a:round/>
            <a:headEnd/>
            <a:tailEnd/>
          </a:ln>
        </p:spPr>
        <p:txBody>
          <a:bodyPr/>
          <a:lstStyle/>
          <a:p>
            <a:endParaRPr lang="en-US"/>
          </a:p>
        </p:txBody>
      </p:sp>
      <p:sp>
        <p:nvSpPr>
          <p:cNvPr id="33803" name="Oval 10"/>
          <p:cNvSpPr>
            <a:spLocks noChangeArrowheads="1"/>
          </p:cNvSpPr>
          <p:nvPr/>
        </p:nvSpPr>
        <p:spPr bwMode="auto">
          <a:xfrm>
            <a:off x="2574925" y="2200275"/>
            <a:ext cx="153988" cy="153988"/>
          </a:xfrm>
          <a:prstGeom prst="ellipse">
            <a:avLst/>
          </a:prstGeom>
          <a:solidFill>
            <a:srgbClr val="FFFF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The diode story</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41989" name="Slide Number Placeholder 4"/>
          <p:cNvSpPr>
            <a:spLocks noGrp="1"/>
          </p:cNvSpPr>
          <p:nvPr>
            <p:ph type="sldNum" sz="quarter" idx="12"/>
          </p:nvPr>
        </p:nvSpPr>
        <p:spPr>
          <a:noFill/>
        </p:spPr>
        <p:txBody>
          <a:bodyPr/>
          <a:lstStyle/>
          <a:p>
            <a:fld id="{2EF5B27B-C2C9-450D-96DF-D6BF6114342D}" type="slidenum">
              <a:rPr lang="en-US" smtClean="0"/>
              <a:pPr/>
              <a:t>52</a:t>
            </a:fld>
            <a:endParaRPr lang="en-US" smtClean="0"/>
          </a:p>
        </p:txBody>
      </p:sp>
      <p:sp>
        <p:nvSpPr>
          <p:cNvPr id="6" name="TextBox 2"/>
          <p:cNvSpPr txBox="1">
            <a:spLocks noChangeArrowheads="1"/>
          </p:cNvSpPr>
          <p:nvPr/>
        </p:nvSpPr>
        <p:spPr bwMode="auto">
          <a:xfrm>
            <a:off x="654050" y="887413"/>
            <a:ext cx="8104188" cy="4384675"/>
          </a:xfrm>
          <a:prstGeom prst="rect">
            <a:avLst/>
          </a:prstGeom>
          <a:noFill/>
          <a:ln w="9525">
            <a:noFill/>
            <a:miter lim="800000"/>
            <a:headEnd/>
            <a:tailEnd/>
          </a:ln>
        </p:spPr>
        <p:txBody>
          <a:bodyPr>
            <a:spAutoFit/>
          </a:bodyPr>
          <a:lstStyle/>
          <a:p>
            <a:pPr marL="269875" indent="-269875">
              <a:spcBef>
                <a:spcPts val="1200"/>
              </a:spcBef>
              <a:buClr>
                <a:srgbClr val="0000FF"/>
              </a:buClr>
              <a:buSzPct val="80000"/>
              <a:buFont typeface="Wingdings" pitchFamily="2" charset="2"/>
              <a:buChar char="q"/>
            </a:pPr>
            <a:r>
              <a:rPr lang="en-US" sz="2000">
                <a:latin typeface="Calibri" pitchFamily="34" charset="0"/>
              </a:rPr>
              <a:t>Quench propagation tests have been performed during the technical stops. Very </a:t>
            </a:r>
            <a:r>
              <a:rPr lang="en-US" sz="2000" b="1">
                <a:latin typeface="Calibri" pitchFamily="34" charset="0"/>
              </a:rPr>
              <a:t>positive</a:t>
            </a:r>
            <a:r>
              <a:rPr lang="en-US" sz="2000">
                <a:latin typeface="Calibri" pitchFamily="34" charset="0"/>
              </a:rPr>
              <a:t> outcome:</a:t>
            </a:r>
          </a:p>
          <a:p>
            <a:pPr marL="727075" lvl="1" indent="-269875">
              <a:spcBef>
                <a:spcPts val="1200"/>
              </a:spcBef>
              <a:buClr>
                <a:srgbClr val="0000FF"/>
              </a:buClr>
              <a:buSzPct val="80000"/>
              <a:buFont typeface="Courier New" pitchFamily="49" charset="0"/>
              <a:buChar char="o"/>
            </a:pPr>
            <a:r>
              <a:rPr lang="en-US" sz="2000" i="1">
                <a:solidFill>
                  <a:srgbClr val="0000FF"/>
                </a:solidFill>
                <a:latin typeface="Calibri" pitchFamily="34" charset="0"/>
              </a:rPr>
              <a:t>Quenches did not reach the joint at 3.5 TeV. Operation at 3.5 TeV is safer than had been estimated.</a:t>
            </a:r>
          </a:p>
          <a:p>
            <a:pPr marL="269875" indent="-269875">
              <a:spcBef>
                <a:spcPts val="1200"/>
              </a:spcBef>
              <a:buClr>
                <a:srgbClr val="0000FF"/>
              </a:buClr>
              <a:buSzPct val="80000"/>
            </a:pPr>
            <a:r>
              <a:rPr lang="en-US" sz="2400" b="1">
                <a:solidFill>
                  <a:srgbClr val="FF3300"/>
                </a:solidFill>
                <a:latin typeface="Calibri" pitchFamily="34" charset="0"/>
              </a:rPr>
              <a:t>But there were some ‘worrying’ side results on the </a:t>
            </a:r>
            <a:r>
              <a:rPr lang="en-US" sz="2400" b="1" u="sng">
                <a:solidFill>
                  <a:srgbClr val="FF3300"/>
                </a:solidFill>
                <a:latin typeface="Calibri" pitchFamily="34" charset="0"/>
              </a:rPr>
              <a:t>DIODE</a:t>
            </a:r>
            <a:r>
              <a:rPr lang="en-US" sz="2400" b="1">
                <a:solidFill>
                  <a:srgbClr val="FF3300"/>
                </a:solidFill>
                <a:latin typeface="Calibri" pitchFamily="34" charset="0"/>
              </a:rPr>
              <a:t>s:</a:t>
            </a:r>
          </a:p>
          <a:p>
            <a:pPr marL="269875" indent="-269875">
              <a:spcBef>
                <a:spcPts val="600"/>
              </a:spcBef>
              <a:buClr>
                <a:srgbClr val="0000FF"/>
              </a:buClr>
              <a:buSzPct val="80000"/>
              <a:buFont typeface="Wingdings" pitchFamily="2" charset="2"/>
              <a:buChar char="q"/>
            </a:pPr>
            <a:r>
              <a:rPr lang="en-US" sz="2000" b="1" u="sng">
                <a:latin typeface="Calibri" pitchFamily="34" charset="0"/>
              </a:rPr>
              <a:t>Resistances of the diode leads</a:t>
            </a:r>
            <a:r>
              <a:rPr lang="en-US" sz="2000" b="1">
                <a:latin typeface="Calibri" pitchFamily="34" charset="0"/>
              </a:rPr>
              <a:t> </a:t>
            </a:r>
            <a:r>
              <a:rPr lang="en-US" sz="2000">
                <a:latin typeface="Calibri" pitchFamily="34" charset="0"/>
              </a:rPr>
              <a:t>are up to 15 times larger than measured during cold tests in SM18, and seem to strongly increase with the current.</a:t>
            </a:r>
          </a:p>
          <a:p>
            <a:pPr marL="269875" indent="-269875">
              <a:spcBef>
                <a:spcPts val="600"/>
              </a:spcBef>
              <a:buClr>
                <a:srgbClr val="0000FF"/>
              </a:buClr>
              <a:buSzPct val="80000"/>
              <a:buFont typeface="Wingdings" pitchFamily="2" charset="2"/>
              <a:buChar char="q"/>
            </a:pPr>
            <a:r>
              <a:rPr lang="en-US" sz="2000">
                <a:latin typeface="Calibri" pitchFamily="34" charset="0"/>
              </a:rPr>
              <a:t>The observed spread in the resistance of 12 diodes leads is very large (factor 20), much larger resistances are likely to be present in some of the other 4000 diode leads of the machine.</a:t>
            </a:r>
          </a:p>
          <a:p>
            <a:pPr marL="269875" indent="-269875">
              <a:spcBef>
                <a:spcPts val="600"/>
              </a:spcBef>
              <a:buClr>
                <a:srgbClr val="0000FF"/>
              </a:buClr>
              <a:buSzPct val="80000"/>
              <a:buFont typeface="Wingdings" pitchFamily="2" charset="2"/>
              <a:buChar char="q"/>
            </a:pPr>
            <a:r>
              <a:rPr lang="en-US" sz="2000">
                <a:latin typeface="Calibri" pitchFamily="34" charset="0"/>
              </a:rPr>
              <a:t>The results are irreproducible, and correct simulation is presently not possible due to the large number of unknowns.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descr="diode.jpg"/>
          <p:cNvPicPr>
            <a:picLocks noChangeAspect="1"/>
          </p:cNvPicPr>
          <p:nvPr/>
        </p:nvPicPr>
        <p:blipFill>
          <a:blip r:embed="rId3" cstate="print"/>
          <a:srcRect l="28029" t="925" r="18686" b="4620"/>
          <a:stretch>
            <a:fillRect/>
          </a:stretch>
        </p:blipFill>
        <p:spPr bwMode="auto">
          <a:xfrm>
            <a:off x="152400" y="609600"/>
            <a:ext cx="2641600" cy="5918200"/>
          </a:xfrm>
          <a:prstGeom prst="rect">
            <a:avLst/>
          </a:prstGeom>
          <a:noFill/>
          <a:ln w="9525">
            <a:noFill/>
            <a:miter lim="800000"/>
            <a:headEnd/>
            <a:tailEnd/>
          </a:ln>
        </p:spPr>
      </p:pic>
      <p:cxnSp>
        <p:nvCxnSpPr>
          <p:cNvPr id="43011" name="Straight Arrow Connector 37"/>
          <p:cNvCxnSpPr>
            <a:cxnSpLocks noChangeShapeType="1"/>
            <a:stCxn id="43017" idx="1"/>
          </p:cNvCxnSpPr>
          <p:nvPr/>
        </p:nvCxnSpPr>
        <p:spPr bwMode="auto">
          <a:xfrm flipH="1" flipV="1">
            <a:off x="2044700" y="2506663"/>
            <a:ext cx="990600" cy="290512"/>
          </a:xfrm>
          <a:prstGeom prst="straightConnector1">
            <a:avLst/>
          </a:prstGeom>
          <a:noFill/>
          <a:ln w="28575" algn="ctr">
            <a:solidFill>
              <a:srgbClr val="FF0000"/>
            </a:solidFill>
            <a:round/>
            <a:headEnd/>
            <a:tailEnd type="arrow" w="med" len="med"/>
          </a:ln>
        </p:spPr>
      </p:cxnSp>
      <p:sp>
        <p:nvSpPr>
          <p:cNvPr id="21" name="TextBox 20"/>
          <p:cNvSpPr txBox="1"/>
          <p:nvPr/>
        </p:nvSpPr>
        <p:spPr>
          <a:xfrm>
            <a:off x="1447800" y="5410200"/>
            <a:ext cx="747713" cy="461963"/>
          </a:xfrm>
          <a:prstGeom prst="rect">
            <a:avLst/>
          </a:prstGeom>
          <a:solidFill>
            <a:schemeClr val="bg1">
              <a:lumMod val="65000"/>
            </a:schemeClr>
          </a:solidFill>
        </p:spPr>
        <p:txBody>
          <a:bodyPr wrap="none">
            <a:spAutoFit/>
          </a:bodyPr>
          <a:lstStyle/>
          <a:p>
            <a:pPr fontAlgn="auto">
              <a:spcBef>
                <a:spcPts val="0"/>
              </a:spcBef>
              <a:spcAft>
                <a:spcPts val="0"/>
              </a:spcAft>
              <a:defRPr/>
            </a:pPr>
            <a:r>
              <a:rPr lang="en-US" sz="1200" dirty="0">
                <a:latin typeface="+mn-lt"/>
              </a:rPr>
              <a:t>Lower </a:t>
            </a:r>
          </a:p>
          <a:p>
            <a:pPr fontAlgn="auto">
              <a:spcBef>
                <a:spcPts val="0"/>
              </a:spcBef>
              <a:spcAft>
                <a:spcPts val="0"/>
              </a:spcAft>
              <a:defRPr/>
            </a:pPr>
            <a:r>
              <a:rPr lang="en-US" sz="1200" dirty="0">
                <a:latin typeface="+mn-lt"/>
              </a:rPr>
              <a:t>heat sink</a:t>
            </a:r>
            <a:endParaRPr lang="en-US" sz="1200" baseline="-25000" dirty="0">
              <a:latin typeface="+mn-lt"/>
            </a:endParaRPr>
          </a:p>
        </p:txBody>
      </p:sp>
      <p:sp>
        <p:nvSpPr>
          <p:cNvPr id="22" name="TextBox 21"/>
          <p:cNvSpPr txBox="1"/>
          <p:nvPr/>
        </p:nvSpPr>
        <p:spPr>
          <a:xfrm>
            <a:off x="990600" y="3733800"/>
            <a:ext cx="747713" cy="461963"/>
          </a:xfrm>
          <a:prstGeom prst="rect">
            <a:avLst/>
          </a:prstGeom>
          <a:solidFill>
            <a:schemeClr val="bg1">
              <a:lumMod val="65000"/>
            </a:schemeClr>
          </a:solidFill>
        </p:spPr>
        <p:txBody>
          <a:bodyPr wrap="none">
            <a:spAutoFit/>
          </a:bodyPr>
          <a:lstStyle/>
          <a:p>
            <a:pPr fontAlgn="auto">
              <a:spcBef>
                <a:spcPts val="0"/>
              </a:spcBef>
              <a:spcAft>
                <a:spcPts val="0"/>
              </a:spcAft>
              <a:defRPr/>
            </a:pPr>
            <a:r>
              <a:rPr lang="en-US" sz="1200" dirty="0">
                <a:latin typeface="+mn-lt"/>
              </a:rPr>
              <a:t>Upper </a:t>
            </a:r>
          </a:p>
          <a:p>
            <a:pPr fontAlgn="auto">
              <a:spcBef>
                <a:spcPts val="0"/>
              </a:spcBef>
              <a:spcAft>
                <a:spcPts val="0"/>
              </a:spcAft>
              <a:defRPr/>
            </a:pPr>
            <a:r>
              <a:rPr lang="en-US" sz="1200" dirty="0">
                <a:latin typeface="+mn-lt"/>
              </a:rPr>
              <a:t>heat sink</a:t>
            </a:r>
            <a:endParaRPr lang="en-US" sz="1200" baseline="-25000" dirty="0">
              <a:latin typeface="+mn-lt"/>
            </a:endParaRPr>
          </a:p>
        </p:txBody>
      </p:sp>
      <p:sp>
        <p:nvSpPr>
          <p:cNvPr id="43014" name="Title 24"/>
          <p:cNvSpPr>
            <a:spLocks noGrp="1"/>
          </p:cNvSpPr>
          <p:nvPr>
            <p:ph type="title"/>
          </p:nvPr>
        </p:nvSpPr>
        <p:spPr>
          <a:xfrm>
            <a:off x="769938" y="0"/>
            <a:ext cx="7429500" cy="800100"/>
          </a:xfrm>
        </p:spPr>
        <p:txBody>
          <a:bodyPr/>
          <a:lstStyle/>
          <a:p>
            <a:r>
              <a:rPr lang="en-US" smtClean="0"/>
              <a:t>The diode</a:t>
            </a:r>
          </a:p>
        </p:txBody>
      </p:sp>
      <p:pic>
        <p:nvPicPr>
          <p:cNvPr id="43015" name="Picture 9"/>
          <p:cNvPicPr>
            <a:picLocks noChangeAspect="1" noChangeArrowheads="1"/>
          </p:cNvPicPr>
          <p:nvPr/>
        </p:nvPicPr>
        <p:blipFill>
          <a:blip r:embed="rId4" cstate="print"/>
          <a:srcRect/>
          <a:stretch>
            <a:fillRect/>
          </a:stretch>
        </p:blipFill>
        <p:spPr bwMode="auto">
          <a:xfrm>
            <a:off x="4033838" y="782638"/>
            <a:ext cx="4257675" cy="3990975"/>
          </a:xfrm>
          <a:prstGeom prst="rect">
            <a:avLst/>
          </a:prstGeom>
          <a:noFill/>
          <a:ln w="9525">
            <a:noFill/>
            <a:miter lim="800000"/>
            <a:headEnd/>
            <a:tailEnd/>
          </a:ln>
        </p:spPr>
      </p:pic>
      <p:pic>
        <p:nvPicPr>
          <p:cNvPr id="43016" name="Picture 24" descr="Diode box P6010707 (Medium).JPG"/>
          <p:cNvPicPr>
            <a:picLocks noChangeAspect="1"/>
          </p:cNvPicPr>
          <p:nvPr/>
        </p:nvPicPr>
        <p:blipFill>
          <a:blip r:embed="rId5" cstate="print"/>
          <a:srcRect l="7851" t="10468" r="3925" b="5232"/>
          <a:stretch>
            <a:fillRect/>
          </a:stretch>
        </p:blipFill>
        <p:spPr bwMode="auto">
          <a:xfrm>
            <a:off x="6108700" y="4427538"/>
            <a:ext cx="2879725" cy="2063750"/>
          </a:xfrm>
          <a:prstGeom prst="rect">
            <a:avLst/>
          </a:prstGeom>
          <a:noFill/>
          <a:ln w="9525">
            <a:noFill/>
            <a:miter lim="800000"/>
            <a:headEnd/>
            <a:tailEnd/>
          </a:ln>
        </p:spPr>
      </p:pic>
      <p:sp>
        <p:nvSpPr>
          <p:cNvPr id="43017" name="TextBox 38"/>
          <p:cNvSpPr txBox="1">
            <a:spLocks noChangeArrowheads="1"/>
          </p:cNvSpPr>
          <p:nvPr/>
        </p:nvSpPr>
        <p:spPr bwMode="auto">
          <a:xfrm>
            <a:off x="3035300" y="2506663"/>
            <a:ext cx="1524000" cy="581025"/>
          </a:xfrm>
          <a:prstGeom prst="rect">
            <a:avLst/>
          </a:prstGeom>
          <a:noFill/>
          <a:ln w="9525">
            <a:noFill/>
            <a:miter lim="800000"/>
            <a:headEnd/>
            <a:tailEnd/>
          </a:ln>
        </p:spPr>
        <p:txBody>
          <a:bodyPr>
            <a:spAutoFit/>
          </a:bodyPr>
          <a:lstStyle/>
          <a:p>
            <a:r>
              <a:rPr lang="en-US" sz="1600">
                <a:latin typeface="Calibri" pitchFamily="34" charset="0"/>
              </a:rPr>
              <a:t>Lower diode busbar</a:t>
            </a:r>
            <a:endParaRPr lang="en-US" sz="1600" baseline="-25000">
              <a:latin typeface="Calibri" pitchFamily="34" charset="0"/>
            </a:endParaRPr>
          </a:p>
        </p:txBody>
      </p:sp>
      <p:sp>
        <p:nvSpPr>
          <p:cNvPr id="43018" name="TextBox 34"/>
          <p:cNvSpPr txBox="1">
            <a:spLocks noChangeArrowheads="1"/>
          </p:cNvSpPr>
          <p:nvPr/>
        </p:nvSpPr>
        <p:spPr bwMode="auto">
          <a:xfrm>
            <a:off x="4341813" y="5694363"/>
            <a:ext cx="2074862" cy="584200"/>
          </a:xfrm>
          <a:prstGeom prst="rect">
            <a:avLst/>
          </a:prstGeom>
          <a:solidFill>
            <a:schemeClr val="bg1"/>
          </a:solidFill>
          <a:ln w="9525">
            <a:noFill/>
            <a:miter lim="800000"/>
            <a:headEnd/>
            <a:tailEnd/>
          </a:ln>
        </p:spPr>
        <p:txBody>
          <a:bodyPr>
            <a:spAutoFit/>
          </a:bodyPr>
          <a:lstStyle/>
          <a:p>
            <a:r>
              <a:rPr lang="en-US" sz="1600">
                <a:latin typeface="Calibri" pitchFamily="34" charset="0"/>
              </a:rPr>
              <a:t>Diode box, </a:t>
            </a:r>
          </a:p>
          <a:p>
            <a:r>
              <a:rPr lang="en-US" sz="1600" b="1">
                <a:latin typeface="Calibri" pitchFamily="34" charset="0"/>
              </a:rPr>
              <a:t>Helium contents : </a:t>
            </a:r>
            <a:r>
              <a:rPr lang="en-US" sz="1600" b="1">
                <a:latin typeface="Calibri" pitchFamily="34" charset="0"/>
                <a:sym typeface="Symbol" pitchFamily="18" charset="2"/>
              </a:rPr>
              <a:t></a:t>
            </a:r>
            <a:r>
              <a:rPr lang="en-US" sz="1600" b="1">
                <a:latin typeface="Calibri" pitchFamily="34" charset="0"/>
              </a:rPr>
              <a:t>5 l</a:t>
            </a:r>
          </a:p>
        </p:txBody>
      </p:sp>
      <p:sp>
        <p:nvSpPr>
          <p:cNvPr id="43019" name="TextBox 26"/>
          <p:cNvSpPr txBox="1">
            <a:spLocks noChangeArrowheads="1"/>
          </p:cNvSpPr>
          <p:nvPr/>
        </p:nvSpPr>
        <p:spPr bwMode="auto">
          <a:xfrm>
            <a:off x="7067550" y="3582988"/>
            <a:ext cx="1827213" cy="581025"/>
          </a:xfrm>
          <a:prstGeom prst="rect">
            <a:avLst/>
          </a:prstGeom>
          <a:solidFill>
            <a:schemeClr val="bg1"/>
          </a:solidFill>
          <a:ln w="9525">
            <a:noFill/>
            <a:miter lim="800000"/>
            <a:headEnd/>
            <a:tailEnd/>
          </a:ln>
        </p:spPr>
        <p:txBody>
          <a:bodyPr wrap="none">
            <a:spAutoFit/>
          </a:bodyPr>
          <a:lstStyle/>
          <a:p>
            <a:r>
              <a:rPr lang="en-US" sz="1600">
                <a:latin typeface="Calibri" pitchFamily="34" charset="0"/>
              </a:rPr>
              <a:t>Upper diode busbar</a:t>
            </a:r>
          </a:p>
          <a:p>
            <a:r>
              <a:rPr lang="en-US" sz="1600">
                <a:latin typeface="Calibri" pitchFamily="34" charset="0"/>
              </a:rPr>
              <a:t>(partially flexible)</a:t>
            </a:r>
          </a:p>
        </p:txBody>
      </p:sp>
      <p:sp>
        <p:nvSpPr>
          <p:cNvPr id="43020" name="TextBox 50"/>
          <p:cNvSpPr txBox="1">
            <a:spLocks noChangeArrowheads="1"/>
          </p:cNvSpPr>
          <p:nvPr/>
        </p:nvSpPr>
        <p:spPr bwMode="auto">
          <a:xfrm>
            <a:off x="2805113" y="4119563"/>
            <a:ext cx="2025650" cy="369887"/>
          </a:xfrm>
          <a:prstGeom prst="rect">
            <a:avLst/>
          </a:prstGeom>
          <a:solidFill>
            <a:schemeClr val="bg1"/>
          </a:solidFill>
          <a:ln w="9525">
            <a:noFill/>
            <a:miter lim="800000"/>
            <a:headEnd/>
            <a:tailEnd/>
          </a:ln>
        </p:spPr>
        <p:txBody>
          <a:bodyPr>
            <a:spAutoFit/>
          </a:bodyPr>
          <a:lstStyle/>
          <a:p>
            <a:r>
              <a:rPr lang="en-US" i="1">
                <a:solidFill>
                  <a:srgbClr val="D60093"/>
                </a:solidFill>
                <a:latin typeface="Calibri" pitchFamily="34" charset="0"/>
              </a:rPr>
              <a:t>‘Half moon’ contact</a:t>
            </a:r>
          </a:p>
        </p:txBody>
      </p:sp>
      <p:sp>
        <p:nvSpPr>
          <p:cNvPr id="43021" name="TextBox 64"/>
          <p:cNvSpPr txBox="1">
            <a:spLocks noChangeArrowheads="1"/>
          </p:cNvSpPr>
          <p:nvPr/>
        </p:nvSpPr>
        <p:spPr bwMode="auto">
          <a:xfrm>
            <a:off x="4418013" y="4773613"/>
            <a:ext cx="1557337" cy="368300"/>
          </a:xfrm>
          <a:prstGeom prst="rect">
            <a:avLst/>
          </a:prstGeom>
          <a:noFill/>
          <a:ln w="9525">
            <a:noFill/>
            <a:miter lim="800000"/>
            <a:headEnd/>
            <a:tailEnd/>
          </a:ln>
        </p:spPr>
        <p:txBody>
          <a:bodyPr wrap="none">
            <a:spAutoFit/>
          </a:bodyPr>
          <a:lstStyle/>
          <a:p>
            <a:r>
              <a:rPr lang="en-US" b="1" i="1">
                <a:solidFill>
                  <a:srgbClr val="0000FF"/>
                </a:solidFill>
                <a:latin typeface="Calibri" pitchFamily="34" charset="0"/>
              </a:rPr>
              <a:t>towards diode</a:t>
            </a:r>
          </a:p>
        </p:txBody>
      </p:sp>
      <p:sp>
        <p:nvSpPr>
          <p:cNvPr id="43022" name="Line 12"/>
          <p:cNvSpPr>
            <a:spLocks noChangeShapeType="1"/>
          </p:cNvSpPr>
          <p:nvPr/>
        </p:nvSpPr>
        <p:spPr bwMode="auto">
          <a:xfrm flipH="1" flipV="1">
            <a:off x="6113463" y="3740150"/>
            <a:ext cx="954087" cy="111125"/>
          </a:xfrm>
          <a:prstGeom prst="line">
            <a:avLst/>
          </a:prstGeom>
          <a:noFill/>
          <a:ln w="25400">
            <a:solidFill>
              <a:srgbClr val="0000FF"/>
            </a:solidFill>
            <a:round/>
            <a:headEnd/>
            <a:tailEnd type="triangle" w="med" len="med"/>
          </a:ln>
        </p:spPr>
        <p:txBody>
          <a:bodyPr/>
          <a:lstStyle/>
          <a:p>
            <a:endParaRPr lang="en-US"/>
          </a:p>
        </p:txBody>
      </p:sp>
      <p:sp>
        <p:nvSpPr>
          <p:cNvPr id="43023" name="TextBox 50"/>
          <p:cNvSpPr txBox="1">
            <a:spLocks noChangeArrowheads="1"/>
          </p:cNvSpPr>
          <p:nvPr/>
        </p:nvSpPr>
        <p:spPr bwMode="auto">
          <a:xfrm>
            <a:off x="2843213" y="933450"/>
            <a:ext cx="2025650" cy="368300"/>
          </a:xfrm>
          <a:prstGeom prst="rect">
            <a:avLst/>
          </a:prstGeom>
          <a:solidFill>
            <a:schemeClr val="bg1"/>
          </a:solidFill>
          <a:ln w="9525">
            <a:noFill/>
            <a:miter lim="800000"/>
            <a:headEnd/>
            <a:tailEnd/>
          </a:ln>
        </p:spPr>
        <p:txBody>
          <a:bodyPr wrap="none">
            <a:spAutoFit/>
          </a:bodyPr>
          <a:lstStyle/>
          <a:p>
            <a:r>
              <a:rPr lang="en-US" i="1">
                <a:solidFill>
                  <a:srgbClr val="D60093"/>
                </a:solidFill>
                <a:latin typeface="Calibri" pitchFamily="34" charset="0"/>
              </a:rPr>
              <a:t>‘Half moon’ contact</a:t>
            </a:r>
          </a:p>
        </p:txBody>
      </p:sp>
      <p:cxnSp>
        <p:nvCxnSpPr>
          <p:cNvPr id="43024" name="Straight Arrow Connector 32"/>
          <p:cNvCxnSpPr>
            <a:cxnSpLocks noChangeShapeType="1"/>
            <a:stCxn id="43023" idx="1"/>
          </p:cNvCxnSpPr>
          <p:nvPr/>
        </p:nvCxnSpPr>
        <p:spPr bwMode="auto">
          <a:xfrm flipH="1">
            <a:off x="808038" y="1117600"/>
            <a:ext cx="2035175" cy="198438"/>
          </a:xfrm>
          <a:prstGeom prst="straightConnector1">
            <a:avLst/>
          </a:prstGeom>
          <a:noFill/>
          <a:ln w="28575" algn="ctr">
            <a:solidFill>
              <a:srgbClr val="CC0066"/>
            </a:solidFill>
            <a:round/>
            <a:headEnd/>
            <a:tailEnd type="arrow" w="med" len="med"/>
          </a:ln>
        </p:spPr>
      </p:cxnSp>
      <p:cxnSp>
        <p:nvCxnSpPr>
          <p:cNvPr id="43025" name="Straight Arrow Connector 41"/>
          <p:cNvCxnSpPr>
            <a:cxnSpLocks noChangeShapeType="1"/>
            <a:stCxn id="43020" idx="3"/>
          </p:cNvCxnSpPr>
          <p:nvPr/>
        </p:nvCxnSpPr>
        <p:spPr bwMode="auto">
          <a:xfrm>
            <a:off x="4830763" y="4305300"/>
            <a:ext cx="201612" cy="198438"/>
          </a:xfrm>
          <a:prstGeom prst="straightConnector1">
            <a:avLst/>
          </a:prstGeom>
          <a:noFill/>
          <a:ln w="28575" algn="ctr">
            <a:solidFill>
              <a:srgbClr val="CC0066"/>
            </a:solidFill>
            <a:round/>
            <a:headEnd/>
            <a:tailEnd type="arrow" w="med" len="med"/>
          </a:ln>
        </p:spPr>
      </p:cxnSp>
      <p:sp>
        <p:nvSpPr>
          <p:cNvPr id="43026" name="TextBox 64"/>
          <p:cNvSpPr txBox="1">
            <a:spLocks noChangeArrowheads="1"/>
          </p:cNvSpPr>
          <p:nvPr/>
        </p:nvSpPr>
        <p:spPr bwMode="auto">
          <a:xfrm>
            <a:off x="4033838" y="3121025"/>
            <a:ext cx="1298575" cy="336550"/>
          </a:xfrm>
          <a:prstGeom prst="rect">
            <a:avLst/>
          </a:prstGeom>
          <a:solidFill>
            <a:schemeClr val="bg1"/>
          </a:solidFill>
          <a:ln w="9525">
            <a:noFill/>
            <a:miter lim="800000"/>
            <a:headEnd/>
            <a:tailEnd/>
          </a:ln>
        </p:spPr>
        <p:txBody>
          <a:bodyPr wrap="none">
            <a:spAutoFit/>
          </a:bodyPr>
          <a:lstStyle/>
          <a:p>
            <a:r>
              <a:rPr lang="en-US" sz="1600">
                <a:latin typeface="Calibri" pitchFamily="34" charset="0"/>
              </a:rPr>
              <a:t>Main busbars</a:t>
            </a:r>
          </a:p>
        </p:txBody>
      </p:sp>
      <p:sp>
        <p:nvSpPr>
          <p:cNvPr id="19" name="TextBox 18"/>
          <p:cNvSpPr txBox="1"/>
          <p:nvPr/>
        </p:nvSpPr>
        <p:spPr>
          <a:xfrm>
            <a:off x="5762625" y="893763"/>
            <a:ext cx="3073400" cy="646112"/>
          </a:xfrm>
          <a:prstGeom prst="rect">
            <a:avLst/>
          </a:prstGeom>
          <a:solidFill>
            <a:srgbClr val="FFFF99"/>
          </a:solidFill>
        </p:spPr>
        <p:txBody>
          <a:bodyPr>
            <a:spAutoFit/>
          </a:bodyPr>
          <a:lstStyle/>
          <a:p>
            <a:pPr algn="ctr">
              <a:defRPr/>
            </a:pPr>
            <a:r>
              <a:rPr lang="en-US" dirty="0">
                <a:latin typeface="+mj-lt"/>
              </a:rPr>
              <a:t>Diode is used as current bypass in case of a quench</a:t>
            </a:r>
          </a:p>
        </p:txBody>
      </p:sp>
      <p:sp>
        <p:nvSpPr>
          <p:cNvPr id="20" name="Date Placeholder 19"/>
          <p:cNvSpPr>
            <a:spLocks noGrp="1"/>
          </p:cNvSpPr>
          <p:nvPr>
            <p:ph type="dt" sz="quarter" idx="10"/>
          </p:nvPr>
        </p:nvSpPr>
        <p:spPr/>
        <p:txBody>
          <a:bodyPr/>
          <a:lstStyle/>
          <a:p>
            <a:pPr>
              <a:defRPr/>
            </a:pPr>
            <a:r>
              <a:rPr lang="en-US" smtClean="0"/>
              <a:t>03.11.2011</a:t>
            </a:r>
            <a:endParaRPr lang="en-US"/>
          </a:p>
        </p:txBody>
      </p:sp>
      <p:sp>
        <p:nvSpPr>
          <p:cNvPr id="43029" name="Slide Number Placeholder 22"/>
          <p:cNvSpPr>
            <a:spLocks noGrp="1"/>
          </p:cNvSpPr>
          <p:nvPr>
            <p:ph type="sldNum" sz="quarter" idx="12"/>
          </p:nvPr>
        </p:nvSpPr>
        <p:spPr>
          <a:noFill/>
        </p:spPr>
        <p:txBody>
          <a:bodyPr/>
          <a:lstStyle/>
          <a:p>
            <a:fld id="{A4606FF7-D83B-48F8-8541-24042443F0D0}" type="slidenum">
              <a:rPr lang="en-US" smtClean="0"/>
              <a:pPr/>
              <a:t>53</a:t>
            </a:fld>
            <a:endParaRPr lang="en-US" smtClean="0"/>
          </a:p>
        </p:txBody>
      </p:sp>
      <p:sp>
        <p:nvSpPr>
          <p:cNvPr id="24" name="Footer Placeholder 23"/>
          <p:cNvSpPr>
            <a:spLocks noGrp="1"/>
          </p:cNvSpPr>
          <p:nvPr>
            <p:ph type="ftr" sz="quarter" idx="11"/>
          </p:nvPr>
        </p:nvSpPr>
        <p:spPr/>
        <p:txBody>
          <a:bodyPr/>
          <a:lstStyle/>
          <a:p>
            <a:pPr>
              <a:defRPr/>
            </a:pPr>
            <a:r>
              <a:rPr lang="en-US"/>
              <a:t>LHC status and outlook - CMS Workshop - Madrid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Screenshot-2.png"/>
          <p:cNvPicPr>
            <a:picLocks noChangeAspect="1"/>
          </p:cNvPicPr>
          <p:nvPr/>
        </p:nvPicPr>
        <p:blipFill>
          <a:blip r:embed="rId3" cstate="print"/>
          <a:srcRect l="1968" t="15454" r="1968" b="6383"/>
          <a:stretch>
            <a:fillRect/>
          </a:stretch>
        </p:blipFill>
        <p:spPr bwMode="auto">
          <a:xfrm>
            <a:off x="512763" y="1431925"/>
            <a:ext cx="8475662" cy="4041775"/>
          </a:xfrm>
          <a:prstGeom prst="rect">
            <a:avLst/>
          </a:prstGeom>
          <a:noFill/>
          <a:ln w="9525">
            <a:noFill/>
            <a:miter lim="800000"/>
            <a:headEnd/>
            <a:tailEnd/>
          </a:ln>
        </p:spPr>
      </p:pic>
      <p:sp>
        <p:nvSpPr>
          <p:cNvPr id="44035" name="TextBox 7"/>
          <p:cNvSpPr txBox="1">
            <a:spLocks noChangeArrowheads="1"/>
          </p:cNvSpPr>
          <p:nvPr/>
        </p:nvSpPr>
        <p:spPr bwMode="auto">
          <a:xfrm>
            <a:off x="-112713" y="817563"/>
            <a:ext cx="8686801" cy="579437"/>
          </a:xfrm>
          <a:prstGeom prst="rect">
            <a:avLst/>
          </a:prstGeom>
          <a:noFill/>
          <a:ln w="9525">
            <a:noFill/>
            <a:miter lim="800000"/>
            <a:headEnd/>
            <a:tailEnd/>
          </a:ln>
        </p:spPr>
        <p:txBody>
          <a:bodyPr>
            <a:spAutoFit/>
          </a:bodyPr>
          <a:lstStyle/>
          <a:p>
            <a:pPr algn="r"/>
            <a:r>
              <a:rPr lang="en-US" b="1">
                <a:latin typeface="Calibri" pitchFamily="34" charset="0"/>
              </a:rPr>
              <a:t>Comsol output for the final temperature after a 6 kA quench with R</a:t>
            </a:r>
            <a:r>
              <a:rPr lang="en-US" b="1" baseline="-25000">
                <a:latin typeface="Calibri" pitchFamily="34" charset="0"/>
              </a:rPr>
              <a:t>c,moon</a:t>
            </a:r>
            <a:r>
              <a:rPr lang="en-US" b="1">
                <a:latin typeface="Calibri" pitchFamily="34" charset="0"/>
              </a:rPr>
              <a:t>=40 </a:t>
            </a:r>
            <a:r>
              <a:rPr lang="en-US" b="1">
                <a:latin typeface="Symbol" pitchFamily="18" charset="2"/>
              </a:rPr>
              <a:t>mW</a:t>
            </a:r>
            <a:r>
              <a:rPr lang="en-US" b="1">
                <a:latin typeface="Calibri" pitchFamily="34" charset="0"/>
              </a:rPr>
              <a:t> </a:t>
            </a:r>
          </a:p>
          <a:p>
            <a:pPr algn="r"/>
            <a:r>
              <a:rPr lang="en-US" sz="1400" b="1">
                <a:latin typeface="Calibri" pitchFamily="34" charset="0"/>
              </a:rPr>
              <a:t>(adiabatic conditions)</a:t>
            </a:r>
            <a:endParaRPr lang="en-US" sz="1400">
              <a:latin typeface="Calibri" pitchFamily="34" charset="0"/>
            </a:endParaRPr>
          </a:p>
        </p:txBody>
      </p:sp>
      <p:sp>
        <p:nvSpPr>
          <p:cNvPr id="6" name="TextBox 5"/>
          <p:cNvSpPr txBox="1"/>
          <p:nvPr/>
        </p:nvSpPr>
        <p:spPr>
          <a:xfrm>
            <a:off x="7523163" y="3675063"/>
            <a:ext cx="500062" cy="307975"/>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400" dirty="0">
                <a:latin typeface="+mn-lt"/>
              </a:rPr>
              <a:t>95 K</a:t>
            </a:r>
          </a:p>
        </p:txBody>
      </p:sp>
      <p:sp>
        <p:nvSpPr>
          <p:cNvPr id="7" name="TextBox 6"/>
          <p:cNvSpPr txBox="1"/>
          <p:nvPr/>
        </p:nvSpPr>
        <p:spPr>
          <a:xfrm>
            <a:off x="1350963" y="1998663"/>
            <a:ext cx="500062" cy="307975"/>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400" dirty="0">
                <a:latin typeface="+mn-lt"/>
              </a:rPr>
              <a:t>90 K</a:t>
            </a:r>
          </a:p>
        </p:txBody>
      </p:sp>
      <p:sp>
        <p:nvSpPr>
          <p:cNvPr id="9" name="TextBox 8"/>
          <p:cNvSpPr txBox="1"/>
          <p:nvPr/>
        </p:nvSpPr>
        <p:spPr>
          <a:xfrm>
            <a:off x="3282950" y="3217863"/>
            <a:ext cx="592138" cy="307975"/>
          </a:xfrm>
          <a:prstGeom prst="rect">
            <a:avLst/>
          </a:prstGeom>
          <a:solidFill>
            <a:schemeClr val="bg1">
              <a:lumMod val="95000"/>
            </a:schemeClr>
          </a:solidFill>
        </p:spPr>
        <p:txBody>
          <a:bodyPr wrap="none">
            <a:spAutoFit/>
          </a:bodyPr>
          <a:lstStyle/>
          <a:p>
            <a:pPr fontAlgn="auto">
              <a:spcBef>
                <a:spcPts val="0"/>
              </a:spcBef>
              <a:spcAft>
                <a:spcPts val="0"/>
              </a:spcAft>
              <a:defRPr/>
            </a:pPr>
            <a:r>
              <a:rPr lang="en-US" sz="1400" dirty="0">
                <a:latin typeface="+mn-lt"/>
              </a:rPr>
              <a:t>180 K</a:t>
            </a:r>
          </a:p>
        </p:txBody>
      </p:sp>
      <p:sp>
        <p:nvSpPr>
          <p:cNvPr id="44039" name="Title 7"/>
          <p:cNvSpPr>
            <a:spLocks noGrp="1"/>
          </p:cNvSpPr>
          <p:nvPr>
            <p:ph type="title"/>
          </p:nvPr>
        </p:nvSpPr>
        <p:spPr/>
        <p:txBody>
          <a:bodyPr/>
          <a:lstStyle/>
          <a:p>
            <a:r>
              <a:rPr lang="en-US" smtClean="0"/>
              <a:t>High current quench simulation</a:t>
            </a:r>
          </a:p>
        </p:txBody>
      </p:sp>
      <p:sp>
        <p:nvSpPr>
          <p:cNvPr id="11" name="Date Placeholder 10"/>
          <p:cNvSpPr>
            <a:spLocks noGrp="1"/>
          </p:cNvSpPr>
          <p:nvPr>
            <p:ph type="dt" sz="quarter" idx="10"/>
          </p:nvPr>
        </p:nvSpPr>
        <p:spPr/>
        <p:txBody>
          <a:bodyPr/>
          <a:lstStyle/>
          <a:p>
            <a:pPr>
              <a:defRPr/>
            </a:pPr>
            <a:r>
              <a:rPr lang="en-US" smtClean="0"/>
              <a:t>03.11.2011</a:t>
            </a:r>
            <a:endParaRPr lang="en-US"/>
          </a:p>
        </p:txBody>
      </p:sp>
      <p:sp>
        <p:nvSpPr>
          <p:cNvPr id="44041" name="Slide Number Placeholder 11"/>
          <p:cNvSpPr>
            <a:spLocks noGrp="1"/>
          </p:cNvSpPr>
          <p:nvPr>
            <p:ph type="sldNum" sz="quarter" idx="12"/>
          </p:nvPr>
        </p:nvSpPr>
        <p:spPr>
          <a:noFill/>
        </p:spPr>
        <p:txBody>
          <a:bodyPr/>
          <a:lstStyle/>
          <a:p>
            <a:fld id="{794C9EB2-98A4-489A-AEAA-185B40D75672}" type="slidenum">
              <a:rPr lang="en-US" smtClean="0"/>
              <a:pPr/>
              <a:t>54</a:t>
            </a:fld>
            <a:endParaRPr lang="en-US" smtClean="0"/>
          </a:p>
        </p:txBody>
      </p:sp>
      <p:sp>
        <p:nvSpPr>
          <p:cNvPr id="13" name="Footer Placeholder 12"/>
          <p:cNvSpPr>
            <a:spLocks noGrp="1"/>
          </p:cNvSpPr>
          <p:nvPr>
            <p:ph type="ftr" sz="quarter" idx="11"/>
          </p:nvPr>
        </p:nvSpPr>
        <p:spPr/>
        <p:txBody>
          <a:bodyPr/>
          <a:lstStyle/>
          <a:p>
            <a:pPr>
              <a:defRPr/>
            </a:pPr>
            <a:r>
              <a:rPr lang="en-US"/>
              <a:t>LHC status and outlook - CMS Workshop - Madrid</a:t>
            </a:r>
          </a:p>
        </p:txBody>
      </p:sp>
      <p:sp>
        <p:nvSpPr>
          <p:cNvPr id="12" name="TextBox 11"/>
          <p:cNvSpPr txBox="1"/>
          <p:nvPr/>
        </p:nvSpPr>
        <p:spPr>
          <a:xfrm>
            <a:off x="1422400" y="5157788"/>
            <a:ext cx="6183313" cy="646112"/>
          </a:xfrm>
          <a:prstGeom prst="rect">
            <a:avLst/>
          </a:prstGeom>
          <a:solidFill>
            <a:srgbClr val="FFFF99"/>
          </a:solidFill>
        </p:spPr>
        <p:txBody>
          <a:bodyPr>
            <a:spAutoFit/>
          </a:bodyPr>
          <a:lstStyle/>
          <a:p>
            <a:pPr algn="ctr">
              <a:defRPr/>
            </a:pPr>
            <a:r>
              <a:rPr lang="en-US" dirty="0">
                <a:latin typeface="+mj-lt"/>
              </a:rPr>
              <a:t>If the anomalous resistance is located at the half-moon connection, there is a risk of melting down at 7 </a:t>
            </a:r>
            <a:r>
              <a:rPr lang="en-US" dirty="0" err="1">
                <a:latin typeface="+mj-lt"/>
              </a:rPr>
              <a:t>TeV</a:t>
            </a:r>
            <a:r>
              <a:rPr lang="en-US" dirty="0">
                <a:latin typeface="+mj-lt"/>
              </a:rPr>
              <a:t> </a:t>
            </a:r>
          </a:p>
        </p:txBody>
      </p:sp>
      <p:sp>
        <p:nvSpPr>
          <p:cNvPr id="14" name="TextBox 13"/>
          <p:cNvSpPr txBox="1"/>
          <p:nvPr/>
        </p:nvSpPr>
        <p:spPr>
          <a:xfrm>
            <a:off x="6953250" y="1585913"/>
            <a:ext cx="1214438" cy="368300"/>
          </a:xfrm>
          <a:prstGeom prst="rect">
            <a:avLst/>
          </a:prstGeom>
          <a:noFill/>
        </p:spPr>
        <p:txBody>
          <a:bodyPr wrap="none">
            <a:spAutoFit/>
          </a:bodyPr>
          <a:lstStyle/>
          <a:p>
            <a:pPr>
              <a:defRPr/>
            </a:pPr>
            <a:r>
              <a:rPr lang="en-US" i="1" dirty="0">
                <a:latin typeface="+mj-lt"/>
              </a:rPr>
              <a:t>A. </a:t>
            </a:r>
            <a:r>
              <a:rPr lang="en-US" i="1" dirty="0" err="1">
                <a:latin typeface="+mj-lt"/>
              </a:rPr>
              <a:t>Verweij</a:t>
            </a:r>
            <a:endParaRPr lang="en-US" i="1" dirty="0">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Diode studies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45061" name="Slide Number Placeholder 4"/>
          <p:cNvSpPr>
            <a:spLocks noGrp="1"/>
          </p:cNvSpPr>
          <p:nvPr>
            <p:ph type="sldNum" sz="quarter" idx="12"/>
          </p:nvPr>
        </p:nvSpPr>
        <p:spPr>
          <a:noFill/>
        </p:spPr>
        <p:txBody>
          <a:bodyPr/>
          <a:lstStyle/>
          <a:p>
            <a:fld id="{A23DE319-1CF2-4124-9F70-B2D8EF489E24}" type="slidenum">
              <a:rPr lang="en-US" smtClean="0"/>
              <a:pPr/>
              <a:t>55</a:t>
            </a:fld>
            <a:endParaRPr lang="en-US" smtClean="0"/>
          </a:p>
        </p:txBody>
      </p:sp>
      <p:sp>
        <p:nvSpPr>
          <p:cNvPr id="45062" name="TextBox 2"/>
          <p:cNvSpPr txBox="1">
            <a:spLocks noChangeArrowheads="1"/>
          </p:cNvSpPr>
          <p:nvPr/>
        </p:nvSpPr>
        <p:spPr bwMode="auto">
          <a:xfrm>
            <a:off x="731838" y="1163638"/>
            <a:ext cx="7924800" cy="3632200"/>
          </a:xfrm>
          <a:prstGeom prst="rect">
            <a:avLst/>
          </a:prstGeom>
          <a:noFill/>
          <a:ln w="9525">
            <a:noFill/>
            <a:miter lim="800000"/>
            <a:headEnd/>
            <a:tailEnd/>
          </a:ln>
        </p:spPr>
        <p:txBody>
          <a:bodyPr>
            <a:spAutoFit/>
          </a:bodyPr>
          <a:lstStyle/>
          <a:p>
            <a:pPr marL="269875" indent="-269875">
              <a:spcBef>
                <a:spcPts val="1200"/>
              </a:spcBef>
              <a:buClr>
                <a:srgbClr val="0000FF"/>
              </a:buClr>
              <a:buSzPct val="80000"/>
              <a:buFont typeface="Wingdings" pitchFamily="2" charset="2"/>
              <a:buChar char="q"/>
            </a:pPr>
            <a:r>
              <a:rPr lang="en-US" sz="2400" dirty="0">
                <a:latin typeface="+mj-lt"/>
              </a:rPr>
              <a:t>Cold test in SM18 on several diodes (2011).</a:t>
            </a:r>
          </a:p>
          <a:p>
            <a:pPr marL="269875" indent="-269875">
              <a:spcBef>
                <a:spcPts val="1200"/>
              </a:spcBef>
              <a:buClr>
                <a:srgbClr val="0000FF"/>
              </a:buClr>
              <a:buSzPct val="80000"/>
              <a:buFont typeface="Wingdings" pitchFamily="2" charset="2"/>
              <a:buChar char="q"/>
            </a:pPr>
            <a:r>
              <a:rPr lang="en-US" sz="2400" dirty="0">
                <a:latin typeface="+mj-lt"/>
              </a:rPr>
              <a:t>Warm test of diodes (ongoing).</a:t>
            </a:r>
          </a:p>
          <a:p>
            <a:pPr marL="269875" indent="-269875">
              <a:spcBef>
                <a:spcPts val="1200"/>
              </a:spcBef>
              <a:buClr>
                <a:srgbClr val="0000FF"/>
              </a:buClr>
              <a:buSzPct val="80000"/>
              <a:buFont typeface="Wingdings" pitchFamily="2" charset="2"/>
              <a:buChar char="q"/>
            </a:pPr>
            <a:r>
              <a:rPr lang="en-US" sz="2400" dirty="0">
                <a:latin typeface="+mj-lt"/>
              </a:rPr>
              <a:t>Tests in SM18 on </a:t>
            </a:r>
            <a:r>
              <a:rPr lang="en-US" sz="2400" dirty="0" err="1">
                <a:latin typeface="+mj-lt"/>
              </a:rPr>
              <a:t>magnet+diode</a:t>
            </a:r>
            <a:r>
              <a:rPr lang="en-US" sz="2400" dirty="0">
                <a:latin typeface="+mj-lt"/>
              </a:rPr>
              <a:t> (2012).</a:t>
            </a:r>
          </a:p>
          <a:p>
            <a:pPr marL="269875" indent="-269875">
              <a:spcBef>
                <a:spcPts val="1200"/>
              </a:spcBef>
              <a:buClr>
                <a:srgbClr val="0000FF"/>
              </a:buClr>
              <a:buSzPct val="80000"/>
              <a:buFont typeface="Wingdings" pitchFamily="2" charset="2"/>
              <a:buChar char="q"/>
            </a:pPr>
            <a:r>
              <a:rPr lang="en-US" sz="2400" dirty="0">
                <a:latin typeface="+mj-lt"/>
              </a:rPr>
              <a:t>Proposal to warm up a short section and remove a diode from the machine.</a:t>
            </a:r>
          </a:p>
          <a:p>
            <a:pPr marL="269875" indent="-269875">
              <a:spcBef>
                <a:spcPts val="1200"/>
              </a:spcBef>
              <a:buClr>
                <a:srgbClr val="0000FF"/>
              </a:buClr>
              <a:buSzPct val="80000"/>
              <a:buFont typeface="Wingdings" pitchFamily="2" charset="2"/>
              <a:buChar char="q"/>
            </a:pPr>
            <a:r>
              <a:rPr lang="en-US" sz="2000" dirty="0">
                <a:latin typeface="+mj-lt"/>
                <a:cs typeface="Arial" pitchFamily="34" charset="0"/>
              </a:rPr>
              <a:t>The CSCM project for splice measurements (that is described next) could probe the resistances of all the installed diodes.</a:t>
            </a:r>
            <a:endParaRPr lang="en-US" sz="2000" dirty="0">
              <a:latin typeface="+mj-lt"/>
            </a:endParaRPr>
          </a:p>
          <a:p>
            <a:pPr marL="269875" indent="-269875">
              <a:spcBef>
                <a:spcPts val="1200"/>
              </a:spcBef>
              <a:buClr>
                <a:srgbClr val="0000FF"/>
              </a:buClr>
              <a:buSzPct val="80000"/>
            </a:pPr>
            <a:endParaRPr lang="en-US" sz="2000"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rot="5400000" flipH="1" flipV="1">
            <a:off x="-1294606" y="3580606"/>
            <a:ext cx="396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5800" y="5562600"/>
            <a:ext cx="7391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8200" y="5257800"/>
            <a:ext cx="1295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447800" y="3351213"/>
            <a:ext cx="29718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2800" y="2286000"/>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5562600" y="3505200"/>
            <a:ext cx="32766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1828800"/>
            <a:ext cx="914400" cy="914400"/>
          </a:xfrm>
          <a:prstGeom prst="rect">
            <a:avLst/>
          </a:prstGeom>
        </p:spPr>
        <p:txBody>
          <a:bodyPr wrap="none">
            <a:normAutofit/>
          </a:bodyPr>
          <a:lstStyle/>
          <a:p>
            <a:pPr>
              <a:spcBef>
                <a:spcPts val="1200"/>
              </a:spcBef>
              <a:defRPr/>
            </a:pPr>
            <a:r>
              <a:rPr lang="en-US" dirty="0" err="1">
                <a:latin typeface="+mn-lt"/>
              </a:rPr>
              <a:t>t</a:t>
            </a:r>
            <a:r>
              <a:rPr lang="en-US" baseline="-25000" dirty="0" err="1">
                <a:latin typeface="+mn-lt"/>
              </a:rPr>
              <a:t>plateau</a:t>
            </a:r>
            <a:endParaRPr lang="en-US" baseline="-25000" dirty="0">
              <a:latin typeface="+mn-lt"/>
            </a:endParaRPr>
          </a:p>
        </p:txBody>
      </p:sp>
      <p:sp>
        <p:nvSpPr>
          <p:cNvPr id="28" name="TextBox 27"/>
          <p:cNvSpPr txBox="1"/>
          <p:nvPr/>
        </p:nvSpPr>
        <p:spPr>
          <a:xfrm>
            <a:off x="2286000" y="3581400"/>
            <a:ext cx="838200" cy="609600"/>
          </a:xfrm>
          <a:prstGeom prst="rect">
            <a:avLst/>
          </a:prstGeom>
        </p:spPr>
        <p:txBody>
          <a:bodyPr wrap="none">
            <a:normAutofit/>
          </a:bodyPr>
          <a:lstStyle/>
          <a:p>
            <a:pPr>
              <a:spcBef>
                <a:spcPts val="1200"/>
              </a:spcBef>
              <a:defRPr/>
            </a:pPr>
            <a:r>
              <a:rPr lang="en-US" sz="1600" dirty="0" err="1">
                <a:latin typeface="+mn-lt"/>
              </a:rPr>
              <a:t>dI</a:t>
            </a:r>
            <a:r>
              <a:rPr lang="en-US" sz="1600" dirty="0">
                <a:latin typeface="+mn-lt"/>
              </a:rPr>
              <a:t>/</a:t>
            </a:r>
            <a:r>
              <a:rPr lang="en-US" sz="1600" dirty="0" err="1">
                <a:latin typeface="+mn-lt"/>
              </a:rPr>
              <a:t>dt</a:t>
            </a:r>
            <a:endParaRPr lang="en-US" sz="1600" dirty="0">
              <a:latin typeface="+mn-lt"/>
            </a:endParaRPr>
          </a:p>
        </p:txBody>
      </p:sp>
      <p:sp>
        <p:nvSpPr>
          <p:cNvPr id="30" name="TextBox 29"/>
          <p:cNvSpPr txBox="1"/>
          <p:nvPr/>
        </p:nvSpPr>
        <p:spPr>
          <a:xfrm>
            <a:off x="2438400" y="2057400"/>
            <a:ext cx="914400" cy="914400"/>
          </a:xfrm>
          <a:prstGeom prst="rect">
            <a:avLst/>
          </a:prstGeom>
        </p:spPr>
        <p:txBody>
          <a:bodyPr wrap="none">
            <a:normAutofit/>
          </a:bodyPr>
          <a:lstStyle/>
          <a:p>
            <a:pPr>
              <a:spcBef>
                <a:spcPts val="1200"/>
              </a:spcBef>
              <a:defRPr/>
            </a:pPr>
            <a:r>
              <a:rPr lang="en-US" dirty="0" err="1">
                <a:latin typeface="+mn-lt"/>
              </a:rPr>
              <a:t>I</a:t>
            </a:r>
            <a:r>
              <a:rPr lang="en-US" baseline="-25000" dirty="0" err="1">
                <a:latin typeface="+mn-lt"/>
              </a:rPr>
              <a:t>plateau</a:t>
            </a:r>
            <a:endParaRPr lang="en-US" baseline="-25000" dirty="0">
              <a:latin typeface="+mn-lt"/>
            </a:endParaRPr>
          </a:p>
        </p:txBody>
      </p:sp>
      <p:sp>
        <p:nvSpPr>
          <p:cNvPr id="31" name="TextBox 30"/>
          <p:cNvSpPr txBox="1"/>
          <p:nvPr/>
        </p:nvSpPr>
        <p:spPr>
          <a:xfrm>
            <a:off x="533400" y="1295400"/>
            <a:ext cx="381000" cy="533400"/>
          </a:xfrm>
          <a:prstGeom prst="rect">
            <a:avLst/>
          </a:prstGeom>
        </p:spPr>
        <p:txBody>
          <a:bodyPr wrap="none">
            <a:normAutofit/>
          </a:bodyPr>
          <a:lstStyle/>
          <a:p>
            <a:pPr>
              <a:spcBef>
                <a:spcPts val="1200"/>
              </a:spcBef>
              <a:defRPr/>
            </a:pPr>
            <a:r>
              <a:rPr lang="en-US" dirty="0">
                <a:latin typeface="+mn-lt"/>
              </a:rPr>
              <a:t>I</a:t>
            </a:r>
          </a:p>
        </p:txBody>
      </p:sp>
      <p:sp>
        <p:nvSpPr>
          <p:cNvPr id="32" name="TextBox 31"/>
          <p:cNvSpPr txBox="1"/>
          <p:nvPr/>
        </p:nvSpPr>
        <p:spPr>
          <a:xfrm>
            <a:off x="8001000" y="5562600"/>
            <a:ext cx="609600" cy="457200"/>
          </a:xfrm>
          <a:prstGeom prst="rect">
            <a:avLst/>
          </a:prstGeom>
        </p:spPr>
        <p:txBody>
          <a:bodyPr wrap="none">
            <a:normAutofit/>
          </a:bodyPr>
          <a:lstStyle/>
          <a:p>
            <a:pPr>
              <a:spcBef>
                <a:spcPts val="1200"/>
              </a:spcBef>
              <a:defRPr/>
            </a:pPr>
            <a:r>
              <a:rPr lang="en-US" dirty="0">
                <a:latin typeface="+mn-lt"/>
              </a:rPr>
              <a:t>t</a:t>
            </a:r>
          </a:p>
        </p:txBody>
      </p:sp>
      <p:sp>
        <p:nvSpPr>
          <p:cNvPr id="35" name="TextBox 34"/>
          <p:cNvSpPr txBox="1"/>
          <p:nvPr/>
        </p:nvSpPr>
        <p:spPr>
          <a:xfrm>
            <a:off x="4724400" y="3198813"/>
            <a:ext cx="896938" cy="1308100"/>
          </a:xfrm>
          <a:prstGeom prst="rect">
            <a:avLst/>
          </a:prstGeom>
        </p:spPr>
        <p:txBody>
          <a:bodyPr wrap="none">
            <a:spAutoFit/>
          </a:bodyPr>
          <a:lstStyle/>
          <a:p>
            <a:pPr>
              <a:spcBef>
                <a:spcPts val="600"/>
              </a:spcBef>
              <a:defRPr/>
            </a:pPr>
            <a:r>
              <a:rPr lang="en-US" sz="1600" dirty="0">
                <a:latin typeface="+mn-lt"/>
              </a:rPr>
              <a:t>Fast </a:t>
            </a:r>
          </a:p>
          <a:p>
            <a:pPr>
              <a:spcBef>
                <a:spcPts val="600"/>
              </a:spcBef>
              <a:defRPr/>
            </a:pPr>
            <a:r>
              <a:rPr lang="en-US" sz="1600" dirty="0">
                <a:latin typeface="+mn-lt"/>
              </a:rPr>
              <a:t>Power </a:t>
            </a:r>
          </a:p>
          <a:p>
            <a:pPr>
              <a:spcBef>
                <a:spcPts val="600"/>
              </a:spcBef>
              <a:defRPr/>
            </a:pPr>
            <a:r>
              <a:rPr lang="en-US" sz="1600" dirty="0">
                <a:latin typeface="+mn-lt"/>
              </a:rPr>
              <a:t>Abort</a:t>
            </a:r>
          </a:p>
          <a:p>
            <a:pPr>
              <a:spcBef>
                <a:spcPts val="600"/>
              </a:spcBef>
              <a:defRPr/>
            </a:pPr>
            <a:r>
              <a:rPr lang="en-US" sz="1600" dirty="0">
                <a:latin typeface="+mn-lt"/>
              </a:rPr>
              <a:t>if V&gt;</a:t>
            </a:r>
            <a:r>
              <a:rPr lang="en-US" sz="1600" dirty="0" err="1">
                <a:latin typeface="+mn-lt"/>
              </a:rPr>
              <a:t>V</a:t>
            </a:r>
            <a:r>
              <a:rPr lang="en-US" sz="1600" baseline="-25000" dirty="0" err="1">
                <a:latin typeface="+mn-lt"/>
              </a:rPr>
              <a:t>thr</a:t>
            </a:r>
            <a:endParaRPr lang="en-US" sz="1600" baseline="-25000" dirty="0">
              <a:latin typeface="+mn-lt"/>
            </a:endParaRPr>
          </a:p>
        </p:txBody>
      </p:sp>
      <p:cxnSp>
        <p:nvCxnSpPr>
          <p:cNvPr id="36" name="Straight Connector 35"/>
          <p:cNvCxnSpPr/>
          <p:nvPr/>
        </p:nvCxnSpPr>
        <p:spPr>
          <a:xfrm rot="16200000" flipV="1">
            <a:off x="3924300" y="3771900"/>
            <a:ext cx="3276600" cy="3048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33600" y="52578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38200" y="4465638"/>
            <a:ext cx="1463675" cy="738187"/>
          </a:xfrm>
          <a:prstGeom prst="rect">
            <a:avLst/>
          </a:prstGeom>
        </p:spPr>
        <p:txBody>
          <a:bodyPr wrap="none">
            <a:spAutoFit/>
          </a:bodyPr>
          <a:lstStyle/>
          <a:p>
            <a:pPr>
              <a:spcBef>
                <a:spcPts val="1200"/>
              </a:spcBef>
              <a:defRPr/>
            </a:pPr>
            <a:r>
              <a:rPr lang="en-US" sz="1600" dirty="0" err="1">
                <a:latin typeface="+mn-lt"/>
              </a:rPr>
              <a:t>dV</a:t>
            </a:r>
            <a:r>
              <a:rPr lang="en-US" sz="1600" dirty="0">
                <a:latin typeface="+mn-lt"/>
              </a:rPr>
              <a:t>/</a:t>
            </a:r>
            <a:r>
              <a:rPr lang="en-US" sz="1600" dirty="0" err="1">
                <a:latin typeface="+mn-lt"/>
              </a:rPr>
              <a:t>dt</a:t>
            </a:r>
            <a:r>
              <a:rPr lang="en-US" sz="1600" dirty="0">
                <a:latin typeface="+mn-lt"/>
              </a:rPr>
              <a:t> to open </a:t>
            </a:r>
          </a:p>
          <a:p>
            <a:pPr>
              <a:spcBef>
                <a:spcPts val="1200"/>
              </a:spcBef>
              <a:defRPr/>
            </a:pPr>
            <a:r>
              <a:rPr lang="en-US" sz="1600" dirty="0">
                <a:latin typeface="+mn-lt"/>
              </a:rPr>
              <a:t>the diodes</a:t>
            </a:r>
          </a:p>
        </p:txBody>
      </p:sp>
      <p:sp>
        <p:nvSpPr>
          <p:cNvPr id="43" name="TextBox 42"/>
          <p:cNvSpPr txBox="1"/>
          <p:nvPr/>
        </p:nvSpPr>
        <p:spPr>
          <a:xfrm>
            <a:off x="7086600" y="2743200"/>
            <a:ext cx="1655763" cy="661988"/>
          </a:xfrm>
          <a:prstGeom prst="rect">
            <a:avLst/>
          </a:prstGeom>
        </p:spPr>
        <p:txBody>
          <a:bodyPr wrap="none">
            <a:spAutoFit/>
          </a:bodyPr>
          <a:lstStyle/>
          <a:p>
            <a:pPr>
              <a:spcBef>
                <a:spcPts val="600"/>
              </a:spcBef>
              <a:defRPr/>
            </a:pPr>
            <a:r>
              <a:rPr lang="en-US" sz="1600" dirty="0">
                <a:latin typeface="+mn-lt"/>
              </a:rPr>
              <a:t>Fast ramp down</a:t>
            </a:r>
          </a:p>
          <a:p>
            <a:pPr>
              <a:spcBef>
                <a:spcPts val="600"/>
              </a:spcBef>
              <a:defRPr/>
            </a:pPr>
            <a:r>
              <a:rPr lang="en-US" sz="1600" dirty="0">
                <a:latin typeface="+mn-lt"/>
              </a:rPr>
              <a:t>if V&gt;</a:t>
            </a:r>
            <a:r>
              <a:rPr lang="en-US" sz="1600" dirty="0" err="1">
                <a:latin typeface="+mn-lt"/>
              </a:rPr>
              <a:t>V</a:t>
            </a:r>
            <a:r>
              <a:rPr lang="en-US" sz="1600" baseline="-25000" dirty="0" err="1">
                <a:latin typeface="+mn-lt"/>
              </a:rPr>
              <a:t>thr</a:t>
            </a:r>
            <a:endParaRPr lang="en-US" sz="1600" baseline="-25000" dirty="0">
              <a:latin typeface="+mn-lt"/>
            </a:endParaRPr>
          </a:p>
        </p:txBody>
      </p:sp>
      <p:cxnSp>
        <p:nvCxnSpPr>
          <p:cNvPr id="50" name="Straight Connector 49"/>
          <p:cNvCxnSpPr>
            <a:stCxn id="30" idx="3"/>
          </p:cNvCxnSpPr>
          <p:nvPr/>
        </p:nvCxnSpPr>
        <p:spPr>
          <a:xfrm>
            <a:off x="3352800" y="2514600"/>
            <a:ext cx="0" cy="29718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295900" y="4000500"/>
            <a:ext cx="2971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200400" y="5562600"/>
            <a:ext cx="457200" cy="609600"/>
          </a:xfrm>
          <a:prstGeom prst="rect">
            <a:avLst/>
          </a:prstGeom>
        </p:spPr>
        <p:txBody>
          <a:bodyPr wrap="none">
            <a:normAutofit/>
          </a:bodyPr>
          <a:lstStyle/>
          <a:p>
            <a:pPr>
              <a:spcBef>
                <a:spcPts val="1200"/>
              </a:spcBef>
              <a:defRPr/>
            </a:pPr>
            <a:r>
              <a:rPr lang="en-US" sz="1600" dirty="0">
                <a:latin typeface="+mn-lt"/>
              </a:rPr>
              <a:t>t1</a:t>
            </a:r>
          </a:p>
        </p:txBody>
      </p:sp>
      <p:sp>
        <p:nvSpPr>
          <p:cNvPr id="55" name="TextBox 54"/>
          <p:cNvSpPr txBox="1"/>
          <p:nvPr/>
        </p:nvSpPr>
        <p:spPr>
          <a:xfrm>
            <a:off x="6629400" y="5562600"/>
            <a:ext cx="457200" cy="609600"/>
          </a:xfrm>
          <a:prstGeom prst="rect">
            <a:avLst/>
          </a:prstGeom>
        </p:spPr>
        <p:txBody>
          <a:bodyPr wrap="none">
            <a:normAutofit/>
          </a:bodyPr>
          <a:lstStyle/>
          <a:p>
            <a:pPr>
              <a:spcBef>
                <a:spcPts val="1200"/>
              </a:spcBef>
              <a:defRPr/>
            </a:pPr>
            <a:r>
              <a:rPr lang="en-US" sz="1600" dirty="0">
                <a:latin typeface="+mn-lt"/>
              </a:rPr>
              <a:t>t2</a:t>
            </a:r>
          </a:p>
        </p:txBody>
      </p:sp>
      <p:sp>
        <p:nvSpPr>
          <p:cNvPr id="56" name="TextBox 55"/>
          <p:cNvSpPr txBox="1"/>
          <p:nvPr/>
        </p:nvSpPr>
        <p:spPr>
          <a:xfrm>
            <a:off x="1371600" y="1019175"/>
            <a:ext cx="2743200" cy="609600"/>
          </a:xfrm>
          <a:prstGeom prst="rect">
            <a:avLst/>
          </a:prstGeom>
        </p:spPr>
        <p:txBody>
          <a:bodyPr wrap="none">
            <a:normAutofit/>
          </a:bodyPr>
          <a:lstStyle/>
          <a:p>
            <a:pPr>
              <a:spcBef>
                <a:spcPts val="1200"/>
              </a:spcBef>
              <a:defRPr/>
            </a:pPr>
            <a:r>
              <a:rPr lang="en-US" sz="1600" b="1" dirty="0">
                <a:solidFill>
                  <a:srgbClr val="0000CC"/>
                </a:solidFill>
                <a:latin typeface="+mn-lt"/>
              </a:rPr>
              <a:t>T=20 K </a:t>
            </a:r>
            <a:r>
              <a:rPr lang="en-US" sz="1600" b="1" dirty="0">
                <a:latin typeface="+mn-lt"/>
              </a:rPr>
              <a:t>(DT to be defined)</a:t>
            </a:r>
          </a:p>
        </p:txBody>
      </p:sp>
      <p:sp>
        <p:nvSpPr>
          <p:cNvPr id="25" name="TextBox 24"/>
          <p:cNvSpPr txBox="1"/>
          <p:nvPr/>
        </p:nvSpPr>
        <p:spPr>
          <a:xfrm>
            <a:off x="2541588" y="5041900"/>
            <a:ext cx="533400" cy="228600"/>
          </a:xfrm>
          <a:prstGeom prst="rect">
            <a:avLst/>
          </a:prstGeom>
        </p:spPr>
        <p:txBody>
          <a:bodyPr wrap="none"/>
          <a:lstStyle/>
          <a:p>
            <a:pPr>
              <a:spcBef>
                <a:spcPts val="1200"/>
              </a:spcBef>
              <a:defRPr/>
            </a:pPr>
            <a:r>
              <a:rPr lang="en-US" sz="2400" b="1" dirty="0">
                <a:solidFill>
                  <a:srgbClr val="0000CC"/>
                </a:solidFill>
                <a:latin typeface="+mn-lt"/>
              </a:rPr>
              <a:t>500 A</a:t>
            </a:r>
            <a:endParaRPr lang="en-US" sz="2400" b="1" baseline="-25000" dirty="0">
              <a:solidFill>
                <a:srgbClr val="0000CC"/>
              </a:solidFill>
              <a:latin typeface="+mn-lt"/>
            </a:endParaRPr>
          </a:p>
        </p:txBody>
      </p:sp>
      <p:sp>
        <p:nvSpPr>
          <p:cNvPr id="26" name="TextBox 25"/>
          <p:cNvSpPr txBox="1"/>
          <p:nvPr/>
        </p:nvSpPr>
        <p:spPr>
          <a:xfrm>
            <a:off x="6781800" y="2057400"/>
            <a:ext cx="533400" cy="228600"/>
          </a:xfrm>
          <a:prstGeom prst="rect">
            <a:avLst/>
          </a:prstGeom>
        </p:spPr>
        <p:txBody>
          <a:bodyPr wrap="none"/>
          <a:lstStyle/>
          <a:p>
            <a:pPr>
              <a:spcBef>
                <a:spcPts val="1200"/>
              </a:spcBef>
              <a:defRPr/>
            </a:pPr>
            <a:r>
              <a:rPr lang="en-US" sz="2400" b="1" dirty="0">
                <a:solidFill>
                  <a:srgbClr val="0000CC"/>
                </a:solidFill>
                <a:latin typeface="+mn-lt"/>
              </a:rPr>
              <a:t>4-6 kA</a:t>
            </a:r>
            <a:endParaRPr lang="en-US" sz="2400" b="1" baseline="-25000" dirty="0">
              <a:solidFill>
                <a:srgbClr val="0000CC"/>
              </a:solidFill>
              <a:latin typeface="+mn-lt"/>
            </a:endParaRPr>
          </a:p>
        </p:txBody>
      </p:sp>
      <p:sp>
        <p:nvSpPr>
          <p:cNvPr id="29" name="TextBox 28"/>
          <p:cNvSpPr txBox="1"/>
          <p:nvPr/>
        </p:nvSpPr>
        <p:spPr>
          <a:xfrm>
            <a:off x="4953000" y="5638800"/>
            <a:ext cx="533400" cy="228600"/>
          </a:xfrm>
          <a:prstGeom prst="rect">
            <a:avLst/>
          </a:prstGeom>
        </p:spPr>
        <p:txBody>
          <a:bodyPr wrap="none"/>
          <a:lstStyle/>
          <a:p>
            <a:pPr algn="ctr">
              <a:spcBef>
                <a:spcPts val="1200"/>
              </a:spcBef>
              <a:defRPr/>
            </a:pPr>
            <a:r>
              <a:rPr lang="en-US" sz="1400" b="1" dirty="0">
                <a:solidFill>
                  <a:srgbClr val="0000CC"/>
                </a:solidFill>
                <a:latin typeface="+mn-lt"/>
              </a:rPr>
              <a:t>60 s</a:t>
            </a:r>
            <a:endParaRPr lang="en-US" sz="1400" b="1" baseline="-25000" dirty="0">
              <a:solidFill>
                <a:srgbClr val="0000CC"/>
              </a:solidFill>
              <a:latin typeface="+mn-lt"/>
            </a:endParaRPr>
          </a:p>
        </p:txBody>
      </p:sp>
      <p:cxnSp>
        <p:nvCxnSpPr>
          <p:cNvPr id="34" name="Straight Arrow Connector 33"/>
          <p:cNvCxnSpPr/>
          <p:nvPr/>
        </p:nvCxnSpPr>
        <p:spPr>
          <a:xfrm>
            <a:off x="3505200" y="5715000"/>
            <a:ext cx="3124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752600" y="5638800"/>
            <a:ext cx="762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09600" y="5791200"/>
            <a:ext cx="457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391400" y="5791200"/>
            <a:ext cx="457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38200" y="6018213"/>
            <a:ext cx="1295400" cy="15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133600" y="6019800"/>
            <a:ext cx="5486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8513" y="6019800"/>
            <a:ext cx="1371600" cy="304800"/>
          </a:xfrm>
          <a:prstGeom prst="rect">
            <a:avLst/>
          </a:prstGeom>
        </p:spPr>
        <p:txBody>
          <a:bodyPr wrap="none"/>
          <a:lstStyle/>
          <a:p>
            <a:pPr>
              <a:spcBef>
                <a:spcPts val="1200"/>
              </a:spcBef>
              <a:defRPr/>
            </a:pPr>
            <a:r>
              <a:rPr lang="en-US" b="1" dirty="0">
                <a:solidFill>
                  <a:srgbClr val="0000CC"/>
                </a:solidFill>
                <a:latin typeface="+mj-lt"/>
              </a:rPr>
              <a:t>PC in voltage mode</a:t>
            </a:r>
          </a:p>
        </p:txBody>
      </p:sp>
      <p:sp>
        <p:nvSpPr>
          <p:cNvPr id="58" name="TextBox 57"/>
          <p:cNvSpPr txBox="1"/>
          <p:nvPr/>
        </p:nvSpPr>
        <p:spPr>
          <a:xfrm>
            <a:off x="4038600" y="6019800"/>
            <a:ext cx="1371600" cy="304800"/>
          </a:xfrm>
          <a:prstGeom prst="rect">
            <a:avLst/>
          </a:prstGeom>
        </p:spPr>
        <p:txBody>
          <a:bodyPr wrap="none"/>
          <a:lstStyle/>
          <a:p>
            <a:pPr>
              <a:spcBef>
                <a:spcPts val="1200"/>
              </a:spcBef>
              <a:defRPr/>
            </a:pPr>
            <a:r>
              <a:rPr lang="en-US" b="1" dirty="0">
                <a:solidFill>
                  <a:srgbClr val="0000CC"/>
                </a:solidFill>
                <a:latin typeface="+mj-lt"/>
              </a:rPr>
              <a:t>PC in current mode</a:t>
            </a:r>
            <a:endParaRPr lang="en-US" b="1" baseline="-25000" dirty="0">
              <a:solidFill>
                <a:srgbClr val="0000CC"/>
              </a:solidFill>
              <a:latin typeface="+mj-lt"/>
            </a:endParaRPr>
          </a:p>
        </p:txBody>
      </p:sp>
      <p:sp>
        <p:nvSpPr>
          <p:cNvPr id="59" name="TextBox 58"/>
          <p:cNvSpPr txBox="1"/>
          <p:nvPr/>
        </p:nvSpPr>
        <p:spPr>
          <a:xfrm>
            <a:off x="4918075" y="1508125"/>
            <a:ext cx="1689100" cy="381000"/>
          </a:xfrm>
          <a:prstGeom prst="rect">
            <a:avLst/>
          </a:prstGeom>
        </p:spPr>
        <p:txBody>
          <a:bodyPr wrap="none">
            <a:normAutofit/>
          </a:bodyPr>
          <a:lstStyle/>
          <a:p>
            <a:pPr>
              <a:spcBef>
                <a:spcPts val="1200"/>
              </a:spcBef>
              <a:defRPr/>
            </a:pPr>
            <a:r>
              <a:rPr lang="en-US" sz="1600" b="1" dirty="0">
                <a:latin typeface="+mj-lt"/>
              </a:rPr>
              <a:t>Trip by </a:t>
            </a:r>
            <a:r>
              <a:rPr lang="en-US" sz="1600" b="1" dirty="0" err="1">
                <a:latin typeface="+mj-lt"/>
              </a:rPr>
              <a:t>mQPS</a:t>
            </a:r>
            <a:endParaRPr lang="en-US" sz="1600" b="1" baseline="-25000" dirty="0">
              <a:latin typeface="+mj-lt"/>
            </a:endParaRPr>
          </a:p>
        </p:txBody>
      </p:sp>
      <p:cxnSp>
        <p:nvCxnSpPr>
          <p:cNvPr id="60" name="Straight Connector 59"/>
          <p:cNvCxnSpPr/>
          <p:nvPr/>
        </p:nvCxnSpPr>
        <p:spPr>
          <a:xfrm rot="5400000">
            <a:off x="5257800" y="2133600"/>
            <a:ext cx="304800" cy="0"/>
          </a:xfrm>
          <a:prstGeom prst="line">
            <a:avLst/>
          </a:prstGeom>
          <a:ln>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928938" y="3657600"/>
            <a:ext cx="1066800" cy="762000"/>
          </a:xfrm>
          <a:prstGeom prst="rect">
            <a:avLst/>
          </a:prstGeom>
        </p:spPr>
        <p:txBody>
          <a:bodyPr wrap="none"/>
          <a:lstStyle/>
          <a:p>
            <a:pPr algn="ctr">
              <a:defRPr/>
            </a:pPr>
            <a:r>
              <a:rPr lang="en-US" sz="2000" b="1" dirty="0">
                <a:solidFill>
                  <a:srgbClr val="0000CC"/>
                </a:solidFill>
                <a:latin typeface="+mn-lt"/>
              </a:rPr>
              <a:t>500 A/s</a:t>
            </a:r>
          </a:p>
        </p:txBody>
      </p:sp>
      <p:sp>
        <p:nvSpPr>
          <p:cNvPr id="47141" name="TextBox 46"/>
          <p:cNvSpPr txBox="1">
            <a:spLocks noChangeArrowheads="1"/>
          </p:cNvSpPr>
          <p:nvPr/>
        </p:nvSpPr>
        <p:spPr bwMode="auto">
          <a:xfrm rot="-5400000">
            <a:off x="-1119187" y="5484812"/>
            <a:ext cx="2484438" cy="246063"/>
          </a:xfrm>
          <a:prstGeom prst="rect">
            <a:avLst/>
          </a:prstGeom>
          <a:noFill/>
          <a:ln w="9525">
            <a:noFill/>
            <a:miter lim="800000"/>
            <a:headEnd/>
            <a:tailEnd/>
          </a:ln>
        </p:spPr>
        <p:txBody>
          <a:bodyPr wrap="none">
            <a:spAutoFit/>
          </a:bodyPr>
          <a:lstStyle/>
          <a:p>
            <a:r>
              <a:rPr lang="en-US" sz="1000" b="1"/>
              <a:t>H. Thiesen – 16 August 2011 – TE-TM</a:t>
            </a:r>
          </a:p>
        </p:txBody>
      </p:sp>
      <p:sp>
        <p:nvSpPr>
          <p:cNvPr id="47142" name="Title 40"/>
          <p:cNvSpPr>
            <a:spLocks noGrp="1"/>
          </p:cNvSpPr>
          <p:nvPr>
            <p:ph type="title"/>
          </p:nvPr>
        </p:nvSpPr>
        <p:spPr/>
        <p:txBody>
          <a:bodyPr/>
          <a:lstStyle/>
          <a:p>
            <a:r>
              <a:rPr lang="en-US" smtClean="0"/>
              <a:t>CSCM current cycle</a:t>
            </a:r>
          </a:p>
        </p:txBody>
      </p:sp>
      <p:sp>
        <p:nvSpPr>
          <p:cNvPr id="53" name="Date Placeholder 52"/>
          <p:cNvSpPr>
            <a:spLocks noGrp="1"/>
          </p:cNvSpPr>
          <p:nvPr>
            <p:ph type="dt" sz="quarter" idx="10"/>
          </p:nvPr>
        </p:nvSpPr>
        <p:spPr/>
        <p:txBody>
          <a:bodyPr/>
          <a:lstStyle/>
          <a:p>
            <a:pPr>
              <a:defRPr/>
            </a:pPr>
            <a:r>
              <a:rPr lang="en-US" smtClean="0"/>
              <a:t>03.11.2011</a:t>
            </a:r>
            <a:endParaRPr lang="en-US"/>
          </a:p>
        </p:txBody>
      </p:sp>
      <p:sp>
        <p:nvSpPr>
          <p:cNvPr id="47144" name="Slide Number Placeholder 60"/>
          <p:cNvSpPr>
            <a:spLocks noGrp="1"/>
          </p:cNvSpPr>
          <p:nvPr>
            <p:ph type="sldNum" sz="quarter" idx="12"/>
          </p:nvPr>
        </p:nvSpPr>
        <p:spPr>
          <a:noFill/>
        </p:spPr>
        <p:txBody>
          <a:bodyPr/>
          <a:lstStyle/>
          <a:p>
            <a:fld id="{C8E13CB1-7A54-481B-95C7-3A489E7AA247}" type="slidenum">
              <a:rPr lang="en-US" smtClean="0"/>
              <a:pPr/>
              <a:t>56</a:t>
            </a:fld>
            <a:endParaRPr lang="en-US" smtClean="0"/>
          </a:p>
        </p:txBody>
      </p:sp>
      <p:sp>
        <p:nvSpPr>
          <p:cNvPr id="62" name="Footer Placeholder 61"/>
          <p:cNvSpPr>
            <a:spLocks noGrp="1"/>
          </p:cNvSpPr>
          <p:nvPr>
            <p:ph type="ftr" sz="quarter" idx="11"/>
          </p:nvPr>
        </p:nvSpPr>
        <p:spPr/>
        <p:txBody>
          <a:bodyPr/>
          <a:lstStyle/>
          <a:p>
            <a:pPr>
              <a:defRPr/>
            </a:pPr>
            <a:r>
              <a:rPr lang="en-US"/>
              <a:t>LHC status and outlook - CMS Workshop - Madrid</a:t>
            </a:r>
          </a:p>
        </p:txBody>
      </p:sp>
      <p:sp>
        <p:nvSpPr>
          <p:cNvPr id="63" name="TextBox 62"/>
          <p:cNvSpPr txBox="1"/>
          <p:nvPr/>
        </p:nvSpPr>
        <p:spPr>
          <a:xfrm>
            <a:off x="6376988" y="1085850"/>
            <a:ext cx="2222500" cy="369888"/>
          </a:xfrm>
          <a:prstGeom prst="rect">
            <a:avLst/>
          </a:prstGeom>
          <a:noFill/>
        </p:spPr>
        <p:txBody>
          <a:bodyPr wrap="none">
            <a:spAutoFit/>
          </a:bodyPr>
          <a:lstStyle/>
          <a:p>
            <a:pPr>
              <a:defRPr/>
            </a:pPr>
            <a:r>
              <a:rPr lang="en-US" i="1" dirty="0">
                <a:latin typeface="+mj-lt"/>
              </a:rPr>
              <a:t>H. </a:t>
            </a:r>
            <a:r>
              <a:rPr lang="en-US" i="1" dirty="0" err="1">
                <a:latin typeface="+mj-lt"/>
              </a:rPr>
              <a:t>Thiesen</a:t>
            </a:r>
            <a:r>
              <a:rPr lang="en-US" i="1" dirty="0">
                <a:latin typeface="+mj-lt"/>
              </a:rPr>
              <a:t> TE/EPC</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Radiation induced problems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25605" name="Slide Number Placeholder 4"/>
          <p:cNvSpPr>
            <a:spLocks noGrp="1"/>
          </p:cNvSpPr>
          <p:nvPr>
            <p:ph type="sldNum" sz="quarter" idx="12"/>
          </p:nvPr>
        </p:nvSpPr>
        <p:spPr>
          <a:noFill/>
        </p:spPr>
        <p:txBody>
          <a:bodyPr/>
          <a:lstStyle/>
          <a:p>
            <a:fld id="{02319D2A-03E8-4FB1-966E-E2C830CBC841}" type="slidenum">
              <a:rPr lang="en-US" smtClean="0"/>
              <a:pPr/>
              <a:t>57</a:t>
            </a:fld>
            <a:endParaRPr lang="en-US" smtClean="0"/>
          </a:p>
        </p:txBody>
      </p:sp>
      <p:pic>
        <p:nvPicPr>
          <p:cNvPr id="25606" name="Picture 2"/>
          <p:cNvPicPr>
            <a:picLocks noChangeAspect="1" noChangeArrowheads="1"/>
          </p:cNvPicPr>
          <p:nvPr/>
        </p:nvPicPr>
        <p:blipFill>
          <a:blip r:embed="rId2" cstate="print"/>
          <a:srcRect/>
          <a:stretch>
            <a:fillRect/>
          </a:stretch>
        </p:blipFill>
        <p:spPr bwMode="auto">
          <a:xfrm>
            <a:off x="1116013" y="2122488"/>
            <a:ext cx="6643687" cy="4524375"/>
          </a:xfrm>
          <a:prstGeom prst="rect">
            <a:avLst/>
          </a:prstGeom>
          <a:noFill/>
          <a:ln w="9525">
            <a:noFill/>
            <a:miter lim="800000"/>
            <a:headEnd/>
            <a:tailEnd/>
          </a:ln>
        </p:spPr>
      </p:pic>
      <p:sp>
        <p:nvSpPr>
          <p:cNvPr id="8" name="TextBox 7"/>
          <p:cNvSpPr txBox="1"/>
          <p:nvPr/>
        </p:nvSpPr>
        <p:spPr>
          <a:xfrm>
            <a:off x="7029450" y="6194425"/>
            <a:ext cx="414338" cy="368300"/>
          </a:xfrm>
          <a:prstGeom prst="rect">
            <a:avLst/>
          </a:prstGeom>
          <a:noFill/>
        </p:spPr>
        <p:txBody>
          <a:bodyPr wrap="none">
            <a:spAutoFit/>
          </a:bodyPr>
          <a:lstStyle/>
          <a:p>
            <a:pPr>
              <a:defRPr/>
            </a:pPr>
            <a:r>
              <a:rPr lang="en-US" b="1" dirty="0">
                <a:latin typeface="+mj-lt"/>
              </a:rPr>
              <a:t>S </a:t>
            </a:r>
          </a:p>
        </p:txBody>
      </p:sp>
      <p:cxnSp>
        <p:nvCxnSpPr>
          <p:cNvPr id="25608" name="Straight Arrow Connector 29"/>
          <p:cNvCxnSpPr>
            <a:cxnSpLocks noChangeShapeType="1"/>
          </p:cNvCxnSpPr>
          <p:nvPr/>
        </p:nvCxnSpPr>
        <p:spPr bwMode="auto">
          <a:xfrm>
            <a:off x="2190750" y="6462713"/>
            <a:ext cx="4800600" cy="1587"/>
          </a:xfrm>
          <a:prstGeom prst="straightConnector1">
            <a:avLst/>
          </a:prstGeom>
          <a:noFill/>
          <a:ln w="28575" algn="ctr">
            <a:solidFill>
              <a:schemeClr val="tx1"/>
            </a:solidFill>
            <a:round/>
            <a:headEnd/>
            <a:tailEnd type="arrow" w="med" len="med"/>
          </a:ln>
        </p:spPr>
      </p:cxnSp>
      <p:cxnSp>
        <p:nvCxnSpPr>
          <p:cNvPr id="25609" name="Straight Arrow Connector 31"/>
          <p:cNvCxnSpPr>
            <a:cxnSpLocks noChangeShapeType="1"/>
          </p:cNvCxnSpPr>
          <p:nvPr/>
        </p:nvCxnSpPr>
        <p:spPr bwMode="auto">
          <a:xfrm rot="16200000" flipV="1">
            <a:off x="-363537" y="5099050"/>
            <a:ext cx="2457450" cy="38100"/>
          </a:xfrm>
          <a:prstGeom prst="straightConnector1">
            <a:avLst/>
          </a:prstGeom>
          <a:noFill/>
          <a:ln w="28575" algn="ctr">
            <a:solidFill>
              <a:schemeClr val="tx1"/>
            </a:solidFill>
            <a:round/>
            <a:headEnd/>
            <a:tailEnd type="arrow" w="med" len="med"/>
          </a:ln>
        </p:spPr>
      </p:cxnSp>
      <p:sp>
        <p:nvSpPr>
          <p:cNvPr id="11" name="TextBox 10"/>
          <p:cNvSpPr txBox="1"/>
          <p:nvPr/>
        </p:nvSpPr>
        <p:spPr>
          <a:xfrm>
            <a:off x="347663" y="3175000"/>
            <a:ext cx="1274762" cy="369888"/>
          </a:xfrm>
          <a:prstGeom prst="rect">
            <a:avLst/>
          </a:prstGeom>
          <a:noFill/>
        </p:spPr>
        <p:txBody>
          <a:bodyPr wrap="none">
            <a:spAutoFit/>
          </a:bodyPr>
          <a:lstStyle/>
          <a:p>
            <a:pPr>
              <a:defRPr/>
            </a:pPr>
            <a:r>
              <a:rPr lang="en-US" b="1" dirty="0">
                <a:latin typeface="+mj-lt"/>
              </a:rPr>
              <a:t>Loss rate </a:t>
            </a:r>
          </a:p>
        </p:txBody>
      </p:sp>
      <p:sp>
        <p:nvSpPr>
          <p:cNvPr id="12" name="TextBox 11"/>
          <p:cNvSpPr txBox="1"/>
          <p:nvPr/>
        </p:nvSpPr>
        <p:spPr>
          <a:xfrm>
            <a:off x="1730375" y="2392363"/>
            <a:ext cx="1838325" cy="338137"/>
          </a:xfrm>
          <a:prstGeom prst="rect">
            <a:avLst/>
          </a:prstGeom>
          <a:solidFill>
            <a:srgbClr val="FFFF99"/>
          </a:solidFill>
          <a:ln w="28575">
            <a:solidFill>
              <a:srgbClr val="009E47"/>
            </a:solidFill>
          </a:ln>
        </p:spPr>
        <p:txBody>
          <a:bodyPr wrap="none">
            <a:spAutoFit/>
          </a:bodyPr>
          <a:lstStyle/>
          <a:p>
            <a:pPr>
              <a:defRPr/>
            </a:pPr>
            <a:r>
              <a:rPr lang="en-US" sz="1600" b="1" dirty="0">
                <a:solidFill>
                  <a:srgbClr val="009E47"/>
                </a:solidFill>
                <a:latin typeface="+mj-lt"/>
              </a:rPr>
              <a:t>Collisions points</a:t>
            </a:r>
          </a:p>
        </p:txBody>
      </p:sp>
      <p:cxnSp>
        <p:nvCxnSpPr>
          <p:cNvPr id="13" name="Straight Arrow Connector 12"/>
          <p:cNvCxnSpPr>
            <a:cxnSpLocks noChangeShapeType="1"/>
            <a:stCxn id="12" idx="2"/>
          </p:cNvCxnSpPr>
          <p:nvPr/>
        </p:nvCxnSpPr>
        <p:spPr bwMode="auto">
          <a:xfrm rot="5400000">
            <a:off x="1302544" y="3042444"/>
            <a:ext cx="1658938" cy="1035050"/>
          </a:xfrm>
          <a:prstGeom prst="straightConnector1">
            <a:avLst/>
          </a:prstGeom>
          <a:noFill/>
          <a:ln w="28575" algn="ctr">
            <a:solidFill>
              <a:srgbClr val="009E47"/>
            </a:solidFill>
            <a:round/>
            <a:headEnd/>
            <a:tailEnd type="triangle" w="med" len="med"/>
          </a:ln>
        </p:spPr>
      </p:cxnSp>
      <p:cxnSp>
        <p:nvCxnSpPr>
          <p:cNvPr id="14" name="Straight Arrow Connector 13"/>
          <p:cNvCxnSpPr>
            <a:cxnSpLocks noChangeShapeType="1"/>
            <a:stCxn id="12" idx="2"/>
          </p:cNvCxnSpPr>
          <p:nvPr/>
        </p:nvCxnSpPr>
        <p:spPr bwMode="auto">
          <a:xfrm rot="5400000">
            <a:off x="1590675" y="3446463"/>
            <a:ext cx="1774825" cy="342900"/>
          </a:xfrm>
          <a:prstGeom prst="straightConnector1">
            <a:avLst/>
          </a:prstGeom>
          <a:noFill/>
          <a:ln w="28575" algn="ctr">
            <a:solidFill>
              <a:srgbClr val="009E47"/>
            </a:solidFill>
            <a:round/>
            <a:headEnd/>
            <a:tailEnd type="triangle" w="med" len="med"/>
          </a:ln>
        </p:spPr>
      </p:cxnSp>
      <p:cxnSp>
        <p:nvCxnSpPr>
          <p:cNvPr id="15" name="Straight Arrow Connector 14"/>
          <p:cNvCxnSpPr>
            <a:cxnSpLocks noChangeShapeType="1"/>
            <a:stCxn id="12" idx="2"/>
          </p:cNvCxnSpPr>
          <p:nvPr/>
        </p:nvCxnSpPr>
        <p:spPr bwMode="auto">
          <a:xfrm rot="16200000" flipH="1">
            <a:off x="2762250" y="2617788"/>
            <a:ext cx="1620838" cy="1846262"/>
          </a:xfrm>
          <a:prstGeom prst="straightConnector1">
            <a:avLst/>
          </a:prstGeom>
          <a:noFill/>
          <a:ln w="28575" algn="ctr">
            <a:solidFill>
              <a:srgbClr val="009E47"/>
            </a:solidFill>
            <a:round/>
            <a:headEnd/>
            <a:tailEnd type="triangle" w="med" len="med"/>
          </a:ln>
        </p:spPr>
      </p:cxnSp>
      <p:cxnSp>
        <p:nvCxnSpPr>
          <p:cNvPr id="16" name="Straight Arrow Connector 15"/>
          <p:cNvCxnSpPr>
            <a:cxnSpLocks noChangeShapeType="1"/>
            <a:stCxn id="12" idx="2"/>
          </p:cNvCxnSpPr>
          <p:nvPr/>
        </p:nvCxnSpPr>
        <p:spPr bwMode="auto">
          <a:xfrm rot="16200000" flipH="1">
            <a:off x="3856832" y="1523206"/>
            <a:ext cx="1582738" cy="3997325"/>
          </a:xfrm>
          <a:prstGeom prst="straightConnector1">
            <a:avLst/>
          </a:prstGeom>
          <a:noFill/>
          <a:ln w="28575" algn="ctr">
            <a:solidFill>
              <a:srgbClr val="009E47"/>
            </a:solidFill>
            <a:round/>
            <a:headEnd/>
            <a:tailEnd type="triangle" w="med" len="med"/>
          </a:ln>
        </p:spPr>
      </p:cxnSp>
      <p:sp>
        <p:nvSpPr>
          <p:cNvPr id="17" name="TextBox 16"/>
          <p:cNvSpPr txBox="1"/>
          <p:nvPr/>
        </p:nvSpPr>
        <p:spPr>
          <a:xfrm>
            <a:off x="5416550" y="2738438"/>
            <a:ext cx="1314450" cy="339725"/>
          </a:xfrm>
          <a:prstGeom prst="rect">
            <a:avLst/>
          </a:prstGeom>
          <a:solidFill>
            <a:srgbClr val="FFFF99"/>
          </a:solidFill>
          <a:ln w="28575">
            <a:solidFill>
              <a:srgbClr val="FF0000"/>
            </a:solidFill>
          </a:ln>
        </p:spPr>
        <p:txBody>
          <a:bodyPr wrap="none">
            <a:spAutoFit/>
          </a:bodyPr>
          <a:lstStyle/>
          <a:p>
            <a:pPr>
              <a:defRPr/>
            </a:pPr>
            <a:r>
              <a:rPr lang="en-US" sz="1600" b="1" dirty="0">
                <a:solidFill>
                  <a:srgbClr val="FF0000"/>
                </a:solidFill>
                <a:latin typeface="+mn-lt"/>
              </a:rPr>
              <a:t>Collimators</a:t>
            </a:r>
          </a:p>
        </p:txBody>
      </p:sp>
      <p:cxnSp>
        <p:nvCxnSpPr>
          <p:cNvPr id="18" name="Straight Arrow Connector 17"/>
          <p:cNvCxnSpPr>
            <a:cxnSpLocks noChangeShapeType="1"/>
            <a:stCxn id="17" idx="2"/>
          </p:cNvCxnSpPr>
          <p:nvPr/>
        </p:nvCxnSpPr>
        <p:spPr bwMode="auto">
          <a:xfrm rot="5400000">
            <a:off x="5722144" y="3425032"/>
            <a:ext cx="698500" cy="4762"/>
          </a:xfrm>
          <a:prstGeom prst="straightConnector1">
            <a:avLst/>
          </a:prstGeom>
          <a:noFill/>
          <a:ln w="28575" algn="ctr">
            <a:solidFill>
              <a:srgbClr val="FF0000"/>
            </a:solidFill>
            <a:round/>
            <a:headEnd/>
            <a:tailEnd type="triangle" w="med" len="med"/>
          </a:ln>
        </p:spPr>
      </p:cxnSp>
      <p:cxnSp>
        <p:nvCxnSpPr>
          <p:cNvPr id="19" name="Straight Arrow Connector 18"/>
          <p:cNvCxnSpPr>
            <a:cxnSpLocks noChangeShapeType="1"/>
            <a:stCxn id="17" idx="2"/>
          </p:cNvCxnSpPr>
          <p:nvPr/>
        </p:nvCxnSpPr>
        <p:spPr bwMode="auto">
          <a:xfrm rot="5400000">
            <a:off x="3840957" y="2426494"/>
            <a:ext cx="1581150" cy="2884487"/>
          </a:xfrm>
          <a:prstGeom prst="straightConnector1">
            <a:avLst/>
          </a:prstGeom>
          <a:noFill/>
          <a:ln w="28575" algn="ctr">
            <a:solidFill>
              <a:srgbClr val="FF0000"/>
            </a:solidFill>
            <a:round/>
            <a:headEnd/>
            <a:tailEnd type="triangle" w="med" len="med"/>
          </a:ln>
        </p:spPr>
      </p:cxnSp>
      <p:sp>
        <p:nvSpPr>
          <p:cNvPr id="25619" name="TextBox 53"/>
          <p:cNvSpPr txBox="1">
            <a:spLocks noChangeArrowheads="1"/>
          </p:cNvSpPr>
          <p:nvPr/>
        </p:nvSpPr>
        <p:spPr bwMode="auto">
          <a:xfrm>
            <a:off x="539750" y="817563"/>
            <a:ext cx="8334375" cy="1176337"/>
          </a:xfrm>
          <a:prstGeom prst="rect">
            <a:avLst/>
          </a:prstGeom>
          <a:solidFill>
            <a:schemeClr val="bg1"/>
          </a:solidFill>
          <a:ln w="9525">
            <a:noFill/>
            <a:miter lim="800000"/>
            <a:headEnd/>
            <a:tailEnd/>
          </a:ln>
        </p:spPr>
        <p:txBody>
          <a:bodyPr>
            <a:spAutoFit/>
          </a:bodyPr>
          <a:lstStyle/>
          <a:p>
            <a:pPr>
              <a:lnSpc>
                <a:spcPct val="110000"/>
              </a:lnSpc>
              <a:spcBef>
                <a:spcPts val="600"/>
              </a:spcBef>
              <a:spcAft>
                <a:spcPts val="200"/>
              </a:spcAft>
              <a:buClr>
                <a:srgbClr val="0000FF"/>
              </a:buClr>
              <a:buSzPct val="90000"/>
            </a:pPr>
            <a:r>
              <a:rPr lang="en-US" sz="2000" dirty="0">
                <a:latin typeface="Helvetica"/>
                <a:ea typeface="Helvetica"/>
                <a:cs typeface="Helvetica"/>
              </a:rPr>
              <a:t>With the increasing luminosity tunnel electronics starts to suffer from </a:t>
            </a:r>
            <a:r>
              <a:rPr lang="en-US" sz="2000" dirty="0" smtClean="0">
                <a:latin typeface="Helvetica"/>
                <a:ea typeface="Helvetica"/>
                <a:cs typeface="Helvetica"/>
              </a:rPr>
              <a:t>the (expected) SEE </a:t>
            </a:r>
            <a:r>
              <a:rPr lang="en-US" sz="2000" dirty="0">
                <a:latin typeface="Helvetica"/>
                <a:ea typeface="Helvetica"/>
                <a:cs typeface="Helvetica"/>
              </a:rPr>
              <a:t>(Single Event Errors). </a:t>
            </a:r>
          </a:p>
          <a:p>
            <a:pPr marL="720725" lvl="1" indent="-263525">
              <a:lnSpc>
                <a:spcPct val="110000"/>
              </a:lnSpc>
              <a:spcBef>
                <a:spcPts val="600"/>
              </a:spcBef>
              <a:spcAft>
                <a:spcPts val="200"/>
              </a:spcAft>
              <a:buClr>
                <a:srgbClr val="0000FF"/>
              </a:buClr>
              <a:buSzPct val="90000"/>
              <a:buFont typeface="Courier New" pitchFamily="49" charset="0"/>
              <a:buChar char="o"/>
            </a:pPr>
            <a:r>
              <a:rPr lang="en-US" i="1" dirty="0">
                <a:solidFill>
                  <a:srgbClr val="0000FF"/>
                </a:solidFill>
                <a:latin typeface="Helvetica"/>
                <a:ea typeface="Helvetica"/>
                <a:cs typeface="Helvetica"/>
              </a:rPr>
              <a:t>In particular the quench protection ad cryogenics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Ion beams</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5845" name="Slide Number Placeholder 4"/>
          <p:cNvSpPr>
            <a:spLocks noGrp="1"/>
          </p:cNvSpPr>
          <p:nvPr>
            <p:ph type="sldNum" sz="quarter" idx="12"/>
          </p:nvPr>
        </p:nvSpPr>
        <p:spPr>
          <a:noFill/>
        </p:spPr>
        <p:txBody>
          <a:bodyPr/>
          <a:lstStyle/>
          <a:p>
            <a:fld id="{3E76120A-D438-48E9-AEF8-74747B206F50}" type="slidenum">
              <a:rPr lang="en-US" smtClean="0"/>
              <a:pPr/>
              <a:t>58</a:t>
            </a:fld>
            <a:endParaRPr lang="en-US" smtClean="0"/>
          </a:p>
        </p:txBody>
      </p:sp>
      <p:sp>
        <p:nvSpPr>
          <p:cNvPr id="35846" name="TextBox 53"/>
          <p:cNvSpPr txBox="1">
            <a:spLocks noChangeArrowheads="1"/>
          </p:cNvSpPr>
          <p:nvPr/>
        </p:nvSpPr>
        <p:spPr bwMode="auto">
          <a:xfrm>
            <a:off x="615950" y="817563"/>
            <a:ext cx="8334375" cy="2884487"/>
          </a:xfrm>
          <a:prstGeom prst="rect">
            <a:avLst/>
          </a:prstGeom>
          <a:solidFill>
            <a:schemeClr val="bg1"/>
          </a:solidFill>
          <a:ln w="9525">
            <a:noFill/>
            <a:miter lim="800000"/>
            <a:headEnd/>
            <a:tailEnd/>
          </a:ln>
        </p:spPr>
        <p:txBody>
          <a:bodyPr>
            <a:spAutoFit/>
          </a:bodyPr>
          <a:lstStyle/>
          <a:p>
            <a:pPr marL="263525" indent="-263525">
              <a:lnSpc>
                <a:spcPct val="110000"/>
              </a:lnSpc>
              <a:spcBef>
                <a:spcPts val="600"/>
              </a:spcBef>
              <a:spcAft>
                <a:spcPts val="200"/>
              </a:spcAft>
              <a:buClr>
                <a:srgbClr val="0000FF"/>
              </a:buClr>
              <a:buSzPct val="90000"/>
              <a:buFont typeface="Wingdings" pitchFamily="2" charset="2"/>
              <a:buChar char="q"/>
            </a:pPr>
            <a:r>
              <a:rPr lang="en-US" sz="2000">
                <a:latin typeface="Helvetica"/>
                <a:ea typeface="Helvetica"/>
                <a:cs typeface="Helvetica"/>
              </a:rPr>
              <a:t>The Pb ion beam details are still under discussion.</a:t>
            </a:r>
          </a:p>
          <a:p>
            <a:pPr marL="263525" indent="-263525">
              <a:lnSpc>
                <a:spcPct val="110000"/>
              </a:lnSpc>
              <a:spcBef>
                <a:spcPts val="600"/>
              </a:spcBef>
              <a:spcAft>
                <a:spcPts val="200"/>
              </a:spcAft>
              <a:buClr>
                <a:srgbClr val="0000FF"/>
              </a:buClr>
              <a:buSzPct val="90000"/>
              <a:buFont typeface="Wingdings" pitchFamily="2" charset="2"/>
              <a:buChar char="q"/>
            </a:pPr>
            <a:r>
              <a:rPr lang="en-US" sz="2000">
                <a:latin typeface="Helvetica"/>
                <a:ea typeface="Helvetica"/>
                <a:cs typeface="Helvetica"/>
              </a:rPr>
              <a:t>Most </a:t>
            </a:r>
            <a:r>
              <a:rPr lang="en-US" sz="2000" b="1" i="1">
                <a:solidFill>
                  <a:srgbClr val="D60093"/>
                </a:solidFill>
                <a:latin typeface="Helvetica"/>
                <a:ea typeface="Helvetica"/>
                <a:cs typeface="Helvetica"/>
              </a:rPr>
              <a:t>likely</a:t>
            </a:r>
            <a:r>
              <a:rPr lang="en-US" sz="2000">
                <a:latin typeface="Helvetica"/>
                <a:ea typeface="Helvetica"/>
                <a:cs typeface="Helvetica"/>
              </a:rPr>
              <a:t> scenario:</a:t>
            </a:r>
          </a:p>
          <a:p>
            <a:pPr marL="534988" lvl="1" indent="-268288">
              <a:lnSpc>
                <a:spcPct val="110000"/>
              </a:lnSpc>
              <a:spcBef>
                <a:spcPts val="600"/>
              </a:spcBef>
              <a:spcAft>
                <a:spcPts val="200"/>
              </a:spcAft>
              <a:buClr>
                <a:srgbClr val="0000FF"/>
              </a:buClr>
              <a:buSzPct val="90000"/>
              <a:buFont typeface="Courier New" pitchFamily="49" charset="0"/>
              <a:buChar char="o"/>
            </a:pPr>
            <a:r>
              <a:rPr lang="en-US" i="1">
                <a:solidFill>
                  <a:srgbClr val="0000FF"/>
                </a:solidFill>
                <a:latin typeface="Helvetica"/>
                <a:ea typeface="Helvetica"/>
                <a:cs typeface="Helvetica"/>
              </a:rPr>
              <a:t>Bunch spacing of </a:t>
            </a:r>
            <a:r>
              <a:rPr lang="en-US" b="1" i="1" u="sng">
                <a:solidFill>
                  <a:srgbClr val="0000FF"/>
                </a:solidFill>
                <a:latin typeface="Helvetica"/>
                <a:ea typeface="Helvetica"/>
                <a:cs typeface="Helvetica"/>
              </a:rPr>
              <a:t>200 ns</a:t>
            </a:r>
            <a:r>
              <a:rPr lang="en-US" b="1" i="1">
                <a:solidFill>
                  <a:srgbClr val="0000FF"/>
                </a:solidFill>
                <a:latin typeface="Helvetica"/>
                <a:ea typeface="Helvetica"/>
                <a:cs typeface="Helvetica"/>
              </a:rPr>
              <a:t> </a:t>
            </a:r>
            <a:r>
              <a:rPr lang="en-US" i="1">
                <a:solidFill>
                  <a:srgbClr val="0000FF"/>
                </a:solidFill>
                <a:latin typeface="Helvetica"/>
                <a:ea typeface="Helvetica"/>
                <a:cs typeface="Helvetica"/>
              </a:rPr>
              <a:t>(nominal = 100 ns – also possible).</a:t>
            </a:r>
          </a:p>
          <a:p>
            <a:pPr marL="534988" lvl="1" indent="-268288">
              <a:lnSpc>
                <a:spcPct val="110000"/>
              </a:lnSpc>
              <a:spcBef>
                <a:spcPts val="600"/>
              </a:spcBef>
              <a:spcAft>
                <a:spcPts val="200"/>
              </a:spcAft>
              <a:buClr>
                <a:srgbClr val="0000FF"/>
              </a:buClr>
              <a:buSzPct val="90000"/>
              <a:buFont typeface="Courier New" pitchFamily="49" charset="0"/>
              <a:buChar char="o"/>
            </a:pPr>
            <a:r>
              <a:rPr lang="en-US" i="1">
                <a:solidFill>
                  <a:srgbClr val="0000FF"/>
                </a:solidFill>
                <a:latin typeface="Helvetica"/>
                <a:ea typeface="Helvetica"/>
                <a:cs typeface="Helvetica"/>
              </a:rPr>
              <a:t>358 bunches (24 per injection), ~350 colliding pairs per experiment.</a:t>
            </a:r>
          </a:p>
          <a:p>
            <a:pPr marL="534988" lvl="1" indent="-268288">
              <a:lnSpc>
                <a:spcPct val="110000"/>
              </a:lnSpc>
              <a:spcBef>
                <a:spcPts val="600"/>
              </a:spcBef>
              <a:spcAft>
                <a:spcPts val="200"/>
              </a:spcAft>
              <a:buClr>
                <a:srgbClr val="0000FF"/>
              </a:buClr>
              <a:buSzPct val="90000"/>
              <a:buFont typeface="Courier New" pitchFamily="49" charset="0"/>
              <a:buChar char="o"/>
            </a:pPr>
            <a:r>
              <a:rPr lang="en-US" i="1">
                <a:solidFill>
                  <a:srgbClr val="0000FF"/>
                </a:solidFill>
                <a:latin typeface="Helvetica"/>
                <a:ea typeface="Helvetica"/>
                <a:cs typeface="Helvetica"/>
              </a:rPr>
              <a:t>Intensity ~1.2x10</a:t>
            </a:r>
            <a:r>
              <a:rPr lang="en-US" i="1" baseline="30000">
                <a:solidFill>
                  <a:srgbClr val="0000FF"/>
                </a:solidFill>
                <a:latin typeface="Helvetica"/>
                <a:ea typeface="Helvetica"/>
                <a:cs typeface="Helvetica"/>
              </a:rPr>
              <a:t>8</a:t>
            </a:r>
            <a:r>
              <a:rPr lang="en-US" i="1">
                <a:solidFill>
                  <a:srgbClr val="0000FF"/>
                </a:solidFill>
                <a:latin typeface="Helvetica"/>
                <a:ea typeface="Helvetica"/>
                <a:cs typeface="Helvetica"/>
              </a:rPr>
              <a:t> ions / bunch.</a:t>
            </a:r>
          </a:p>
          <a:p>
            <a:pPr marL="534988" lvl="1" indent="-268288">
              <a:lnSpc>
                <a:spcPct val="110000"/>
              </a:lnSpc>
              <a:spcBef>
                <a:spcPts val="600"/>
              </a:spcBef>
              <a:spcAft>
                <a:spcPts val="200"/>
              </a:spcAft>
              <a:buClr>
                <a:srgbClr val="0000FF"/>
              </a:buClr>
              <a:buSzPct val="90000"/>
              <a:buFont typeface="Courier New" pitchFamily="49" charset="0"/>
              <a:buChar char="o"/>
            </a:pPr>
            <a:r>
              <a:rPr lang="en-US" i="1">
                <a:solidFill>
                  <a:srgbClr val="0000FF"/>
                </a:solidFill>
                <a:latin typeface="Symbol" pitchFamily="18" charset="2"/>
                <a:ea typeface="Helvetica"/>
                <a:cs typeface="Helvetica"/>
              </a:rPr>
              <a:t>b</a:t>
            </a:r>
            <a:r>
              <a:rPr lang="en-US" i="1">
                <a:solidFill>
                  <a:srgbClr val="0000FF"/>
                </a:solidFill>
                <a:latin typeface="Helvetica"/>
                <a:ea typeface="Helvetica"/>
                <a:cs typeface="Helvetica"/>
              </a:rPr>
              <a:t>* = 1 m in ATLAS, CMS and ALICE (if aperture OK !).</a:t>
            </a:r>
          </a:p>
          <a:p>
            <a:pPr marL="534988" lvl="1" indent="-268288">
              <a:lnSpc>
                <a:spcPct val="110000"/>
              </a:lnSpc>
              <a:spcBef>
                <a:spcPts val="600"/>
              </a:spcBef>
              <a:spcAft>
                <a:spcPts val="200"/>
              </a:spcAft>
              <a:buClr>
                <a:srgbClr val="0000FF"/>
              </a:buClr>
              <a:buSzPct val="90000"/>
              <a:buFont typeface="Courier New" pitchFamily="49" charset="0"/>
              <a:buChar char="o"/>
            </a:pPr>
            <a:r>
              <a:rPr lang="en-US" i="1">
                <a:solidFill>
                  <a:srgbClr val="0000FF"/>
                </a:solidFill>
                <a:latin typeface="Helvetica"/>
                <a:ea typeface="Helvetica"/>
                <a:cs typeface="Helvetica"/>
              </a:rPr>
              <a:t>ATLAS &amp; CMS standard crossing angles (120 </a:t>
            </a:r>
            <a:r>
              <a:rPr lang="en-US" i="1">
                <a:solidFill>
                  <a:srgbClr val="0000FF"/>
                </a:solidFill>
                <a:latin typeface="Symbol" pitchFamily="18" charset="2"/>
                <a:ea typeface="Helvetica"/>
                <a:cs typeface="Helvetica"/>
              </a:rPr>
              <a:t>m</a:t>
            </a:r>
            <a:r>
              <a:rPr lang="en-US" i="1">
                <a:solidFill>
                  <a:srgbClr val="0000FF"/>
                </a:solidFill>
                <a:latin typeface="Helvetica"/>
                <a:ea typeface="Helvetica"/>
                <a:cs typeface="Helvetica"/>
              </a:rPr>
              <a:t>rad).</a:t>
            </a:r>
          </a:p>
        </p:txBody>
      </p:sp>
      <p:graphicFrame>
        <p:nvGraphicFramePr>
          <p:cNvPr id="7" name="Table 6"/>
          <p:cNvGraphicFramePr>
            <a:graphicFrameLocks noGrp="1"/>
          </p:cNvGraphicFramePr>
          <p:nvPr/>
        </p:nvGraphicFramePr>
        <p:xfrm>
          <a:off x="769938" y="3851275"/>
          <a:ext cx="7028115" cy="1854200"/>
        </p:xfrm>
        <a:graphic>
          <a:graphicData uri="http://schemas.openxmlformats.org/drawingml/2006/table">
            <a:tbl>
              <a:tblPr firstRow="1" bandRow="1">
                <a:tableStyleId>{5C22544A-7EE6-4342-B048-85BDC9FD1C3A}</a:tableStyleId>
              </a:tblPr>
              <a:tblGrid>
                <a:gridCol w="2756128"/>
                <a:gridCol w="2156354"/>
                <a:gridCol w="2115633"/>
              </a:tblGrid>
              <a:tr h="370840">
                <a:tc>
                  <a:txBody>
                    <a:bodyPr/>
                    <a:lstStyle/>
                    <a:p>
                      <a:pPr algn="ctr"/>
                      <a:endParaRPr lang="en-US" dirty="0">
                        <a:solidFill>
                          <a:srgbClr val="0000FF"/>
                        </a:solidFill>
                      </a:endParaRPr>
                    </a:p>
                  </a:txBody>
                  <a:tcPr/>
                </a:tc>
                <a:tc>
                  <a:txBody>
                    <a:bodyPr/>
                    <a:lstStyle/>
                    <a:p>
                      <a:pPr algn="ctr"/>
                      <a:r>
                        <a:rPr lang="en-US" dirty="0" smtClean="0">
                          <a:solidFill>
                            <a:srgbClr val="0000FF"/>
                          </a:solidFill>
                        </a:rPr>
                        <a:t>2010</a:t>
                      </a:r>
                      <a:endParaRPr lang="en-US" dirty="0">
                        <a:solidFill>
                          <a:srgbClr val="0000FF"/>
                        </a:solidFill>
                      </a:endParaRPr>
                    </a:p>
                  </a:txBody>
                  <a:tcPr/>
                </a:tc>
                <a:tc>
                  <a:txBody>
                    <a:bodyPr/>
                    <a:lstStyle/>
                    <a:p>
                      <a:pPr algn="ctr"/>
                      <a:r>
                        <a:rPr lang="en-US" dirty="0" smtClean="0">
                          <a:solidFill>
                            <a:srgbClr val="0000FF"/>
                          </a:solidFill>
                        </a:rPr>
                        <a:t>2011</a:t>
                      </a:r>
                      <a:endParaRPr lang="en-US" dirty="0">
                        <a:solidFill>
                          <a:srgbClr val="0000FF"/>
                        </a:solidFill>
                      </a:endParaRPr>
                    </a:p>
                  </a:txBody>
                  <a:tcPr/>
                </a:tc>
              </a:tr>
              <a:tr h="370840">
                <a:tc>
                  <a:txBody>
                    <a:bodyPr/>
                    <a:lstStyle/>
                    <a:p>
                      <a:r>
                        <a:rPr lang="en-US" b="1" dirty="0" smtClean="0"/>
                        <a:t>Spacing (ns)</a:t>
                      </a:r>
                      <a:endParaRPr lang="en-US" b="1" dirty="0"/>
                    </a:p>
                  </a:txBody>
                  <a:tcPr/>
                </a:tc>
                <a:tc>
                  <a:txBody>
                    <a:bodyPr/>
                    <a:lstStyle/>
                    <a:p>
                      <a:pPr algn="ctr"/>
                      <a:r>
                        <a:rPr lang="en-US" dirty="0" smtClean="0"/>
                        <a:t>500</a:t>
                      </a:r>
                      <a:endParaRPr lang="en-US" dirty="0"/>
                    </a:p>
                  </a:txBody>
                  <a:tcPr/>
                </a:tc>
                <a:tc>
                  <a:txBody>
                    <a:bodyPr/>
                    <a:lstStyle/>
                    <a:p>
                      <a:pPr algn="ctr"/>
                      <a:r>
                        <a:rPr lang="en-US" dirty="0" smtClean="0"/>
                        <a:t>200</a:t>
                      </a:r>
                      <a:endParaRPr lang="en-US" dirty="0"/>
                    </a:p>
                  </a:txBody>
                  <a:tcPr/>
                </a:tc>
              </a:tr>
              <a:tr h="370840">
                <a:tc>
                  <a:txBody>
                    <a:bodyPr/>
                    <a:lstStyle/>
                    <a:p>
                      <a:r>
                        <a:rPr lang="en-US" b="1" dirty="0" smtClean="0"/>
                        <a:t>Colliding</a:t>
                      </a:r>
                      <a:r>
                        <a:rPr lang="en-US" b="1" baseline="0" dirty="0" smtClean="0"/>
                        <a:t> pairs (ATLAS)</a:t>
                      </a:r>
                      <a:endParaRPr lang="en-US" b="1" dirty="0"/>
                    </a:p>
                  </a:txBody>
                  <a:tcPr/>
                </a:tc>
                <a:tc>
                  <a:txBody>
                    <a:bodyPr/>
                    <a:lstStyle/>
                    <a:p>
                      <a:pPr algn="ctr"/>
                      <a:r>
                        <a:rPr lang="en-US" dirty="0" smtClean="0"/>
                        <a:t>131</a:t>
                      </a:r>
                      <a:endParaRPr lang="en-US" dirty="0"/>
                    </a:p>
                  </a:txBody>
                  <a:tcPr/>
                </a:tc>
                <a:tc>
                  <a:txBody>
                    <a:bodyPr/>
                    <a:lstStyle/>
                    <a:p>
                      <a:pPr algn="ctr"/>
                      <a:r>
                        <a:rPr lang="en-US" dirty="0" smtClean="0"/>
                        <a:t>356</a:t>
                      </a:r>
                      <a:endParaRPr lang="en-US" dirty="0"/>
                    </a:p>
                  </a:txBody>
                  <a:tcPr/>
                </a:tc>
              </a:tr>
              <a:tr h="370840">
                <a:tc>
                  <a:txBody>
                    <a:bodyPr/>
                    <a:lstStyle/>
                    <a:p>
                      <a:r>
                        <a:rPr lang="en-US" b="1" dirty="0" smtClean="0">
                          <a:latin typeface="Symbol" pitchFamily="18" charset="2"/>
                        </a:rPr>
                        <a:t>b</a:t>
                      </a:r>
                      <a:r>
                        <a:rPr lang="en-US" b="1" dirty="0" smtClean="0"/>
                        <a:t>* (m)</a:t>
                      </a:r>
                      <a:endParaRPr lang="en-US" b="1" dirty="0"/>
                    </a:p>
                  </a:txBody>
                  <a:tcPr/>
                </a:tc>
                <a:tc>
                  <a:txBody>
                    <a:bodyPr/>
                    <a:lstStyle/>
                    <a:p>
                      <a:pPr algn="ctr"/>
                      <a:r>
                        <a:rPr lang="en-US" dirty="0" smtClean="0"/>
                        <a:t>3.5</a:t>
                      </a:r>
                      <a:endParaRPr lang="en-US" dirty="0"/>
                    </a:p>
                  </a:txBody>
                  <a:tcPr/>
                </a:tc>
                <a:tc>
                  <a:txBody>
                    <a:bodyPr/>
                    <a:lstStyle/>
                    <a:p>
                      <a:pPr algn="ctr"/>
                      <a:r>
                        <a:rPr lang="en-US" dirty="0" smtClean="0"/>
                        <a:t>1</a:t>
                      </a:r>
                      <a:endParaRPr lang="en-US" dirty="0"/>
                    </a:p>
                  </a:txBody>
                  <a:tcPr/>
                </a:tc>
              </a:tr>
              <a:tr h="370840">
                <a:tc>
                  <a:txBody>
                    <a:bodyPr/>
                    <a:lstStyle/>
                    <a:p>
                      <a:r>
                        <a:rPr lang="en-US" b="1" dirty="0" smtClean="0"/>
                        <a:t>Luminosity (cm</a:t>
                      </a:r>
                      <a:r>
                        <a:rPr lang="en-US" b="1" baseline="30000" dirty="0" smtClean="0"/>
                        <a:t>-2</a:t>
                      </a:r>
                      <a:r>
                        <a:rPr lang="en-US" b="1" dirty="0" smtClean="0"/>
                        <a:t>s</a:t>
                      </a:r>
                      <a:r>
                        <a:rPr lang="en-US" b="1" baseline="30000" dirty="0" smtClean="0"/>
                        <a:t>-1</a:t>
                      </a:r>
                      <a:r>
                        <a:rPr lang="en-US" b="1" dirty="0" smtClean="0"/>
                        <a:t>)</a:t>
                      </a:r>
                      <a:endParaRPr lang="en-US" b="1" dirty="0"/>
                    </a:p>
                  </a:txBody>
                  <a:tcPr/>
                </a:tc>
                <a:tc>
                  <a:txBody>
                    <a:bodyPr/>
                    <a:lstStyle/>
                    <a:p>
                      <a:pPr algn="ctr"/>
                      <a:r>
                        <a:rPr lang="en-US" b="1" dirty="0" smtClean="0">
                          <a:solidFill>
                            <a:srgbClr val="FF0000"/>
                          </a:solidFill>
                        </a:rPr>
                        <a:t>3x10</a:t>
                      </a:r>
                      <a:r>
                        <a:rPr lang="en-US" b="1" baseline="30000" dirty="0" smtClean="0">
                          <a:solidFill>
                            <a:srgbClr val="FF0000"/>
                          </a:solidFill>
                        </a:rPr>
                        <a:t>25</a:t>
                      </a:r>
                      <a:endParaRPr lang="en-US" b="1" baseline="30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~3x10</a:t>
                      </a:r>
                      <a:r>
                        <a:rPr lang="en-US" b="1" baseline="30000" dirty="0" smtClean="0">
                          <a:solidFill>
                            <a:srgbClr val="FF0000"/>
                          </a:solidFill>
                        </a:rPr>
                        <a:t>26</a:t>
                      </a: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P-ion test</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6869" name="Slide Number Placeholder 4"/>
          <p:cNvSpPr>
            <a:spLocks noGrp="1"/>
          </p:cNvSpPr>
          <p:nvPr>
            <p:ph type="sldNum" sz="quarter" idx="12"/>
          </p:nvPr>
        </p:nvSpPr>
        <p:spPr>
          <a:noFill/>
        </p:spPr>
        <p:txBody>
          <a:bodyPr/>
          <a:lstStyle/>
          <a:p>
            <a:fld id="{D65DA132-698F-44A2-9A6D-E5D7EBE95310}" type="slidenum">
              <a:rPr lang="en-US" smtClean="0"/>
              <a:pPr/>
              <a:t>59</a:t>
            </a:fld>
            <a:endParaRPr lang="en-US" smtClean="0"/>
          </a:p>
        </p:txBody>
      </p:sp>
      <p:sp>
        <p:nvSpPr>
          <p:cNvPr id="37894" name="TextBox 53"/>
          <p:cNvSpPr txBox="1">
            <a:spLocks noChangeArrowheads="1"/>
          </p:cNvSpPr>
          <p:nvPr/>
        </p:nvSpPr>
        <p:spPr bwMode="auto">
          <a:xfrm>
            <a:off x="615950" y="779463"/>
            <a:ext cx="8334375" cy="4872037"/>
          </a:xfrm>
          <a:prstGeom prst="rect">
            <a:avLst/>
          </a:prstGeom>
          <a:solidFill>
            <a:schemeClr val="bg1"/>
          </a:solidFill>
          <a:ln w="9525">
            <a:noFill/>
            <a:miter lim="800000"/>
            <a:headEnd/>
            <a:tailEnd/>
          </a:ln>
        </p:spPr>
        <p:txBody>
          <a:bodyPr>
            <a:spAutoFit/>
          </a:bodyPr>
          <a:lstStyle/>
          <a:p>
            <a:pPr marL="263525" indent="-263525">
              <a:lnSpc>
                <a:spcPct val="110000"/>
              </a:lnSpc>
              <a:spcBef>
                <a:spcPts val="600"/>
              </a:spcBef>
              <a:spcAft>
                <a:spcPts val="200"/>
              </a:spcAft>
              <a:buClr>
                <a:srgbClr val="0000FF"/>
              </a:buClr>
              <a:buSzPct val="90000"/>
              <a:buFont typeface="Wingdings" pitchFamily="2" charset="2"/>
              <a:buChar char="q"/>
              <a:defRPr/>
            </a:pPr>
            <a:r>
              <a:rPr lang="en-US" sz="2000" dirty="0">
                <a:latin typeface="Helvetica" charset="0"/>
                <a:cs typeface="Helvetica" charset="0"/>
              </a:rPr>
              <a:t>Issue with mixed p-ion mode is the difference in revolution frequencies at injection (4.5 kHz). At 3.5 </a:t>
            </a:r>
            <a:r>
              <a:rPr lang="en-US" sz="2000" dirty="0" err="1">
                <a:latin typeface="Helvetica" charset="0"/>
                <a:cs typeface="Helvetica" charset="0"/>
              </a:rPr>
              <a:t>TeV</a:t>
            </a:r>
            <a:r>
              <a:rPr lang="en-US" sz="2000" dirty="0">
                <a:latin typeface="Helvetica" charset="0"/>
                <a:cs typeface="Helvetica" charset="0"/>
              </a:rPr>
              <a:t> the frequencies can be forced to be equal (differences very small, few 10’s Hz).</a:t>
            </a:r>
          </a:p>
          <a:p>
            <a:pPr marL="720725" lvl="1" indent="-263525">
              <a:lnSpc>
                <a:spcPct val="110000"/>
              </a:lnSpc>
              <a:spcBef>
                <a:spcPts val="600"/>
              </a:spcBef>
              <a:spcAft>
                <a:spcPts val="200"/>
              </a:spcAft>
              <a:buClr>
                <a:srgbClr val="0000FF"/>
              </a:buClr>
              <a:buSzPct val="90000"/>
              <a:buFont typeface="Courier New" pitchFamily="49" charset="0"/>
              <a:buChar char="o"/>
              <a:defRPr/>
            </a:pPr>
            <a:r>
              <a:rPr lang="en-US" i="1" dirty="0">
                <a:solidFill>
                  <a:srgbClr val="0000FF"/>
                </a:solidFill>
                <a:latin typeface="Helvetica" charset="0"/>
                <a:cs typeface="Helvetica" charset="0"/>
              </a:rPr>
              <a:t>The beams slip one </a:t>
            </a:r>
            <a:r>
              <a:rPr lang="en-US" i="1" dirty="0" err="1">
                <a:solidFill>
                  <a:srgbClr val="0000FF"/>
                </a:solidFill>
                <a:latin typeface="Helvetica" charset="0"/>
                <a:cs typeface="Helvetica" charset="0"/>
              </a:rPr>
              <a:t>wrt</a:t>
            </a:r>
            <a:r>
              <a:rPr lang="en-US" i="1" dirty="0">
                <a:solidFill>
                  <a:srgbClr val="0000FF"/>
                </a:solidFill>
                <a:latin typeface="Helvetica" charset="0"/>
                <a:cs typeface="Helvetica" charset="0"/>
              </a:rPr>
              <a:t> the other: locations of (parasitic) collisions move longitudinally. Possible source of poor lifetime.</a:t>
            </a:r>
          </a:p>
          <a:p>
            <a:pPr marL="720725" lvl="1" indent="-263525">
              <a:lnSpc>
                <a:spcPct val="110000"/>
              </a:lnSpc>
              <a:spcBef>
                <a:spcPts val="600"/>
              </a:spcBef>
              <a:spcAft>
                <a:spcPts val="200"/>
              </a:spcAft>
              <a:buClr>
                <a:srgbClr val="0000FF"/>
              </a:buClr>
              <a:buSzPct val="90000"/>
              <a:buFont typeface="Courier New" pitchFamily="49" charset="0"/>
              <a:buChar char="o"/>
              <a:defRPr/>
            </a:pPr>
            <a:r>
              <a:rPr lang="en-US" i="1" dirty="0">
                <a:solidFill>
                  <a:srgbClr val="0000FF"/>
                </a:solidFill>
                <a:latin typeface="Helvetica" charset="0"/>
                <a:cs typeface="Helvetica" charset="0"/>
              </a:rPr>
              <a:t>At 3.5 </a:t>
            </a:r>
            <a:r>
              <a:rPr lang="en-US" i="1" dirty="0" err="1">
                <a:solidFill>
                  <a:srgbClr val="0000FF"/>
                </a:solidFill>
                <a:latin typeface="Helvetica" charset="0"/>
                <a:cs typeface="Helvetica" charset="0"/>
              </a:rPr>
              <a:t>TeV</a:t>
            </a:r>
            <a:r>
              <a:rPr lang="en-US" i="1" dirty="0">
                <a:solidFill>
                  <a:srgbClr val="0000FF"/>
                </a:solidFill>
                <a:latin typeface="Helvetica" charset="0"/>
                <a:cs typeface="Helvetica" charset="0"/>
              </a:rPr>
              <a:t>, the frequencies are locked together and the beams must be cogged longitudinally to collide at the right place.</a:t>
            </a:r>
          </a:p>
          <a:p>
            <a:pPr marL="263525" indent="-263525">
              <a:lnSpc>
                <a:spcPct val="110000"/>
              </a:lnSpc>
              <a:spcBef>
                <a:spcPts val="600"/>
              </a:spcBef>
              <a:spcAft>
                <a:spcPts val="200"/>
              </a:spcAft>
              <a:buClr>
                <a:srgbClr val="0000FF"/>
              </a:buClr>
              <a:buSzPct val="90000"/>
              <a:buFont typeface="Wingdings" pitchFamily="2" charset="2"/>
              <a:buChar char="q"/>
              <a:defRPr/>
            </a:pPr>
            <a:r>
              <a:rPr lang="en-US" sz="2000" dirty="0">
                <a:latin typeface="Helvetica" charset="0"/>
                <a:cs typeface="Helvetica" charset="0"/>
              </a:rPr>
              <a:t>An injection test of protons into ring 1 and </a:t>
            </a:r>
            <a:r>
              <a:rPr lang="en-US" sz="2000" dirty="0" err="1">
                <a:latin typeface="Helvetica" charset="0"/>
                <a:cs typeface="Helvetica" charset="0"/>
              </a:rPr>
              <a:t>Pb</a:t>
            </a:r>
            <a:r>
              <a:rPr lang="en-US" sz="2000" dirty="0">
                <a:latin typeface="Helvetica" charset="0"/>
                <a:cs typeface="Helvetica" charset="0"/>
              </a:rPr>
              <a:t> into ring 2 is foreseen during the next MD (before the ion run).</a:t>
            </a:r>
          </a:p>
          <a:p>
            <a:pPr marL="263525" indent="-263525">
              <a:lnSpc>
                <a:spcPct val="110000"/>
              </a:lnSpc>
              <a:spcBef>
                <a:spcPts val="600"/>
              </a:spcBef>
              <a:spcAft>
                <a:spcPts val="200"/>
              </a:spcAft>
              <a:buClr>
                <a:srgbClr val="0000FF"/>
              </a:buClr>
              <a:buSzPct val="90000"/>
              <a:buFont typeface="Wingdings" pitchFamily="2" charset="2"/>
              <a:buChar char="q"/>
              <a:defRPr/>
            </a:pPr>
            <a:r>
              <a:rPr lang="en-US" sz="2000" dirty="0">
                <a:latin typeface="Helvetica" charset="0"/>
                <a:cs typeface="Helvetica" charset="0"/>
              </a:rPr>
              <a:t>Then – depending on the ‘smoothness’ – tests of:</a:t>
            </a:r>
          </a:p>
          <a:p>
            <a:pPr marL="712788" lvl="1" indent="-261938">
              <a:lnSpc>
                <a:spcPct val="110000"/>
              </a:lnSpc>
              <a:spcBef>
                <a:spcPts val="600"/>
              </a:spcBef>
              <a:spcAft>
                <a:spcPts val="200"/>
              </a:spcAft>
              <a:buClr>
                <a:srgbClr val="0000FF"/>
              </a:buClr>
              <a:buSzPct val="90000"/>
              <a:buFont typeface="Courier New" pitchFamily="49" charset="0"/>
              <a:buChar char="o"/>
              <a:defRPr/>
            </a:pPr>
            <a:r>
              <a:rPr lang="en-US" i="1" dirty="0">
                <a:solidFill>
                  <a:srgbClr val="0000FF"/>
                </a:solidFill>
                <a:latin typeface="Helvetica" charset="0"/>
                <a:cs typeface="Helvetica" charset="0"/>
              </a:rPr>
              <a:t>Ramp and cogging at 3.5 </a:t>
            </a:r>
            <a:r>
              <a:rPr lang="en-US" i="1" dirty="0" err="1">
                <a:solidFill>
                  <a:srgbClr val="0000FF"/>
                </a:solidFill>
                <a:latin typeface="Helvetica" charset="0"/>
                <a:cs typeface="Helvetica" charset="0"/>
              </a:rPr>
              <a:t>TeV</a:t>
            </a:r>
            <a:r>
              <a:rPr lang="en-US" i="1" dirty="0">
                <a:solidFill>
                  <a:srgbClr val="0000FF"/>
                </a:solidFill>
                <a:latin typeface="Helvetica" charset="0"/>
                <a:cs typeface="Helvetica" charset="0"/>
              </a:rPr>
              <a:t>.</a:t>
            </a:r>
          </a:p>
          <a:p>
            <a:pPr marL="712788" lvl="1" indent="-261938">
              <a:lnSpc>
                <a:spcPct val="110000"/>
              </a:lnSpc>
              <a:spcBef>
                <a:spcPts val="600"/>
              </a:spcBef>
              <a:spcAft>
                <a:spcPts val="200"/>
              </a:spcAft>
              <a:buClr>
                <a:srgbClr val="0000FF"/>
              </a:buClr>
              <a:buSzPct val="90000"/>
              <a:buFont typeface="Courier New" pitchFamily="49" charset="0"/>
              <a:buChar char="o"/>
              <a:defRPr/>
            </a:pPr>
            <a:r>
              <a:rPr lang="en-US" i="1" dirty="0">
                <a:solidFill>
                  <a:srgbClr val="0000FF"/>
                </a:solidFill>
                <a:latin typeface="Helvetica" charset="0"/>
                <a:cs typeface="Helvetica" charset="0"/>
              </a:rPr>
              <a:t>Test of very low intensity collisions – but unlikely to provide stable beams conditions (time constraints).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Limits on </a:t>
            </a:r>
            <a:r>
              <a:rPr lang="en-US" smtClean="0">
                <a:latin typeface="Symbol" pitchFamily="18" charset="2"/>
              </a:rPr>
              <a:t>b</a:t>
            </a:r>
            <a:r>
              <a:rPr lang="en-US" smtClean="0"/>
              <a:t>*</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2293" name="Slide Number Placeholder 4"/>
          <p:cNvSpPr>
            <a:spLocks noGrp="1"/>
          </p:cNvSpPr>
          <p:nvPr>
            <p:ph type="sldNum" sz="quarter" idx="12"/>
          </p:nvPr>
        </p:nvSpPr>
        <p:spPr>
          <a:noFill/>
        </p:spPr>
        <p:txBody>
          <a:bodyPr/>
          <a:lstStyle/>
          <a:p>
            <a:fld id="{04524266-CA08-4832-A5D4-ACAB32C7FB6B}" type="slidenum">
              <a:rPr lang="en-US" smtClean="0"/>
              <a:pPr/>
              <a:t>6</a:t>
            </a:fld>
            <a:endParaRPr lang="en-US" smtClean="0"/>
          </a:p>
        </p:txBody>
      </p:sp>
      <p:sp>
        <p:nvSpPr>
          <p:cNvPr id="12294" name="TextBox 4"/>
          <p:cNvSpPr txBox="1">
            <a:spLocks noChangeArrowheads="1"/>
          </p:cNvSpPr>
          <p:nvPr/>
        </p:nvSpPr>
        <p:spPr bwMode="auto">
          <a:xfrm>
            <a:off x="539750" y="855663"/>
            <a:ext cx="8258175" cy="2424112"/>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Interpolating aperture measurements performed at </a:t>
            </a:r>
            <a:r>
              <a:rPr lang="en-US" sz="2000" i="1" dirty="0">
                <a:solidFill>
                  <a:srgbClr val="0000FF"/>
                </a:solidFill>
                <a:latin typeface="Arial" pitchFamily="34" charset="0"/>
                <a:cs typeface="Arial" pitchFamily="34" charset="0"/>
              </a:rPr>
              <a:t>INJECTION</a:t>
            </a:r>
            <a:r>
              <a:rPr lang="en-US" sz="2000" dirty="0">
                <a:latin typeface="Arial" pitchFamily="34" charset="0"/>
                <a:cs typeface="Arial" pitchFamily="34" charset="0"/>
              </a:rPr>
              <a:t> in 2010/11, and taking into account the 2010 experience lead to select:</a:t>
            </a:r>
          </a:p>
          <a:p>
            <a:pPr marL="266700" indent="-266700">
              <a:lnSpc>
                <a:spcPct val="120000"/>
              </a:lnSpc>
              <a:spcBef>
                <a:spcPts val="300"/>
              </a:spcBef>
              <a:buClr>
                <a:srgbClr val="0000FF"/>
              </a:buClr>
              <a:buSzPct val="80000"/>
            </a:pPr>
            <a:endParaRPr lang="en-US" sz="2000" dirty="0">
              <a:latin typeface="Arial" pitchFamily="34" charset="0"/>
              <a:cs typeface="Arial" pitchFamily="34" charset="0"/>
            </a:endParaRPr>
          </a:p>
          <a:p>
            <a:pPr marL="266700" indent="-266700">
              <a:lnSpc>
                <a:spcPct val="120000"/>
              </a:lnSpc>
              <a:spcBef>
                <a:spcPts val="300"/>
              </a:spcBef>
              <a:buClr>
                <a:srgbClr val="0000FF"/>
              </a:buClr>
              <a:buSzPct val="80000"/>
            </a:pPr>
            <a:endParaRPr lang="en-US" sz="2000" dirty="0">
              <a:latin typeface="Arial" pitchFamily="34" charset="0"/>
              <a:cs typeface="Arial" pitchFamily="34" charset="0"/>
            </a:endParaRPr>
          </a:p>
          <a:p>
            <a:pPr marL="266700" indent="-266700">
              <a:lnSpc>
                <a:spcPct val="120000"/>
              </a:lnSpc>
              <a:spcBef>
                <a:spcPts val="300"/>
              </a:spcBef>
              <a:buClr>
                <a:srgbClr val="0000FF"/>
              </a:buClr>
              <a:buSzPct val="80000"/>
              <a:buFont typeface="Wingdings" pitchFamily="2" charset="2"/>
              <a:buChar char="q"/>
            </a:pPr>
            <a:r>
              <a:rPr lang="en-US" sz="2000" dirty="0">
                <a:latin typeface="Arial" pitchFamily="34" charset="0"/>
                <a:cs typeface="Arial" pitchFamily="34" charset="0"/>
              </a:rPr>
              <a:t>A</a:t>
            </a:r>
            <a:r>
              <a:rPr lang="en-US" sz="2000" dirty="0" smtClean="0">
                <a:latin typeface="Arial" pitchFamily="34" charset="0"/>
                <a:cs typeface="Arial" pitchFamily="34" charset="0"/>
              </a:rPr>
              <a:t>perture </a:t>
            </a:r>
            <a:r>
              <a:rPr lang="en-US" sz="2000" dirty="0">
                <a:latin typeface="Arial" pitchFamily="34" charset="0"/>
                <a:cs typeface="Arial" pitchFamily="34" charset="0"/>
              </a:rPr>
              <a:t>measurements at </a:t>
            </a:r>
            <a:r>
              <a:rPr lang="en-US" sz="2000" i="1" dirty="0">
                <a:solidFill>
                  <a:srgbClr val="0000FF"/>
                </a:solidFill>
                <a:latin typeface="Arial" pitchFamily="34" charset="0"/>
                <a:cs typeface="Arial" pitchFamily="34" charset="0"/>
              </a:rPr>
              <a:t>3.5 </a:t>
            </a:r>
            <a:r>
              <a:rPr lang="en-US" sz="2000" i="1" dirty="0" err="1">
                <a:solidFill>
                  <a:srgbClr val="0000FF"/>
                </a:solidFill>
                <a:latin typeface="Arial" pitchFamily="34" charset="0"/>
                <a:cs typeface="Arial" pitchFamily="34" charset="0"/>
              </a:rPr>
              <a:t>TeV</a:t>
            </a:r>
            <a:r>
              <a:rPr lang="en-US" sz="2000" i="1" dirty="0">
                <a:solidFill>
                  <a:srgbClr val="0000FF"/>
                </a:solidFill>
                <a:latin typeface="Arial" pitchFamily="34" charset="0"/>
                <a:cs typeface="Arial" pitchFamily="34" charset="0"/>
              </a:rPr>
              <a:t> </a:t>
            </a:r>
            <a:r>
              <a:rPr lang="en-US" sz="2000" dirty="0" smtClean="0">
                <a:latin typeface="Arial" pitchFamily="34" charset="0"/>
                <a:cs typeface="Arial" pitchFamily="34" charset="0"/>
              </a:rPr>
              <a:t>in IR1/5 end </a:t>
            </a:r>
            <a:r>
              <a:rPr lang="en-US" sz="2000" dirty="0">
                <a:latin typeface="Arial" pitchFamily="34" charset="0"/>
                <a:cs typeface="Arial" pitchFamily="34" charset="0"/>
              </a:rPr>
              <a:t>of August paved the way for smaller </a:t>
            </a:r>
            <a:r>
              <a:rPr lang="en-US" sz="2000" dirty="0">
                <a:latin typeface="Symbol" pitchFamily="18" charset="2"/>
                <a:cs typeface="Arial" pitchFamily="34" charset="0"/>
              </a:rPr>
              <a:t>b</a:t>
            </a:r>
            <a:r>
              <a:rPr lang="en-US" sz="2000" dirty="0">
                <a:latin typeface="Arial" pitchFamily="34" charset="0"/>
                <a:cs typeface="Arial" pitchFamily="34" charset="0"/>
              </a:rPr>
              <a:t>*:</a:t>
            </a:r>
          </a:p>
        </p:txBody>
      </p:sp>
      <p:sp>
        <p:nvSpPr>
          <p:cNvPr id="7" name="TextBox 6"/>
          <p:cNvSpPr txBox="1"/>
          <p:nvPr/>
        </p:nvSpPr>
        <p:spPr>
          <a:xfrm>
            <a:off x="2344738" y="1816100"/>
            <a:ext cx="3987800" cy="461963"/>
          </a:xfrm>
          <a:prstGeom prst="rect">
            <a:avLst/>
          </a:prstGeom>
          <a:solidFill>
            <a:srgbClr val="FFFF99"/>
          </a:solidFill>
          <a:ln>
            <a:solidFill>
              <a:srgbClr val="D60093"/>
            </a:solidFill>
          </a:ln>
        </p:spPr>
        <p:txBody>
          <a:bodyPr wrap="none">
            <a:spAutoFit/>
          </a:bodyPr>
          <a:lstStyle/>
          <a:p>
            <a:pPr>
              <a:defRPr/>
            </a:pPr>
            <a:r>
              <a:rPr lang="en-US" sz="2400" b="1" dirty="0">
                <a:solidFill>
                  <a:srgbClr val="CC0066"/>
                </a:solidFill>
                <a:latin typeface="Symbol" pitchFamily="18" charset="2"/>
              </a:rPr>
              <a:t>b</a:t>
            </a:r>
            <a:r>
              <a:rPr lang="en-US" sz="2400" b="1" dirty="0">
                <a:solidFill>
                  <a:srgbClr val="CC0066"/>
                </a:solidFill>
                <a:latin typeface="+mn-lt"/>
              </a:rPr>
              <a:t>* = 1.5 m for startup 2011</a:t>
            </a:r>
          </a:p>
        </p:txBody>
      </p:sp>
      <p:sp>
        <p:nvSpPr>
          <p:cNvPr id="8" name="TextBox 7"/>
          <p:cNvSpPr txBox="1"/>
          <p:nvPr/>
        </p:nvSpPr>
        <p:spPr>
          <a:xfrm>
            <a:off x="846138" y="3813175"/>
            <a:ext cx="2727325" cy="1200150"/>
          </a:xfrm>
          <a:prstGeom prst="rect">
            <a:avLst/>
          </a:prstGeom>
          <a:solidFill>
            <a:srgbClr val="FFFF99"/>
          </a:solidFill>
          <a:ln>
            <a:solidFill>
              <a:srgbClr val="D60093"/>
            </a:solidFill>
          </a:ln>
        </p:spPr>
        <p:txBody>
          <a:bodyPr>
            <a:spAutoFit/>
          </a:bodyPr>
          <a:lstStyle/>
          <a:p>
            <a:pPr algn="ctr">
              <a:defRPr/>
            </a:pPr>
            <a:r>
              <a:rPr lang="en-US" sz="2400" b="1" dirty="0">
                <a:solidFill>
                  <a:srgbClr val="CC0066"/>
                </a:solidFill>
                <a:latin typeface="Symbol" pitchFamily="18" charset="2"/>
              </a:rPr>
              <a:t>b</a:t>
            </a:r>
            <a:r>
              <a:rPr lang="en-US" sz="2400" b="1" dirty="0">
                <a:solidFill>
                  <a:srgbClr val="CC0066"/>
                </a:solidFill>
                <a:latin typeface="+mn-lt"/>
              </a:rPr>
              <a:t>* = 1 m </a:t>
            </a:r>
          </a:p>
          <a:p>
            <a:pPr algn="ctr">
              <a:defRPr/>
            </a:pPr>
            <a:r>
              <a:rPr lang="en-US" sz="2400" b="1" dirty="0">
                <a:solidFill>
                  <a:srgbClr val="CC0066"/>
                </a:solidFill>
                <a:latin typeface="+mn-lt"/>
              </a:rPr>
              <a:t>after August technical stop</a:t>
            </a:r>
          </a:p>
        </p:txBody>
      </p:sp>
      <p:pic>
        <p:nvPicPr>
          <p:cNvPr id="12297" name="Picture 2"/>
          <p:cNvPicPr>
            <a:picLocks noChangeAspect="1" noChangeArrowheads="1"/>
          </p:cNvPicPr>
          <p:nvPr/>
        </p:nvPicPr>
        <p:blipFill>
          <a:blip r:embed="rId2" cstate="print"/>
          <a:srcRect/>
          <a:stretch>
            <a:fillRect/>
          </a:stretch>
        </p:blipFill>
        <p:spPr bwMode="auto">
          <a:xfrm>
            <a:off x="3881438" y="3191462"/>
            <a:ext cx="5068887" cy="3309938"/>
          </a:xfrm>
          <a:prstGeom prst="rect">
            <a:avLst/>
          </a:prstGeom>
          <a:noFill/>
          <a:ln w="9525">
            <a:noFill/>
            <a:miter lim="800000"/>
            <a:headEnd/>
            <a:tailEnd/>
          </a:ln>
        </p:spPr>
      </p:pic>
      <p:sp>
        <p:nvSpPr>
          <p:cNvPr id="10" name="TextBox 9"/>
          <p:cNvSpPr txBox="1"/>
          <p:nvPr/>
        </p:nvSpPr>
        <p:spPr>
          <a:xfrm>
            <a:off x="846138" y="5195888"/>
            <a:ext cx="2727325" cy="646112"/>
          </a:xfrm>
          <a:prstGeom prst="rect">
            <a:avLst/>
          </a:prstGeom>
          <a:noFill/>
        </p:spPr>
        <p:txBody>
          <a:bodyPr>
            <a:spAutoFit/>
          </a:bodyPr>
          <a:lstStyle/>
          <a:p>
            <a:pPr algn="ctr">
              <a:defRPr/>
            </a:pPr>
            <a:r>
              <a:rPr lang="en-US" i="1" dirty="0">
                <a:latin typeface="+mn-lt"/>
              </a:rPr>
              <a:t>(commissioned in less than a week)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Ion run schedule</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7893" name="Slide Number Placeholder 4"/>
          <p:cNvSpPr>
            <a:spLocks noGrp="1"/>
          </p:cNvSpPr>
          <p:nvPr>
            <p:ph type="sldNum" sz="quarter" idx="12"/>
          </p:nvPr>
        </p:nvSpPr>
        <p:spPr>
          <a:noFill/>
        </p:spPr>
        <p:txBody>
          <a:bodyPr/>
          <a:lstStyle/>
          <a:p>
            <a:fld id="{525574CD-1385-4E67-8A05-C58F8AD20240}" type="slidenum">
              <a:rPr lang="en-US" smtClean="0"/>
              <a:pPr/>
              <a:t>60</a:t>
            </a:fld>
            <a:endParaRPr lang="en-US" smtClean="0"/>
          </a:p>
        </p:txBody>
      </p:sp>
      <p:sp>
        <p:nvSpPr>
          <p:cNvPr id="8" name="TextBox 7"/>
          <p:cNvSpPr txBox="1"/>
          <p:nvPr/>
        </p:nvSpPr>
        <p:spPr>
          <a:xfrm>
            <a:off x="539750" y="779463"/>
            <a:ext cx="8332788" cy="1517650"/>
          </a:xfrm>
          <a:prstGeom prst="rect">
            <a:avLst/>
          </a:prstGeom>
          <a:noFill/>
        </p:spPr>
        <p:txBody>
          <a:bodyPr>
            <a:spAutoFit/>
          </a:bodyPr>
          <a:lstStyle/>
          <a:p>
            <a:pPr marL="266700" indent="-266700">
              <a:spcBef>
                <a:spcPts val="1000"/>
              </a:spcBef>
              <a:buClr>
                <a:srgbClr val="0000FF"/>
              </a:buClr>
              <a:buFont typeface="Wingdings" pitchFamily="2" charset="2"/>
              <a:buChar char="q"/>
              <a:defRPr/>
            </a:pPr>
            <a:r>
              <a:rPr lang="en-US" sz="2000" dirty="0">
                <a:latin typeface="+mj-lt"/>
              </a:rPr>
              <a:t>Success </a:t>
            </a:r>
            <a:r>
              <a:rPr lang="en-US" sz="2000">
                <a:latin typeface="+mj-lt"/>
              </a:rPr>
              <a:t>oriented planning </a:t>
            </a:r>
            <a:r>
              <a:rPr lang="en-US" sz="2000" dirty="0">
                <a:latin typeface="+mj-lt"/>
              </a:rPr>
              <a:t>given that the p-ion test is taking place more or less at the same time.</a:t>
            </a:r>
          </a:p>
          <a:p>
            <a:pPr marL="723900" lvl="1" indent="-266700">
              <a:spcBef>
                <a:spcPts val="1000"/>
              </a:spcBef>
              <a:buClr>
                <a:srgbClr val="0000FF"/>
              </a:buClr>
              <a:buFont typeface="Courier New" pitchFamily="49" charset="0"/>
              <a:buChar char="o"/>
              <a:defRPr/>
            </a:pPr>
            <a:r>
              <a:rPr lang="en-US" i="1" dirty="0">
                <a:solidFill>
                  <a:srgbClr val="0000FF"/>
                </a:solidFill>
                <a:latin typeface="+mj-lt"/>
              </a:rPr>
              <a:t>Duration of p-ion not well defined…</a:t>
            </a:r>
          </a:p>
          <a:p>
            <a:pPr marL="723900" lvl="1" indent="-266700">
              <a:spcBef>
                <a:spcPts val="1000"/>
              </a:spcBef>
              <a:buClr>
                <a:srgbClr val="0000FF"/>
              </a:buClr>
              <a:buFont typeface="Courier New" pitchFamily="49" charset="0"/>
              <a:buChar char="o"/>
              <a:defRPr/>
            </a:pPr>
            <a:r>
              <a:rPr lang="en-US" b="1" i="1" dirty="0">
                <a:solidFill>
                  <a:srgbClr val="D60093"/>
                </a:solidFill>
                <a:latin typeface="+mj-lt"/>
              </a:rPr>
              <a:t>We should be able to reach 50-80 </a:t>
            </a:r>
            <a:r>
              <a:rPr lang="en-US" b="1" i="1" dirty="0">
                <a:solidFill>
                  <a:srgbClr val="D60093"/>
                </a:solidFill>
                <a:latin typeface="Symbol" pitchFamily="18" charset="2"/>
              </a:rPr>
              <a:t>m</a:t>
            </a:r>
            <a:r>
              <a:rPr lang="en-US" b="1" i="1" dirty="0">
                <a:solidFill>
                  <a:srgbClr val="D60093"/>
                </a:solidFill>
                <a:latin typeface="+mj-lt"/>
              </a:rPr>
              <a:t>b</a:t>
            </a:r>
            <a:r>
              <a:rPr lang="en-US" b="1" i="1" baseline="30000" dirty="0">
                <a:solidFill>
                  <a:srgbClr val="D60093"/>
                </a:solidFill>
                <a:latin typeface="+mj-lt"/>
              </a:rPr>
              <a:t>-1</a:t>
            </a:r>
            <a:r>
              <a:rPr lang="en-US" b="1" i="1" dirty="0">
                <a:solidFill>
                  <a:srgbClr val="D60093"/>
                </a:solidFill>
                <a:latin typeface="+mj-lt"/>
              </a:rPr>
              <a:t> (2010 : 8 </a:t>
            </a:r>
            <a:r>
              <a:rPr lang="en-US" b="1" i="1" dirty="0">
                <a:solidFill>
                  <a:srgbClr val="D60093"/>
                </a:solidFill>
                <a:latin typeface="Symbol" pitchFamily="18" charset="2"/>
              </a:rPr>
              <a:t>m</a:t>
            </a:r>
            <a:r>
              <a:rPr lang="en-US" b="1" i="1" dirty="0">
                <a:solidFill>
                  <a:srgbClr val="D60093"/>
                </a:solidFill>
              </a:rPr>
              <a:t>b</a:t>
            </a:r>
            <a:r>
              <a:rPr lang="en-US" b="1" i="1" baseline="30000" dirty="0">
                <a:solidFill>
                  <a:srgbClr val="D60093"/>
                </a:solidFill>
              </a:rPr>
              <a:t>-1</a:t>
            </a:r>
            <a:r>
              <a:rPr lang="en-US" b="1" i="1" dirty="0">
                <a:solidFill>
                  <a:srgbClr val="D60093"/>
                </a:solidFill>
              </a:rPr>
              <a:t>)</a:t>
            </a:r>
            <a:endParaRPr lang="en-US" b="1" i="1" dirty="0">
              <a:solidFill>
                <a:srgbClr val="D60093"/>
              </a:solidFill>
              <a:latin typeface="+mj-lt"/>
            </a:endParaRPr>
          </a:p>
        </p:txBody>
      </p:sp>
      <p:pic>
        <p:nvPicPr>
          <p:cNvPr id="37895" name="Picture 2"/>
          <p:cNvPicPr>
            <a:picLocks noChangeAspect="1" noChangeArrowheads="1"/>
          </p:cNvPicPr>
          <p:nvPr/>
        </p:nvPicPr>
        <p:blipFill>
          <a:blip r:embed="rId2" cstate="print"/>
          <a:srcRect/>
          <a:stretch>
            <a:fillRect/>
          </a:stretch>
        </p:blipFill>
        <p:spPr bwMode="auto">
          <a:xfrm>
            <a:off x="385763" y="2387600"/>
            <a:ext cx="8678862" cy="3921125"/>
          </a:xfrm>
          <a:prstGeom prst="rect">
            <a:avLst/>
          </a:prstGeom>
          <a:noFill/>
          <a:ln w="9525">
            <a:noFill/>
            <a:miter lim="800000"/>
            <a:headEnd/>
            <a:tailEnd/>
          </a:ln>
        </p:spPr>
      </p:pic>
      <p:sp>
        <p:nvSpPr>
          <p:cNvPr id="10" name="TextBox 9"/>
          <p:cNvSpPr txBox="1"/>
          <p:nvPr/>
        </p:nvSpPr>
        <p:spPr>
          <a:xfrm>
            <a:off x="4956175" y="5594350"/>
            <a:ext cx="2300288" cy="369888"/>
          </a:xfrm>
          <a:prstGeom prst="rect">
            <a:avLst/>
          </a:prstGeom>
          <a:noFill/>
        </p:spPr>
        <p:txBody>
          <a:bodyPr wrap="none">
            <a:spAutoFit/>
          </a:bodyPr>
          <a:lstStyle/>
          <a:p>
            <a:pPr>
              <a:defRPr/>
            </a:pPr>
            <a:r>
              <a:rPr lang="en-US" i="1" dirty="0">
                <a:solidFill>
                  <a:srgbClr val="0000FF"/>
                </a:solidFill>
                <a:latin typeface="+mj-lt"/>
              </a:rPr>
              <a:t>p-ion test (tentative)</a:t>
            </a:r>
          </a:p>
        </p:txBody>
      </p:sp>
      <p:sp>
        <p:nvSpPr>
          <p:cNvPr id="37897" name="Rectangle 12"/>
          <p:cNvSpPr>
            <a:spLocks noChangeArrowheads="1"/>
          </p:cNvSpPr>
          <p:nvPr/>
        </p:nvSpPr>
        <p:spPr bwMode="auto">
          <a:xfrm>
            <a:off x="4111625" y="5695950"/>
            <a:ext cx="690563" cy="152400"/>
          </a:xfrm>
          <a:prstGeom prst="rect">
            <a:avLst/>
          </a:prstGeom>
          <a:solidFill>
            <a:srgbClr val="D60093"/>
          </a:solidFill>
          <a:ln w="9525" algn="ctr">
            <a:solidFill>
              <a:schemeClr val="tx1"/>
            </a:solidFill>
            <a:round/>
            <a:headEnd/>
            <a:tailEnd/>
          </a:ln>
        </p:spPr>
        <p:txBody>
          <a:bodyPr/>
          <a:lstStyle/>
          <a:p>
            <a:endParaRPr lang="en-US"/>
          </a:p>
        </p:txBody>
      </p:sp>
      <p:sp>
        <p:nvSpPr>
          <p:cNvPr id="37898" name="Rectangle 13"/>
          <p:cNvSpPr>
            <a:spLocks noChangeArrowheads="1"/>
          </p:cNvSpPr>
          <p:nvPr/>
        </p:nvSpPr>
        <p:spPr bwMode="auto">
          <a:xfrm>
            <a:off x="4225925" y="3506788"/>
            <a:ext cx="500063" cy="230187"/>
          </a:xfrm>
          <a:prstGeom prst="rect">
            <a:avLst/>
          </a:prstGeom>
          <a:solidFill>
            <a:srgbClr val="D60093"/>
          </a:solidFill>
          <a:ln w="9525" algn="ctr">
            <a:solidFill>
              <a:schemeClr val="tx1"/>
            </a:solidFill>
            <a:round/>
            <a:headEnd/>
            <a:tailEnd/>
          </a:ln>
        </p:spPr>
        <p:txBody>
          <a:bodyPr/>
          <a:lstStyle/>
          <a:p>
            <a:endParaRPr lang="en-US"/>
          </a:p>
        </p:txBody>
      </p:sp>
      <p:sp>
        <p:nvSpPr>
          <p:cNvPr id="37899" name="Rectangle 14"/>
          <p:cNvSpPr>
            <a:spLocks noChangeArrowheads="1"/>
          </p:cNvSpPr>
          <p:nvPr/>
        </p:nvSpPr>
        <p:spPr bwMode="auto">
          <a:xfrm>
            <a:off x="5378450" y="3621088"/>
            <a:ext cx="500063" cy="422275"/>
          </a:xfrm>
          <a:prstGeom prst="rect">
            <a:avLst/>
          </a:prstGeom>
          <a:solidFill>
            <a:srgbClr val="D60093"/>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From 2010 to 2011</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3317" name="Slide Number Placeholder 4"/>
          <p:cNvSpPr>
            <a:spLocks noGrp="1"/>
          </p:cNvSpPr>
          <p:nvPr>
            <p:ph type="sldNum" sz="quarter" idx="12"/>
          </p:nvPr>
        </p:nvSpPr>
        <p:spPr>
          <a:noFill/>
        </p:spPr>
        <p:txBody>
          <a:bodyPr/>
          <a:lstStyle/>
          <a:p>
            <a:fld id="{080D4887-081B-4797-847C-5E8403BC7DBB}" type="slidenum">
              <a:rPr lang="en-US" smtClean="0"/>
              <a:pPr/>
              <a:t>7</a:t>
            </a:fld>
            <a:endParaRPr lang="en-US" smtClean="0"/>
          </a:p>
        </p:txBody>
      </p:sp>
      <p:graphicFrame>
        <p:nvGraphicFramePr>
          <p:cNvPr id="7" name="Table 6"/>
          <p:cNvGraphicFramePr>
            <a:graphicFrameLocks noGrp="1"/>
          </p:cNvGraphicFramePr>
          <p:nvPr/>
        </p:nvGraphicFramePr>
        <p:xfrm>
          <a:off x="1308100" y="3313113"/>
          <a:ext cx="6951305" cy="2810413"/>
        </p:xfrm>
        <a:graphic>
          <a:graphicData uri="http://schemas.openxmlformats.org/drawingml/2006/table">
            <a:tbl>
              <a:tblPr firstRow="1" bandRow="1">
                <a:tableStyleId>{5C22544A-7EE6-4342-B048-85BDC9FD1C3A}</a:tableStyleId>
              </a:tblPr>
              <a:tblGrid>
                <a:gridCol w="2081464"/>
                <a:gridCol w="1610190"/>
                <a:gridCol w="1610190"/>
                <a:gridCol w="1649461"/>
              </a:tblGrid>
              <a:tr h="366788">
                <a:tc>
                  <a:txBody>
                    <a:bodyPr/>
                    <a:lstStyle/>
                    <a:p>
                      <a:r>
                        <a:rPr lang="en-US" dirty="0" smtClean="0">
                          <a:solidFill>
                            <a:schemeClr val="tx1"/>
                          </a:solidFill>
                        </a:rPr>
                        <a:t>Parameter</a:t>
                      </a:r>
                      <a:endParaRPr lang="en-US" dirty="0">
                        <a:solidFill>
                          <a:schemeClr val="tx1"/>
                        </a:solidFill>
                      </a:endParaRPr>
                    </a:p>
                  </a:txBody>
                  <a:tcPr/>
                </a:tc>
                <a:tc>
                  <a:txBody>
                    <a:bodyPr/>
                    <a:lstStyle/>
                    <a:p>
                      <a:pPr algn="ctr"/>
                      <a:r>
                        <a:rPr lang="en-US" dirty="0" smtClean="0">
                          <a:solidFill>
                            <a:schemeClr val="tx1"/>
                          </a:solidFill>
                        </a:rPr>
                        <a:t>2010</a:t>
                      </a:r>
                      <a:endParaRPr lang="en-US" dirty="0">
                        <a:solidFill>
                          <a:schemeClr val="tx1"/>
                        </a:solidFill>
                      </a:endParaRPr>
                    </a:p>
                  </a:txBody>
                  <a:tcPr/>
                </a:tc>
                <a:tc>
                  <a:txBody>
                    <a:bodyPr/>
                    <a:lstStyle/>
                    <a:p>
                      <a:pPr algn="ctr"/>
                      <a:r>
                        <a:rPr lang="en-US" dirty="0" smtClean="0">
                          <a:solidFill>
                            <a:schemeClr val="tx1"/>
                          </a:solidFill>
                        </a:rPr>
                        <a:t>2011</a:t>
                      </a:r>
                      <a:endParaRPr lang="en-US" dirty="0">
                        <a:solidFill>
                          <a:schemeClr val="tx1"/>
                        </a:solidFill>
                      </a:endParaRPr>
                    </a:p>
                  </a:txBody>
                  <a:tcPr/>
                </a:tc>
                <a:tc>
                  <a:txBody>
                    <a:bodyPr/>
                    <a:lstStyle/>
                    <a:p>
                      <a:pPr algn="ctr"/>
                      <a:r>
                        <a:rPr lang="en-US" dirty="0" smtClean="0">
                          <a:solidFill>
                            <a:schemeClr val="tx1"/>
                          </a:solidFill>
                        </a:rPr>
                        <a:t>Nominal</a:t>
                      </a:r>
                      <a:endParaRPr lang="en-US" dirty="0">
                        <a:solidFill>
                          <a:schemeClr val="tx1"/>
                        </a:solidFill>
                      </a:endParaRPr>
                    </a:p>
                  </a:txBody>
                  <a:tcPr/>
                </a:tc>
              </a:tr>
              <a:tr h="366788">
                <a:tc>
                  <a:txBody>
                    <a:bodyPr/>
                    <a:lstStyle/>
                    <a:p>
                      <a:r>
                        <a:rPr lang="en-US" dirty="0" smtClean="0">
                          <a:solidFill>
                            <a:schemeClr val="tx1"/>
                          </a:solidFill>
                        </a:rPr>
                        <a:t>N ( 10</a:t>
                      </a:r>
                      <a:r>
                        <a:rPr lang="en-US" baseline="30000" dirty="0" smtClean="0">
                          <a:solidFill>
                            <a:schemeClr val="tx1"/>
                          </a:solidFill>
                        </a:rPr>
                        <a:t>11</a:t>
                      </a:r>
                      <a:r>
                        <a:rPr lang="en-US" dirty="0" smtClean="0">
                          <a:solidFill>
                            <a:schemeClr val="tx1"/>
                          </a:solidFill>
                        </a:rPr>
                        <a:t> p/bunch)</a:t>
                      </a:r>
                      <a:endParaRPr lang="en-US" dirty="0">
                        <a:solidFill>
                          <a:schemeClr val="tx1"/>
                        </a:solidFill>
                      </a:endParaRPr>
                    </a:p>
                  </a:txBody>
                  <a:tcPr/>
                </a:tc>
                <a:tc>
                  <a:txBody>
                    <a:bodyPr/>
                    <a:lstStyle/>
                    <a:p>
                      <a:pPr algn="ctr"/>
                      <a:r>
                        <a:rPr lang="en-US" b="1" dirty="0" smtClean="0">
                          <a:solidFill>
                            <a:srgbClr val="00B050"/>
                          </a:solidFill>
                          <a:sym typeface="Symbol"/>
                        </a:rPr>
                        <a:t>1.2</a:t>
                      </a:r>
                      <a:endParaRPr lang="en-US" b="1" baseline="30000" dirty="0">
                        <a:solidFill>
                          <a:srgbClr val="00B050"/>
                        </a:solidFill>
                      </a:endParaRPr>
                    </a:p>
                  </a:txBody>
                  <a:tcPr/>
                </a:tc>
                <a:tc>
                  <a:txBody>
                    <a:bodyPr/>
                    <a:lstStyle/>
                    <a:p>
                      <a:pPr algn="ctr"/>
                      <a:r>
                        <a:rPr lang="en-US" b="1" dirty="0" smtClean="0">
                          <a:solidFill>
                            <a:srgbClr val="00B050"/>
                          </a:solidFill>
                          <a:sym typeface="Symbol"/>
                        </a:rPr>
                        <a:t>1.45</a:t>
                      </a:r>
                      <a:endParaRPr lang="en-US" b="1" baseline="3000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sym typeface="Symbol"/>
                        </a:rPr>
                        <a:t>1.15</a:t>
                      </a:r>
                      <a:endParaRPr lang="en-US" b="0" baseline="30000" dirty="0" smtClean="0">
                        <a:solidFill>
                          <a:schemeClr val="tx1"/>
                        </a:solidFill>
                      </a:endParaRPr>
                    </a:p>
                  </a:txBody>
                  <a:tcPr/>
                </a:tc>
              </a:tr>
              <a:tr h="400500">
                <a:tc>
                  <a:txBody>
                    <a:bodyPr/>
                    <a:lstStyle/>
                    <a:p>
                      <a:r>
                        <a:rPr lang="en-US" dirty="0" smtClean="0">
                          <a:solidFill>
                            <a:schemeClr val="tx1"/>
                          </a:solidFill>
                        </a:rPr>
                        <a:t>k (no. bunches)</a:t>
                      </a:r>
                      <a:endParaRPr lang="en-US" dirty="0">
                        <a:solidFill>
                          <a:schemeClr val="tx1"/>
                        </a:solidFill>
                      </a:endParaRPr>
                    </a:p>
                  </a:txBody>
                  <a:tcPr/>
                </a:tc>
                <a:tc>
                  <a:txBody>
                    <a:bodyPr/>
                    <a:lstStyle/>
                    <a:p>
                      <a:pPr algn="ctr"/>
                      <a:r>
                        <a:rPr lang="en-US" b="0" dirty="0" smtClean="0">
                          <a:solidFill>
                            <a:srgbClr val="FF0000"/>
                          </a:solidFill>
                        </a:rPr>
                        <a:t>368</a:t>
                      </a:r>
                      <a:endParaRPr lang="en-US" b="0" dirty="0">
                        <a:solidFill>
                          <a:srgbClr val="FF0000"/>
                        </a:solidFill>
                      </a:endParaRPr>
                    </a:p>
                  </a:txBody>
                  <a:tcPr/>
                </a:tc>
                <a:tc>
                  <a:txBody>
                    <a:bodyPr/>
                    <a:lstStyle/>
                    <a:p>
                      <a:pPr algn="ctr"/>
                      <a:r>
                        <a:rPr lang="en-US" b="0" baseline="0" dirty="0" smtClean="0">
                          <a:solidFill>
                            <a:srgbClr val="FF0000"/>
                          </a:solidFill>
                        </a:rPr>
                        <a:t> 1380</a:t>
                      </a:r>
                      <a:endParaRPr lang="en-US" b="0" dirty="0">
                        <a:solidFill>
                          <a:srgbClr val="FF0000"/>
                        </a:solidFill>
                      </a:endParaRPr>
                    </a:p>
                  </a:txBody>
                  <a:tcPr/>
                </a:tc>
                <a:tc>
                  <a:txBody>
                    <a:bodyPr/>
                    <a:lstStyle/>
                    <a:p>
                      <a:pPr algn="ctr"/>
                      <a:r>
                        <a:rPr lang="en-US" b="0" dirty="0" smtClean="0">
                          <a:solidFill>
                            <a:schemeClr val="tx1"/>
                          </a:solidFill>
                        </a:rPr>
                        <a:t>2808</a:t>
                      </a:r>
                      <a:endParaRPr lang="en-US" b="0" dirty="0">
                        <a:solidFill>
                          <a:schemeClr val="tx1"/>
                        </a:solidFill>
                      </a:endParaRPr>
                    </a:p>
                  </a:txBody>
                  <a:tcPr/>
                </a:tc>
              </a:tr>
              <a:tr h="400500">
                <a:tc>
                  <a:txBody>
                    <a:bodyPr/>
                    <a:lstStyle/>
                    <a:p>
                      <a:r>
                        <a:rPr lang="en-US" dirty="0" smtClean="0">
                          <a:solidFill>
                            <a:schemeClr val="tx1"/>
                          </a:solidFill>
                        </a:rPr>
                        <a:t>Bunch spacing</a:t>
                      </a:r>
                      <a:endParaRPr lang="en-US" dirty="0">
                        <a:solidFill>
                          <a:schemeClr val="tx1"/>
                        </a:solidFill>
                      </a:endParaRPr>
                    </a:p>
                  </a:txBody>
                  <a:tcPr/>
                </a:tc>
                <a:tc>
                  <a:txBody>
                    <a:bodyPr/>
                    <a:lstStyle/>
                    <a:p>
                      <a:pPr algn="ctr"/>
                      <a:r>
                        <a:rPr lang="en-US" b="0" dirty="0" smtClean="0">
                          <a:solidFill>
                            <a:srgbClr val="FF0000"/>
                          </a:solidFill>
                        </a:rPr>
                        <a:t>150</a:t>
                      </a:r>
                      <a:endParaRPr lang="en-US" b="0" dirty="0">
                        <a:solidFill>
                          <a:srgbClr val="FF0000"/>
                        </a:solidFill>
                      </a:endParaRPr>
                    </a:p>
                  </a:txBody>
                  <a:tcPr/>
                </a:tc>
                <a:tc>
                  <a:txBody>
                    <a:bodyPr/>
                    <a:lstStyle/>
                    <a:p>
                      <a:pPr algn="ctr"/>
                      <a:r>
                        <a:rPr lang="en-US" b="0" dirty="0" smtClean="0">
                          <a:solidFill>
                            <a:srgbClr val="FF0000"/>
                          </a:solidFill>
                        </a:rPr>
                        <a:t>50</a:t>
                      </a:r>
                      <a:endParaRPr lang="en-US" b="0" dirty="0">
                        <a:solidFill>
                          <a:srgbClr val="FF0000"/>
                        </a:solidFill>
                      </a:endParaRPr>
                    </a:p>
                  </a:txBody>
                  <a:tcPr/>
                </a:tc>
                <a:tc>
                  <a:txBody>
                    <a:bodyPr/>
                    <a:lstStyle/>
                    <a:p>
                      <a:pPr algn="ctr"/>
                      <a:r>
                        <a:rPr lang="en-US" b="0" dirty="0" smtClean="0">
                          <a:solidFill>
                            <a:schemeClr val="tx1"/>
                          </a:solidFill>
                        </a:rPr>
                        <a:t>25</a:t>
                      </a:r>
                      <a:endParaRPr lang="en-US" b="0" dirty="0">
                        <a:solidFill>
                          <a:schemeClr val="tx1"/>
                        </a:solidFill>
                      </a:endParaRPr>
                    </a:p>
                  </a:txBody>
                  <a:tcPr/>
                </a:tc>
              </a:tr>
              <a:tr h="425279">
                <a:tc>
                  <a:txBody>
                    <a:bodyPr/>
                    <a:lstStyle/>
                    <a:p>
                      <a:r>
                        <a:rPr lang="en-US" dirty="0" smtClean="0">
                          <a:solidFill>
                            <a:schemeClr val="tx1"/>
                          </a:solidFill>
                          <a:latin typeface="Symbol" pitchFamily="18" charset="2"/>
                        </a:rPr>
                        <a:t>e</a:t>
                      </a:r>
                      <a:r>
                        <a:rPr lang="en-US" baseline="0" dirty="0" smtClean="0">
                          <a:solidFill>
                            <a:schemeClr val="tx1"/>
                          </a:solidFill>
                        </a:rPr>
                        <a:t> (</a:t>
                      </a:r>
                      <a:r>
                        <a:rPr lang="en-US" baseline="0" dirty="0" smtClean="0">
                          <a:solidFill>
                            <a:schemeClr val="tx1"/>
                          </a:solidFill>
                          <a:latin typeface="Symbol" pitchFamily="18" charset="2"/>
                        </a:rPr>
                        <a:t>m</a:t>
                      </a:r>
                      <a:r>
                        <a:rPr lang="en-US" baseline="0" dirty="0" smtClean="0">
                          <a:solidFill>
                            <a:schemeClr val="tx1"/>
                          </a:solidFill>
                        </a:rPr>
                        <a:t>m </a:t>
                      </a:r>
                      <a:r>
                        <a:rPr lang="en-US" baseline="0" dirty="0" err="1" smtClean="0">
                          <a:solidFill>
                            <a:schemeClr val="tx1"/>
                          </a:solidFill>
                        </a:rPr>
                        <a:t>rad</a:t>
                      </a:r>
                      <a:r>
                        <a:rPr lang="en-US" baseline="0" dirty="0" smtClean="0">
                          <a:solidFill>
                            <a:schemeClr val="tx1"/>
                          </a:solidFill>
                        </a:rPr>
                        <a:t>)</a:t>
                      </a:r>
                      <a:endParaRPr lang="en-US" dirty="0">
                        <a:solidFill>
                          <a:schemeClr val="tx1"/>
                        </a:solidFill>
                      </a:endParaRPr>
                    </a:p>
                  </a:txBody>
                  <a:tcPr/>
                </a:tc>
                <a:tc>
                  <a:txBody>
                    <a:bodyPr/>
                    <a:lstStyle/>
                    <a:p>
                      <a:pPr algn="ctr"/>
                      <a:r>
                        <a:rPr lang="en-US" b="1" dirty="0" smtClean="0">
                          <a:solidFill>
                            <a:srgbClr val="00B050"/>
                          </a:solidFill>
                        </a:rPr>
                        <a:t>2.4-4</a:t>
                      </a:r>
                      <a:endParaRPr lang="en-US" b="1" dirty="0">
                        <a:solidFill>
                          <a:srgbClr val="00B050"/>
                        </a:solidFill>
                      </a:endParaRPr>
                    </a:p>
                  </a:txBody>
                  <a:tcPr/>
                </a:tc>
                <a:tc>
                  <a:txBody>
                    <a:bodyPr/>
                    <a:lstStyle/>
                    <a:p>
                      <a:pPr algn="ctr"/>
                      <a:r>
                        <a:rPr lang="en-US" b="1" dirty="0" smtClean="0">
                          <a:solidFill>
                            <a:srgbClr val="00B050"/>
                          </a:solidFill>
                        </a:rPr>
                        <a:t>1.9-2.4</a:t>
                      </a:r>
                      <a:endParaRPr lang="en-US" b="1" dirty="0">
                        <a:solidFill>
                          <a:srgbClr val="00B050"/>
                        </a:solidFill>
                      </a:endParaRPr>
                    </a:p>
                  </a:txBody>
                  <a:tcPr/>
                </a:tc>
                <a:tc>
                  <a:txBody>
                    <a:bodyPr/>
                    <a:lstStyle/>
                    <a:p>
                      <a:pPr algn="ctr"/>
                      <a:r>
                        <a:rPr lang="en-US" b="0" dirty="0" smtClean="0">
                          <a:solidFill>
                            <a:schemeClr val="tx1"/>
                          </a:solidFill>
                        </a:rPr>
                        <a:t>3.75</a:t>
                      </a:r>
                      <a:endParaRPr lang="en-US" b="0" dirty="0">
                        <a:solidFill>
                          <a:schemeClr val="tx1"/>
                        </a:solidFill>
                      </a:endParaRPr>
                    </a:p>
                  </a:txBody>
                  <a:tcPr/>
                </a:tc>
              </a:tr>
              <a:tr h="425279">
                <a:tc>
                  <a:txBody>
                    <a:bodyPr/>
                    <a:lstStyle/>
                    <a:p>
                      <a:r>
                        <a:rPr lang="en-US" dirty="0" smtClean="0">
                          <a:solidFill>
                            <a:schemeClr val="tx1"/>
                          </a:solidFill>
                          <a:latin typeface="Symbol" pitchFamily="18" charset="2"/>
                        </a:rPr>
                        <a:t>b</a:t>
                      </a:r>
                      <a:r>
                        <a:rPr lang="en-US" dirty="0" smtClean="0">
                          <a:solidFill>
                            <a:schemeClr val="tx1"/>
                          </a:solidFill>
                        </a:rPr>
                        <a:t>* (m)</a:t>
                      </a:r>
                      <a:endParaRPr lang="en-US" dirty="0">
                        <a:solidFill>
                          <a:schemeClr val="tx1"/>
                        </a:solidFill>
                      </a:endParaRPr>
                    </a:p>
                  </a:txBody>
                  <a:tcPr/>
                </a:tc>
                <a:tc>
                  <a:txBody>
                    <a:bodyPr/>
                    <a:lstStyle/>
                    <a:p>
                      <a:pPr algn="ctr"/>
                      <a:r>
                        <a:rPr lang="en-US" dirty="0" smtClean="0">
                          <a:solidFill>
                            <a:srgbClr val="FF0000"/>
                          </a:solidFill>
                        </a:rPr>
                        <a:t>3.5</a:t>
                      </a:r>
                      <a:endParaRPr lang="en-US" dirty="0">
                        <a:solidFill>
                          <a:srgbClr val="FF0000"/>
                        </a:solidFill>
                      </a:endParaRPr>
                    </a:p>
                  </a:txBody>
                  <a:tcPr/>
                </a:tc>
                <a:tc>
                  <a:txBody>
                    <a:bodyPr/>
                    <a:lstStyle/>
                    <a:p>
                      <a:pPr algn="ctr"/>
                      <a:r>
                        <a:rPr lang="en-US" b="0" dirty="0" smtClean="0">
                          <a:solidFill>
                            <a:srgbClr val="FF0000"/>
                          </a:solidFill>
                        </a:rPr>
                        <a:t>1.5</a:t>
                      </a:r>
                      <a:r>
                        <a:rPr lang="en-US" b="0" baseline="0" dirty="0" smtClean="0">
                          <a:solidFill>
                            <a:srgbClr val="FF0000"/>
                          </a:solidFill>
                        </a:rPr>
                        <a:t> </a:t>
                      </a:r>
                      <a:r>
                        <a:rPr lang="en-US" b="0" baseline="0" dirty="0" smtClean="0">
                          <a:solidFill>
                            <a:srgbClr val="FF0000"/>
                          </a:solidFill>
                          <a:sym typeface="Wingdings" pitchFamily="2" charset="2"/>
                        </a:rPr>
                        <a:t></a:t>
                      </a:r>
                      <a:r>
                        <a:rPr lang="en-US" b="0" dirty="0" smtClean="0">
                          <a:solidFill>
                            <a:srgbClr val="FF0000"/>
                          </a:solidFill>
                        </a:rPr>
                        <a:t> 1 </a:t>
                      </a:r>
                      <a:endParaRPr lang="en-US" b="0" dirty="0">
                        <a:solidFill>
                          <a:srgbClr val="FF0000"/>
                        </a:solidFill>
                      </a:endParaRPr>
                    </a:p>
                  </a:txBody>
                  <a:tcPr/>
                </a:tc>
                <a:tc>
                  <a:txBody>
                    <a:bodyPr/>
                    <a:lstStyle/>
                    <a:p>
                      <a:pPr algn="ctr"/>
                      <a:r>
                        <a:rPr lang="en-US" b="0" dirty="0" smtClean="0">
                          <a:solidFill>
                            <a:schemeClr val="tx1"/>
                          </a:solidFill>
                        </a:rPr>
                        <a:t>0.55</a:t>
                      </a:r>
                      <a:endParaRPr lang="en-US" b="0" dirty="0">
                        <a:solidFill>
                          <a:schemeClr val="tx1"/>
                        </a:solidFill>
                      </a:endParaRPr>
                    </a:p>
                  </a:txBody>
                  <a:tcPr/>
                </a:tc>
              </a:tr>
              <a:tr h="425279">
                <a:tc>
                  <a:txBody>
                    <a:bodyPr/>
                    <a:lstStyle/>
                    <a:p>
                      <a:r>
                        <a:rPr lang="en-US" dirty="0" smtClean="0">
                          <a:solidFill>
                            <a:schemeClr val="tx1"/>
                          </a:solidFill>
                        </a:rPr>
                        <a:t>L (cm</a:t>
                      </a:r>
                      <a:r>
                        <a:rPr lang="en-US" baseline="30000" dirty="0" smtClean="0">
                          <a:solidFill>
                            <a:schemeClr val="tx1"/>
                          </a:solidFill>
                        </a:rPr>
                        <a:t>-2</a:t>
                      </a:r>
                      <a:r>
                        <a:rPr lang="en-US" dirty="0" smtClean="0">
                          <a:solidFill>
                            <a:schemeClr val="tx1"/>
                          </a:solidFill>
                        </a:rPr>
                        <a:t>s</a:t>
                      </a:r>
                      <a:r>
                        <a:rPr lang="en-US" baseline="30000" dirty="0" smtClean="0">
                          <a:solidFill>
                            <a:schemeClr val="tx1"/>
                          </a:solidFill>
                        </a:rPr>
                        <a:t>-1</a:t>
                      </a:r>
                      <a:r>
                        <a:rPr lang="en-US" dirty="0" smtClean="0">
                          <a:solidFill>
                            <a:schemeClr val="tx1"/>
                          </a:solidFill>
                        </a:rPr>
                        <a:t>)</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Symbol"/>
                        </a:rPr>
                        <a:t>210</a:t>
                      </a:r>
                      <a:r>
                        <a:rPr lang="en-US" b="1" baseline="30000" dirty="0" smtClean="0">
                          <a:solidFill>
                            <a:schemeClr val="tx1"/>
                          </a:solidFill>
                          <a:sym typeface="Symbol"/>
                        </a:rPr>
                        <a:t>32</a:t>
                      </a:r>
                      <a:endParaRPr lang="en-US" b="1" baseline="30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Symbol"/>
                        </a:rPr>
                        <a:t>3.510</a:t>
                      </a:r>
                      <a:r>
                        <a:rPr lang="en-US" b="1" baseline="30000" dirty="0" smtClean="0">
                          <a:solidFill>
                            <a:schemeClr val="tx1"/>
                          </a:solidFill>
                          <a:sym typeface="Symbol"/>
                        </a:rPr>
                        <a:t>33</a:t>
                      </a:r>
                      <a:endParaRPr lang="en-US" b="1" baseline="300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sym typeface="Symbol"/>
                        </a:rPr>
                        <a:t>10</a:t>
                      </a:r>
                      <a:r>
                        <a:rPr lang="en-US" b="0" baseline="30000" dirty="0" smtClean="0">
                          <a:solidFill>
                            <a:schemeClr val="tx1"/>
                          </a:solidFill>
                          <a:sym typeface="Symbol"/>
                        </a:rPr>
                        <a:t>34</a:t>
                      </a:r>
                      <a:endParaRPr lang="en-US" b="0" baseline="30000" dirty="0" smtClean="0">
                        <a:solidFill>
                          <a:schemeClr val="tx1"/>
                        </a:solidFill>
                      </a:endParaRPr>
                    </a:p>
                  </a:txBody>
                  <a:tcPr/>
                </a:tc>
              </a:tr>
            </a:tbl>
          </a:graphicData>
        </a:graphic>
      </p:graphicFrame>
      <p:sp>
        <p:nvSpPr>
          <p:cNvPr id="13360" name="TextBox 4"/>
          <p:cNvSpPr txBox="1">
            <a:spLocks noChangeArrowheads="1"/>
          </p:cNvSpPr>
          <p:nvPr/>
        </p:nvSpPr>
        <p:spPr bwMode="auto">
          <a:xfrm>
            <a:off x="498475" y="933450"/>
            <a:ext cx="8489950" cy="2165350"/>
          </a:xfrm>
          <a:prstGeom prst="rect">
            <a:avLst/>
          </a:prstGeom>
          <a:noFill/>
          <a:ln w="9525">
            <a:noFill/>
            <a:miter lim="800000"/>
            <a:headEnd/>
            <a:tailEnd/>
          </a:ln>
        </p:spPr>
        <p:txBody>
          <a:bodyPr>
            <a:spAutoFit/>
          </a:bodyPr>
          <a:lstStyle/>
          <a:p>
            <a:pPr marL="266700" indent="-266700">
              <a:lnSpc>
                <a:spcPct val="120000"/>
              </a:lnSpc>
              <a:spcBef>
                <a:spcPts val="300"/>
              </a:spcBef>
              <a:buClr>
                <a:srgbClr val="0000FF"/>
              </a:buClr>
              <a:buSzPct val="80000"/>
            </a:pPr>
            <a:r>
              <a:rPr lang="en-US" sz="2400">
                <a:latin typeface="Arial" pitchFamily="34" charset="0"/>
                <a:cs typeface="Arial" pitchFamily="34" charset="0"/>
              </a:rPr>
              <a:t>Main changes in 2011: </a:t>
            </a:r>
          </a:p>
          <a:p>
            <a:pPr marL="450850" lvl="1" indent="-184150">
              <a:lnSpc>
                <a:spcPct val="120000"/>
              </a:lnSpc>
              <a:spcBef>
                <a:spcPts val="300"/>
              </a:spcBef>
              <a:buClr>
                <a:srgbClr val="0000FF"/>
              </a:buClr>
              <a:buSzPct val="80000"/>
              <a:buFont typeface="Courier New" pitchFamily="49" charset="0"/>
              <a:buChar char="o"/>
            </a:pPr>
            <a:r>
              <a:rPr lang="en-US" sz="2000" i="1">
                <a:solidFill>
                  <a:srgbClr val="0000FF"/>
                </a:solidFill>
                <a:latin typeface="Arial" pitchFamily="34" charset="0"/>
                <a:cs typeface="Arial" pitchFamily="34" charset="0"/>
              </a:rPr>
              <a:t>No change of the beam energy: </a:t>
            </a:r>
            <a:r>
              <a:rPr lang="en-US" sz="2000" b="1" i="1" u="sng">
                <a:solidFill>
                  <a:srgbClr val="0000FF"/>
                </a:solidFill>
                <a:latin typeface="Arial" pitchFamily="34" charset="0"/>
                <a:cs typeface="Arial" pitchFamily="34" charset="0"/>
              </a:rPr>
              <a:t>3.5 TeV</a:t>
            </a:r>
            <a:r>
              <a:rPr lang="en-US" sz="2000" i="1">
                <a:solidFill>
                  <a:srgbClr val="0000FF"/>
                </a:solidFill>
                <a:latin typeface="Arial" pitchFamily="34" charset="0"/>
                <a:cs typeface="Arial" pitchFamily="34" charset="0"/>
              </a:rPr>
              <a:t>.</a:t>
            </a:r>
          </a:p>
          <a:p>
            <a:pPr marL="450850" lvl="1" indent="-184150">
              <a:lnSpc>
                <a:spcPct val="120000"/>
              </a:lnSpc>
              <a:spcBef>
                <a:spcPts val="300"/>
              </a:spcBef>
              <a:buClr>
                <a:srgbClr val="0000FF"/>
              </a:buClr>
              <a:buSzPct val="80000"/>
              <a:buFont typeface="Courier New" pitchFamily="49" charset="0"/>
              <a:buChar char="o"/>
            </a:pPr>
            <a:r>
              <a:rPr lang="en-US" sz="2000" b="1" i="1" u="sng">
                <a:solidFill>
                  <a:srgbClr val="0000FF"/>
                </a:solidFill>
                <a:latin typeface="Arial" pitchFamily="34" charset="0"/>
                <a:cs typeface="Arial" pitchFamily="34" charset="0"/>
              </a:rPr>
              <a:t>Reduction of </a:t>
            </a:r>
            <a:r>
              <a:rPr lang="en-US" sz="2000" b="1" i="1" u="sng">
                <a:solidFill>
                  <a:srgbClr val="0000FF"/>
                </a:solidFill>
                <a:latin typeface="Symbol" pitchFamily="18" charset="2"/>
                <a:cs typeface="Arial" pitchFamily="34" charset="0"/>
              </a:rPr>
              <a:t>b</a:t>
            </a:r>
            <a:r>
              <a:rPr lang="en-US" sz="2000" b="1" i="1" u="sng">
                <a:solidFill>
                  <a:srgbClr val="0000FF"/>
                </a:solidFill>
                <a:latin typeface="Arial" pitchFamily="34" charset="0"/>
                <a:cs typeface="Arial" pitchFamily="34" charset="0"/>
              </a:rPr>
              <a:t>*</a:t>
            </a:r>
            <a:r>
              <a:rPr lang="en-US" sz="2000" b="1" i="1">
                <a:solidFill>
                  <a:srgbClr val="0000FF"/>
                </a:solidFill>
                <a:latin typeface="Arial" pitchFamily="34" charset="0"/>
                <a:cs typeface="Arial" pitchFamily="34" charset="0"/>
              </a:rPr>
              <a:t> </a:t>
            </a:r>
            <a:r>
              <a:rPr lang="en-US" sz="2000" i="1">
                <a:solidFill>
                  <a:srgbClr val="0000FF"/>
                </a:solidFill>
                <a:latin typeface="Arial" pitchFamily="34" charset="0"/>
                <a:cs typeface="Arial" pitchFamily="34" charset="0"/>
                <a:sym typeface="Symbol" pitchFamily="18" charset="2"/>
              </a:rPr>
              <a:t> </a:t>
            </a:r>
            <a:r>
              <a:rPr lang="en-US" sz="2000" i="1">
                <a:solidFill>
                  <a:srgbClr val="0000FF"/>
                </a:solidFill>
                <a:latin typeface="Arial" pitchFamily="34" charset="0"/>
                <a:cs typeface="Arial" pitchFamily="34" charset="0"/>
              </a:rPr>
              <a:t>better understanding of the triplet aperture.</a:t>
            </a:r>
          </a:p>
          <a:p>
            <a:pPr marL="450850" lvl="1" indent="-184150">
              <a:lnSpc>
                <a:spcPct val="120000"/>
              </a:lnSpc>
              <a:spcBef>
                <a:spcPts val="300"/>
              </a:spcBef>
              <a:buClr>
                <a:srgbClr val="0000FF"/>
              </a:buClr>
              <a:buSzPct val="80000"/>
              <a:buFont typeface="Courier New" pitchFamily="49" charset="0"/>
              <a:buChar char="o"/>
            </a:pPr>
            <a:r>
              <a:rPr lang="en-US" sz="2000" i="1">
                <a:solidFill>
                  <a:srgbClr val="0000FF"/>
                </a:solidFill>
                <a:latin typeface="Arial" pitchFamily="34" charset="0"/>
                <a:cs typeface="Arial" pitchFamily="34" charset="0"/>
              </a:rPr>
              <a:t>Faster ramp, faster squeeze.</a:t>
            </a:r>
          </a:p>
          <a:p>
            <a:pPr marL="450850" lvl="1" indent="-184150">
              <a:lnSpc>
                <a:spcPct val="120000"/>
              </a:lnSpc>
              <a:spcBef>
                <a:spcPts val="300"/>
              </a:spcBef>
              <a:buClr>
                <a:srgbClr val="0000FF"/>
              </a:buClr>
              <a:buSzPct val="80000"/>
              <a:buFont typeface="Courier New" pitchFamily="49" charset="0"/>
              <a:buChar char="o"/>
            </a:pPr>
            <a:r>
              <a:rPr lang="en-US" sz="2000" b="1" i="1" u="sng">
                <a:solidFill>
                  <a:srgbClr val="0000FF"/>
                </a:solidFill>
                <a:latin typeface="Arial" pitchFamily="34" charset="0"/>
                <a:cs typeface="Arial" pitchFamily="34" charset="0"/>
              </a:rPr>
              <a:t>50 ns</a:t>
            </a:r>
            <a:r>
              <a:rPr lang="en-US" sz="2000" i="1">
                <a:solidFill>
                  <a:srgbClr val="0000FF"/>
                </a:solidFill>
                <a:latin typeface="Arial" pitchFamily="34" charset="0"/>
                <a:cs typeface="Arial" pitchFamily="34" charset="0"/>
              </a:rPr>
              <a:t> bunch spacing.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4" name="Picture 18"/>
          <p:cNvPicPr>
            <a:picLocks noChangeAspect="1" noChangeArrowheads="1"/>
          </p:cNvPicPr>
          <p:nvPr/>
        </p:nvPicPr>
        <p:blipFill>
          <a:blip r:embed="rId3" cstate="print"/>
          <a:srcRect/>
          <a:stretch>
            <a:fillRect/>
          </a:stretch>
        </p:blipFill>
        <p:spPr bwMode="auto">
          <a:xfrm>
            <a:off x="3460060" y="932675"/>
            <a:ext cx="5683940" cy="5683940"/>
          </a:xfrm>
          <a:prstGeom prst="rect">
            <a:avLst/>
          </a:prstGeom>
          <a:noFill/>
          <a:ln w="9525">
            <a:noFill/>
            <a:miter lim="800000"/>
            <a:headEnd/>
            <a:tailEnd/>
          </a:ln>
        </p:spPr>
      </p:pic>
      <p:sp>
        <p:nvSpPr>
          <p:cNvPr id="14339" name="Title 1"/>
          <p:cNvSpPr>
            <a:spLocks noGrp="1"/>
          </p:cNvSpPr>
          <p:nvPr>
            <p:ph type="title"/>
          </p:nvPr>
        </p:nvSpPr>
        <p:spPr/>
        <p:txBody>
          <a:bodyPr/>
          <a:lstStyle/>
          <a:p>
            <a:r>
              <a:rPr lang="en-US" smtClean="0"/>
              <a:t>Luminosity 2011</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14342" name="Slide Number Placeholder 4"/>
          <p:cNvSpPr>
            <a:spLocks noGrp="1"/>
          </p:cNvSpPr>
          <p:nvPr>
            <p:ph type="sldNum" sz="quarter" idx="12"/>
          </p:nvPr>
        </p:nvSpPr>
        <p:spPr>
          <a:noFill/>
        </p:spPr>
        <p:txBody>
          <a:bodyPr/>
          <a:lstStyle/>
          <a:p>
            <a:fld id="{579BF4B4-344A-4288-A39D-DC20CE26EA64}" type="slidenum">
              <a:rPr lang="en-US" smtClean="0"/>
              <a:pPr/>
              <a:t>8</a:t>
            </a:fld>
            <a:endParaRPr lang="en-US" smtClean="0"/>
          </a:p>
        </p:txBody>
      </p:sp>
      <p:sp>
        <p:nvSpPr>
          <p:cNvPr id="23" name="TextBox 22"/>
          <p:cNvSpPr txBox="1"/>
          <p:nvPr/>
        </p:nvSpPr>
        <p:spPr>
          <a:xfrm>
            <a:off x="501650" y="4427538"/>
            <a:ext cx="2573338" cy="1477962"/>
          </a:xfrm>
          <a:prstGeom prst="rect">
            <a:avLst/>
          </a:prstGeom>
          <a:noFill/>
        </p:spPr>
        <p:txBody>
          <a:bodyPr>
            <a:spAutoFit/>
          </a:bodyPr>
          <a:lstStyle/>
          <a:p>
            <a:pPr>
              <a:spcBef>
                <a:spcPts val="1600"/>
              </a:spcBef>
              <a:buClr>
                <a:srgbClr val="0000FF"/>
              </a:buClr>
              <a:buSzPct val="80000"/>
              <a:defRPr/>
            </a:pPr>
            <a:r>
              <a:rPr lang="en-US" i="1" dirty="0" err="1">
                <a:latin typeface="+mj-lt"/>
              </a:rPr>
              <a:t>LHCb</a:t>
            </a:r>
            <a:r>
              <a:rPr lang="en-US" i="1" dirty="0">
                <a:latin typeface="+mj-lt"/>
              </a:rPr>
              <a:t> luminosity limited to ~3.5×10</a:t>
            </a:r>
            <a:r>
              <a:rPr lang="en-US" i="1" baseline="30000" dirty="0">
                <a:latin typeface="+mj-lt"/>
              </a:rPr>
              <a:t>32</a:t>
            </a:r>
            <a:r>
              <a:rPr lang="en-US" i="1" dirty="0">
                <a:latin typeface="+mj-lt"/>
              </a:rPr>
              <a:t> cm</a:t>
            </a:r>
            <a:r>
              <a:rPr lang="en-US" i="1" baseline="30000" dirty="0">
                <a:latin typeface="+mj-lt"/>
              </a:rPr>
              <a:t>-2</a:t>
            </a:r>
            <a:r>
              <a:rPr lang="en-US" i="1" dirty="0">
                <a:latin typeface="+mj-lt"/>
              </a:rPr>
              <a:t>s</a:t>
            </a:r>
            <a:r>
              <a:rPr lang="en-US" i="1" baseline="30000" dirty="0">
                <a:latin typeface="+mj-lt"/>
              </a:rPr>
              <a:t>-1</a:t>
            </a:r>
            <a:r>
              <a:rPr lang="en-US" i="1" dirty="0">
                <a:latin typeface="+mj-lt"/>
              </a:rPr>
              <a:t> by leveling (beams collide with transverse offsets) 	</a:t>
            </a:r>
          </a:p>
        </p:txBody>
      </p:sp>
      <p:sp>
        <p:nvSpPr>
          <p:cNvPr id="14" name="TextBox 13"/>
          <p:cNvSpPr txBox="1"/>
          <p:nvPr/>
        </p:nvSpPr>
        <p:spPr>
          <a:xfrm>
            <a:off x="654050" y="893763"/>
            <a:ext cx="2495550" cy="461962"/>
          </a:xfrm>
          <a:prstGeom prst="rect">
            <a:avLst/>
          </a:prstGeom>
          <a:noFill/>
        </p:spPr>
        <p:txBody>
          <a:bodyPr>
            <a:spAutoFit/>
          </a:bodyPr>
          <a:lstStyle/>
          <a:p>
            <a:pPr marL="287338" indent="-287338">
              <a:spcBef>
                <a:spcPts val="1600"/>
              </a:spcBef>
              <a:buClr>
                <a:srgbClr val="0000FF"/>
              </a:buClr>
              <a:buSzPct val="80000"/>
              <a:defRPr/>
            </a:pPr>
            <a:r>
              <a:rPr lang="en-US" sz="2400" dirty="0">
                <a:solidFill>
                  <a:srgbClr val="0000FF"/>
                </a:solidFill>
                <a:latin typeface="+mj-lt"/>
              </a:rPr>
              <a:t>Peak luminosity</a:t>
            </a:r>
          </a:p>
        </p:txBody>
      </p:sp>
      <p:sp>
        <p:nvSpPr>
          <p:cNvPr id="12" name="TextBox 11"/>
          <p:cNvSpPr txBox="1"/>
          <p:nvPr/>
        </p:nvSpPr>
        <p:spPr>
          <a:xfrm>
            <a:off x="4378325" y="4933950"/>
            <a:ext cx="731838" cy="338138"/>
          </a:xfrm>
          <a:prstGeom prst="rect">
            <a:avLst/>
          </a:prstGeom>
          <a:noFill/>
        </p:spPr>
        <p:txBody>
          <a:bodyPr wrap="none">
            <a:spAutoFit/>
          </a:bodyPr>
          <a:lstStyle/>
          <a:p>
            <a:pPr>
              <a:defRPr/>
            </a:pPr>
            <a:r>
              <a:rPr lang="en-US" sz="1600" b="1" dirty="0">
                <a:solidFill>
                  <a:srgbClr val="FF0000"/>
                </a:solidFill>
                <a:latin typeface="+mn-lt"/>
              </a:rPr>
              <a:t>75 ns</a:t>
            </a:r>
          </a:p>
        </p:txBody>
      </p:sp>
      <p:sp>
        <p:nvSpPr>
          <p:cNvPr id="13" name="TextBox 12"/>
          <p:cNvSpPr txBox="1"/>
          <p:nvPr/>
        </p:nvSpPr>
        <p:spPr>
          <a:xfrm>
            <a:off x="4687888" y="3036888"/>
            <a:ext cx="1189037" cy="584200"/>
          </a:xfrm>
          <a:prstGeom prst="rect">
            <a:avLst/>
          </a:prstGeom>
          <a:noFill/>
        </p:spPr>
        <p:txBody>
          <a:bodyPr wrap="none">
            <a:spAutoFit/>
          </a:bodyPr>
          <a:lstStyle/>
          <a:p>
            <a:pPr algn="ctr">
              <a:defRPr/>
            </a:pPr>
            <a:r>
              <a:rPr lang="en-US" sz="1600" b="1" dirty="0">
                <a:solidFill>
                  <a:srgbClr val="FF0000"/>
                </a:solidFill>
                <a:latin typeface="+mn-lt"/>
              </a:rPr>
              <a:t>50 ns</a:t>
            </a:r>
          </a:p>
          <a:p>
            <a:pPr algn="ctr">
              <a:defRPr/>
            </a:pPr>
            <a:r>
              <a:rPr lang="en-US" sz="1600" b="1" dirty="0">
                <a:solidFill>
                  <a:srgbClr val="FF0000"/>
                </a:solidFill>
                <a:latin typeface="+mn-lt"/>
              </a:rPr>
              <a:t>increase k</a:t>
            </a:r>
          </a:p>
        </p:txBody>
      </p:sp>
      <p:sp>
        <p:nvSpPr>
          <p:cNvPr id="16" name="TextBox 15"/>
          <p:cNvSpPr txBox="1"/>
          <p:nvPr/>
        </p:nvSpPr>
        <p:spPr>
          <a:xfrm>
            <a:off x="5724525" y="1960563"/>
            <a:ext cx="1222375" cy="585787"/>
          </a:xfrm>
          <a:prstGeom prst="rect">
            <a:avLst/>
          </a:prstGeom>
          <a:noFill/>
        </p:spPr>
        <p:txBody>
          <a:bodyPr wrap="none">
            <a:spAutoFit/>
          </a:bodyPr>
          <a:lstStyle/>
          <a:p>
            <a:pPr algn="ctr">
              <a:defRPr/>
            </a:pPr>
            <a:r>
              <a:rPr lang="en-US" sz="1600" b="1" dirty="0">
                <a:solidFill>
                  <a:srgbClr val="FF0000"/>
                </a:solidFill>
                <a:latin typeface="+mn-lt"/>
              </a:rPr>
              <a:t>Reduce </a:t>
            </a:r>
            <a:r>
              <a:rPr lang="en-US" sz="1600" b="1" dirty="0">
                <a:solidFill>
                  <a:srgbClr val="FF0000"/>
                </a:solidFill>
                <a:latin typeface="Symbol" pitchFamily="18" charset="2"/>
              </a:rPr>
              <a:t>e</a:t>
            </a:r>
            <a:r>
              <a:rPr lang="en-US" sz="1600" b="1" dirty="0">
                <a:solidFill>
                  <a:srgbClr val="FF0000"/>
                </a:solidFill>
                <a:latin typeface="+mn-lt"/>
              </a:rPr>
              <a:t>,</a:t>
            </a:r>
          </a:p>
          <a:p>
            <a:pPr algn="ctr">
              <a:defRPr/>
            </a:pPr>
            <a:r>
              <a:rPr lang="en-US" sz="1600" b="1" dirty="0">
                <a:solidFill>
                  <a:srgbClr val="FF0000"/>
                </a:solidFill>
                <a:latin typeface="+mn-lt"/>
              </a:rPr>
              <a:t>increase N</a:t>
            </a:r>
          </a:p>
        </p:txBody>
      </p:sp>
      <p:sp>
        <p:nvSpPr>
          <p:cNvPr id="17" name="TextBox 16"/>
          <p:cNvSpPr txBox="1"/>
          <p:nvPr/>
        </p:nvSpPr>
        <p:spPr>
          <a:xfrm>
            <a:off x="6804308" y="1629885"/>
            <a:ext cx="801687" cy="339725"/>
          </a:xfrm>
          <a:prstGeom prst="rect">
            <a:avLst/>
          </a:prstGeom>
          <a:noFill/>
        </p:spPr>
        <p:txBody>
          <a:bodyPr wrap="none">
            <a:spAutoFit/>
          </a:bodyPr>
          <a:lstStyle/>
          <a:p>
            <a:pPr algn="ctr">
              <a:defRPr/>
            </a:pPr>
            <a:r>
              <a:rPr lang="en-US" sz="1600" b="1" dirty="0">
                <a:solidFill>
                  <a:srgbClr val="FF0000"/>
                </a:solidFill>
                <a:latin typeface="Symbol" pitchFamily="18" charset="2"/>
              </a:rPr>
              <a:t>b</a:t>
            </a:r>
            <a:r>
              <a:rPr lang="en-US" sz="1600" b="1" dirty="0">
                <a:solidFill>
                  <a:srgbClr val="FF0000"/>
                </a:solidFill>
                <a:latin typeface="+mn-lt"/>
              </a:rPr>
              <a:t>* 1 m</a:t>
            </a:r>
          </a:p>
        </p:txBody>
      </p:sp>
      <p:sp>
        <p:nvSpPr>
          <p:cNvPr id="15" name="TextBox 14"/>
          <p:cNvSpPr txBox="1"/>
          <p:nvPr/>
        </p:nvSpPr>
        <p:spPr>
          <a:xfrm>
            <a:off x="461963" y="1547813"/>
            <a:ext cx="2957512" cy="1035050"/>
          </a:xfrm>
          <a:prstGeom prst="rect">
            <a:avLst/>
          </a:prstGeom>
          <a:solidFill>
            <a:srgbClr val="FFFF99"/>
          </a:solidFill>
          <a:ln>
            <a:solidFill>
              <a:srgbClr val="0000FF"/>
            </a:solidFill>
          </a:ln>
        </p:spPr>
        <p:txBody>
          <a:bodyPr>
            <a:spAutoFit/>
          </a:bodyPr>
          <a:lstStyle/>
          <a:p>
            <a:pPr marL="287338" indent="-287338" algn="ctr">
              <a:spcBef>
                <a:spcPts val="1600"/>
              </a:spcBef>
              <a:buClr>
                <a:srgbClr val="0000FF"/>
              </a:buClr>
              <a:buSzPct val="80000"/>
              <a:defRPr/>
            </a:pPr>
            <a:r>
              <a:rPr lang="en-US" sz="2400" b="1" dirty="0" smtClean="0">
                <a:solidFill>
                  <a:srgbClr val="0000FF"/>
                </a:solidFill>
                <a:latin typeface="+mj-lt"/>
              </a:rPr>
              <a:t>3.6×10</a:t>
            </a:r>
            <a:r>
              <a:rPr lang="en-US" sz="2400" b="1" baseline="30000" dirty="0" smtClean="0">
                <a:solidFill>
                  <a:srgbClr val="0000FF"/>
                </a:solidFill>
                <a:latin typeface="+mj-lt"/>
              </a:rPr>
              <a:t>33</a:t>
            </a:r>
            <a:r>
              <a:rPr lang="en-US" sz="2400" b="1" dirty="0" smtClean="0">
                <a:solidFill>
                  <a:srgbClr val="0000FF"/>
                </a:solidFill>
                <a:latin typeface="+mj-lt"/>
              </a:rPr>
              <a:t> </a:t>
            </a:r>
            <a:r>
              <a:rPr lang="en-US" sz="2400" b="1" dirty="0">
                <a:solidFill>
                  <a:srgbClr val="0000FF"/>
                </a:solidFill>
                <a:latin typeface="+mj-lt"/>
              </a:rPr>
              <a:t>cm</a:t>
            </a:r>
            <a:r>
              <a:rPr lang="en-US" sz="2400" b="1" baseline="30000" dirty="0">
                <a:solidFill>
                  <a:srgbClr val="0000FF"/>
                </a:solidFill>
                <a:latin typeface="+mj-lt"/>
              </a:rPr>
              <a:t>-2</a:t>
            </a:r>
            <a:r>
              <a:rPr lang="en-US" sz="2400" b="1" dirty="0">
                <a:solidFill>
                  <a:srgbClr val="0000FF"/>
                </a:solidFill>
                <a:latin typeface="+mj-lt"/>
              </a:rPr>
              <a:t>s</a:t>
            </a:r>
            <a:r>
              <a:rPr lang="en-US" sz="2400" b="1" baseline="30000" dirty="0">
                <a:solidFill>
                  <a:srgbClr val="0000FF"/>
                </a:solidFill>
                <a:latin typeface="+mj-lt"/>
              </a:rPr>
              <a:t>-1</a:t>
            </a:r>
            <a:r>
              <a:rPr lang="en-US" sz="2400" dirty="0">
                <a:solidFill>
                  <a:srgbClr val="0000FF"/>
                </a:solidFill>
                <a:latin typeface="+mj-lt"/>
              </a:rPr>
              <a:t> </a:t>
            </a:r>
          </a:p>
          <a:p>
            <a:pPr marL="287338" indent="-287338" algn="ctr">
              <a:spcBef>
                <a:spcPts val="1600"/>
              </a:spcBef>
              <a:buClr>
                <a:srgbClr val="0000FF"/>
              </a:buClr>
              <a:buSzPct val="80000"/>
              <a:defRPr/>
            </a:pPr>
            <a:r>
              <a:rPr lang="en-US" sz="2400" b="1" dirty="0">
                <a:solidFill>
                  <a:srgbClr val="0000FF"/>
                </a:solidFill>
                <a:latin typeface="+mj-lt"/>
              </a:rPr>
              <a:t>1380</a:t>
            </a:r>
            <a:r>
              <a:rPr lang="en-US" sz="2400" dirty="0">
                <a:solidFill>
                  <a:srgbClr val="0000FF"/>
                </a:solidFill>
                <a:latin typeface="+mj-lt"/>
              </a:rPr>
              <a:t> bunches</a:t>
            </a:r>
          </a:p>
        </p:txBody>
      </p:sp>
      <p:cxnSp>
        <p:nvCxnSpPr>
          <p:cNvPr id="14350" name="Straight Arrow Connector 18"/>
          <p:cNvCxnSpPr>
            <a:cxnSpLocks noChangeShapeType="1"/>
          </p:cNvCxnSpPr>
          <p:nvPr/>
        </p:nvCxnSpPr>
        <p:spPr bwMode="auto">
          <a:xfrm>
            <a:off x="7221945" y="2046420"/>
            <a:ext cx="230188" cy="652463"/>
          </a:xfrm>
          <a:prstGeom prst="straightConnector1">
            <a:avLst/>
          </a:prstGeom>
          <a:noFill/>
          <a:ln w="28575" algn="ctr">
            <a:solidFill>
              <a:srgbClr val="FF3300"/>
            </a:solidFill>
            <a:round/>
            <a:headEnd/>
            <a:tailEnd type="triangle" w="med" len="med"/>
          </a:ln>
        </p:spPr>
      </p:cxnSp>
      <p:cxnSp>
        <p:nvCxnSpPr>
          <p:cNvPr id="14351" name="Straight Arrow Connector 19"/>
          <p:cNvCxnSpPr>
            <a:cxnSpLocks noChangeShapeType="1"/>
          </p:cNvCxnSpPr>
          <p:nvPr/>
        </p:nvCxnSpPr>
        <p:spPr bwMode="auto">
          <a:xfrm>
            <a:off x="6338888" y="2622550"/>
            <a:ext cx="538162" cy="768350"/>
          </a:xfrm>
          <a:prstGeom prst="straightConnector1">
            <a:avLst/>
          </a:prstGeom>
          <a:noFill/>
          <a:ln w="28575" algn="ctr">
            <a:solidFill>
              <a:srgbClr val="FF3300"/>
            </a:solidFill>
            <a:round/>
            <a:headEnd/>
            <a:tailEnd type="triangle" w="med" len="med"/>
          </a:ln>
        </p:spPr>
      </p:cxnSp>
      <p:cxnSp>
        <p:nvCxnSpPr>
          <p:cNvPr id="14352" name="Straight Arrow Connector 20"/>
          <p:cNvCxnSpPr>
            <a:cxnSpLocks noChangeShapeType="1"/>
          </p:cNvCxnSpPr>
          <p:nvPr/>
        </p:nvCxnSpPr>
        <p:spPr bwMode="auto">
          <a:xfrm flipH="1">
            <a:off x="5148263" y="3621088"/>
            <a:ext cx="76200" cy="1574800"/>
          </a:xfrm>
          <a:prstGeom prst="straightConnector1">
            <a:avLst/>
          </a:prstGeom>
          <a:noFill/>
          <a:ln w="28575" algn="ctr">
            <a:solidFill>
              <a:srgbClr val="FF3300"/>
            </a:solidFill>
            <a:round/>
            <a:headEnd/>
            <a:tailEnd type="triangle" w="med" len="med"/>
          </a:ln>
        </p:spPr>
      </p:cxnSp>
      <p:cxnSp>
        <p:nvCxnSpPr>
          <p:cNvPr id="14353" name="Straight Arrow Connector 20"/>
          <p:cNvCxnSpPr>
            <a:cxnSpLocks noChangeShapeType="1"/>
            <a:stCxn id="13" idx="2"/>
          </p:cNvCxnSpPr>
          <p:nvPr/>
        </p:nvCxnSpPr>
        <p:spPr bwMode="auto">
          <a:xfrm>
            <a:off x="5283200" y="3621088"/>
            <a:ext cx="555625" cy="652462"/>
          </a:xfrm>
          <a:prstGeom prst="straightConnector1">
            <a:avLst/>
          </a:prstGeom>
          <a:noFill/>
          <a:ln w="28575" algn="ctr">
            <a:solidFill>
              <a:srgbClr val="FF3300"/>
            </a:solidFill>
            <a:round/>
            <a:headEnd/>
            <a:tailEnd type="triangle" w="med" len="med"/>
          </a:ln>
        </p:spPr>
      </p:cxnSp>
      <p:sp>
        <p:nvSpPr>
          <p:cNvPr id="18" name="TextBox 17"/>
          <p:cNvSpPr txBox="1"/>
          <p:nvPr/>
        </p:nvSpPr>
        <p:spPr>
          <a:xfrm>
            <a:off x="7922192" y="3429000"/>
            <a:ext cx="1221808" cy="338554"/>
          </a:xfrm>
          <a:prstGeom prst="rect">
            <a:avLst/>
          </a:prstGeom>
          <a:solidFill>
            <a:schemeClr val="bg1"/>
          </a:solidFill>
        </p:spPr>
        <p:txBody>
          <a:bodyPr wrap="none">
            <a:spAutoFit/>
          </a:bodyPr>
          <a:lstStyle/>
          <a:p>
            <a:pPr algn="ctr">
              <a:defRPr/>
            </a:pPr>
            <a:r>
              <a:rPr lang="en-US" sz="1600" b="1" dirty="0" smtClean="0">
                <a:solidFill>
                  <a:srgbClr val="FF0000"/>
                </a:solidFill>
                <a:latin typeface="+mn-lt"/>
              </a:rPr>
              <a:t>increase </a:t>
            </a:r>
            <a:r>
              <a:rPr lang="en-US" sz="1600" b="1" dirty="0">
                <a:solidFill>
                  <a:srgbClr val="FF0000"/>
                </a:solidFill>
                <a:latin typeface="+mn-lt"/>
              </a:rPr>
              <a:t>N</a:t>
            </a:r>
          </a:p>
        </p:txBody>
      </p:sp>
      <p:cxnSp>
        <p:nvCxnSpPr>
          <p:cNvPr id="19" name="Straight Arrow Connector 18"/>
          <p:cNvCxnSpPr>
            <a:cxnSpLocks noChangeShapeType="1"/>
            <a:stCxn id="18" idx="0"/>
          </p:cNvCxnSpPr>
          <p:nvPr/>
        </p:nvCxnSpPr>
        <p:spPr bwMode="auto">
          <a:xfrm flipH="1" flipV="1">
            <a:off x="8105260" y="2660900"/>
            <a:ext cx="427836" cy="768100"/>
          </a:xfrm>
          <a:prstGeom prst="straightConnector1">
            <a:avLst/>
          </a:prstGeom>
          <a:noFill/>
          <a:ln w="28575" algn="ctr">
            <a:solidFill>
              <a:srgbClr val="FF3300"/>
            </a:solidFill>
            <a:round/>
            <a:headEnd/>
            <a:tailEnd type="triangl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p:txBody>
          <a:bodyPr/>
          <a:lstStyle/>
          <a:p>
            <a:r>
              <a:rPr lang="en-US" smtClean="0"/>
              <a:t>Luminosity and energy</a:t>
            </a:r>
          </a:p>
        </p:txBody>
      </p:sp>
      <p:sp>
        <p:nvSpPr>
          <p:cNvPr id="3" name="Date Placeholder 2"/>
          <p:cNvSpPr>
            <a:spLocks noGrp="1"/>
          </p:cNvSpPr>
          <p:nvPr>
            <p:ph type="dt" sz="quarter" idx="10"/>
          </p:nvPr>
        </p:nvSpPr>
        <p:spPr/>
        <p:txBody>
          <a:bodyPr/>
          <a:lstStyle/>
          <a:p>
            <a:pPr>
              <a:defRPr/>
            </a:pPr>
            <a:r>
              <a:rPr lang="en-US" smtClean="0"/>
              <a:t>03.11.2011</a:t>
            </a:r>
            <a:endParaRPr lang="en-US"/>
          </a:p>
        </p:txBody>
      </p:sp>
      <p:sp>
        <p:nvSpPr>
          <p:cNvPr id="4" name="Footer Placeholder 3"/>
          <p:cNvSpPr>
            <a:spLocks noGrp="1"/>
          </p:cNvSpPr>
          <p:nvPr>
            <p:ph type="ftr" sz="quarter" idx="11"/>
          </p:nvPr>
        </p:nvSpPr>
        <p:spPr/>
        <p:txBody>
          <a:bodyPr/>
          <a:lstStyle/>
          <a:p>
            <a:pPr>
              <a:defRPr/>
            </a:pPr>
            <a:r>
              <a:rPr lang="en-US"/>
              <a:t>LHC status and outlook - CMS Workshop - Madrid</a:t>
            </a:r>
          </a:p>
        </p:txBody>
      </p:sp>
      <p:sp>
        <p:nvSpPr>
          <p:cNvPr id="3080" name="Slide Number Placeholder 4"/>
          <p:cNvSpPr>
            <a:spLocks noGrp="1"/>
          </p:cNvSpPr>
          <p:nvPr>
            <p:ph type="sldNum" sz="quarter" idx="12"/>
          </p:nvPr>
        </p:nvSpPr>
        <p:spPr>
          <a:noFill/>
        </p:spPr>
        <p:txBody>
          <a:bodyPr/>
          <a:lstStyle/>
          <a:p>
            <a:fld id="{3BFA716E-A1A3-4A9F-ABD4-9BB76B47BF91}" type="slidenum">
              <a:rPr lang="en-US" smtClean="0"/>
              <a:pPr/>
              <a:t>9</a:t>
            </a:fld>
            <a:endParaRPr lang="en-US" smtClean="0"/>
          </a:p>
        </p:txBody>
      </p:sp>
      <p:graphicFrame>
        <p:nvGraphicFramePr>
          <p:cNvPr id="3074" name="Object 4"/>
          <p:cNvGraphicFramePr>
            <a:graphicFrameLocks noChangeAspect="1"/>
          </p:cNvGraphicFramePr>
          <p:nvPr/>
        </p:nvGraphicFramePr>
        <p:xfrm>
          <a:off x="1970088" y="3544888"/>
          <a:ext cx="5097462" cy="1060450"/>
        </p:xfrm>
        <a:graphic>
          <a:graphicData uri="http://schemas.openxmlformats.org/presentationml/2006/ole">
            <p:oleObj spid="_x0000_s3074" name="Equation" r:id="rId3" imgW="2260440" imgH="469800" progId="Equation.3">
              <p:embed/>
            </p:oleObj>
          </a:graphicData>
        </a:graphic>
      </p:graphicFrame>
      <p:sp>
        <p:nvSpPr>
          <p:cNvPr id="3081" name="TextBox 32"/>
          <p:cNvSpPr txBox="1">
            <a:spLocks noChangeArrowheads="1"/>
          </p:cNvSpPr>
          <p:nvPr/>
        </p:nvSpPr>
        <p:spPr bwMode="auto">
          <a:xfrm>
            <a:off x="490538" y="817563"/>
            <a:ext cx="8305800" cy="1130300"/>
          </a:xfrm>
          <a:prstGeom prst="rect">
            <a:avLst/>
          </a:prstGeom>
          <a:noFill/>
          <a:ln w="9525">
            <a:noFill/>
            <a:miter lim="800000"/>
            <a:headEnd/>
            <a:tailEnd/>
          </a:ln>
        </p:spPr>
        <p:txBody>
          <a:bodyPr>
            <a:spAutoFit/>
          </a:bodyPr>
          <a:lstStyle/>
          <a:p>
            <a:pPr marL="228600" indent="-228600">
              <a:spcBef>
                <a:spcPts val="900"/>
              </a:spcBef>
              <a:buClr>
                <a:srgbClr val="0000FF"/>
              </a:buClr>
              <a:buSzPct val="90000"/>
              <a:buFont typeface="Wingdings" pitchFamily="2" charset="2"/>
              <a:buChar char="q"/>
            </a:pPr>
            <a:r>
              <a:rPr lang="en-US" sz="2000">
                <a:latin typeface="Helvetica"/>
                <a:ea typeface="Helvetica"/>
                <a:cs typeface="Helvetica"/>
              </a:rPr>
              <a:t>The reach in </a:t>
            </a:r>
            <a:r>
              <a:rPr lang="en-US" sz="2000">
                <a:latin typeface="Symbol" pitchFamily="18" charset="2"/>
                <a:ea typeface="Helvetica"/>
                <a:cs typeface="Helvetica"/>
              </a:rPr>
              <a:t>b</a:t>
            </a:r>
            <a:r>
              <a:rPr lang="en-US" sz="2000">
                <a:latin typeface="Helvetica"/>
                <a:ea typeface="Helvetica"/>
                <a:cs typeface="Helvetica"/>
              </a:rPr>
              <a:t>* depends on beam size in the triplets where we have the aperture limits:</a:t>
            </a:r>
          </a:p>
          <a:p>
            <a:pPr marL="228600" indent="-228600">
              <a:spcBef>
                <a:spcPts val="900"/>
              </a:spcBef>
              <a:buClr>
                <a:srgbClr val="0000FF"/>
              </a:buClr>
              <a:buSzPct val="90000"/>
              <a:buFont typeface="Wingdings" pitchFamily="2" charset="2"/>
              <a:buChar char="q"/>
            </a:pPr>
            <a:endParaRPr lang="en-US" sz="2000">
              <a:latin typeface="Helvetica"/>
              <a:ea typeface="Helvetica"/>
              <a:cs typeface="Helvetica"/>
            </a:endParaRPr>
          </a:p>
        </p:txBody>
      </p:sp>
      <p:graphicFrame>
        <p:nvGraphicFramePr>
          <p:cNvPr id="3075" name="Object 3"/>
          <p:cNvGraphicFramePr>
            <a:graphicFrameLocks noChangeAspect="1"/>
          </p:cNvGraphicFramePr>
          <p:nvPr/>
        </p:nvGraphicFramePr>
        <p:xfrm>
          <a:off x="1268413" y="1624013"/>
          <a:ext cx="2535237" cy="1081087"/>
        </p:xfrm>
        <a:graphic>
          <a:graphicData uri="http://schemas.openxmlformats.org/presentationml/2006/ole">
            <p:oleObj spid="_x0000_s3075" name="Equation" r:id="rId4" imgW="952200" imgH="495000" progId="Equation.3">
              <p:embed/>
            </p:oleObj>
          </a:graphicData>
        </a:graphic>
      </p:graphicFrame>
      <p:sp>
        <p:nvSpPr>
          <p:cNvPr id="3082" name="Right Arrow 9"/>
          <p:cNvSpPr>
            <a:spLocks noChangeArrowheads="1"/>
          </p:cNvSpPr>
          <p:nvPr/>
        </p:nvSpPr>
        <p:spPr bwMode="auto">
          <a:xfrm>
            <a:off x="4303713" y="2008188"/>
            <a:ext cx="920750" cy="384175"/>
          </a:xfrm>
          <a:prstGeom prst="rightArrow">
            <a:avLst>
              <a:gd name="adj1" fmla="val 50000"/>
              <a:gd name="adj2" fmla="val 49931"/>
            </a:avLst>
          </a:prstGeom>
          <a:solidFill>
            <a:schemeClr val="accent1"/>
          </a:solidFill>
          <a:ln w="9525" algn="ctr">
            <a:solidFill>
              <a:schemeClr val="tx1"/>
            </a:solidFill>
            <a:round/>
            <a:headEnd/>
            <a:tailEnd/>
          </a:ln>
        </p:spPr>
        <p:txBody>
          <a:bodyPr/>
          <a:lstStyle/>
          <a:p>
            <a:endParaRPr lang="en-US"/>
          </a:p>
        </p:txBody>
      </p:sp>
      <p:graphicFrame>
        <p:nvGraphicFramePr>
          <p:cNvPr id="3076" name="Object 4"/>
          <p:cNvGraphicFramePr>
            <a:graphicFrameLocks noChangeAspect="1"/>
          </p:cNvGraphicFramePr>
          <p:nvPr/>
        </p:nvGraphicFramePr>
        <p:xfrm>
          <a:off x="5761038" y="1662113"/>
          <a:ext cx="1806575" cy="1065212"/>
        </p:xfrm>
        <a:graphic>
          <a:graphicData uri="http://schemas.openxmlformats.org/presentationml/2006/ole">
            <p:oleObj spid="_x0000_s3076" name="Equation" r:id="rId5" imgW="583920" imgH="419040" progId="Equation.3">
              <p:embed/>
            </p:oleObj>
          </a:graphicData>
        </a:graphic>
      </p:graphicFrame>
      <p:sp>
        <p:nvSpPr>
          <p:cNvPr id="12" name="TextBox 11"/>
          <p:cNvSpPr txBox="1"/>
          <p:nvPr/>
        </p:nvSpPr>
        <p:spPr>
          <a:xfrm>
            <a:off x="731838" y="2930525"/>
            <a:ext cx="6280150" cy="461963"/>
          </a:xfrm>
          <a:prstGeom prst="rect">
            <a:avLst/>
          </a:prstGeom>
          <a:noFill/>
        </p:spPr>
        <p:txBody>
          <a:bodyPr wrap="none">
            <a:spAutoFit/>
          </a:bodyPr>
          <a:lstStyle/>
          <a:p>
            <a:pPr>
              <a:defRPr/>
            </a:pPr>
            <a:r>
              <a:rPr lang="en-US" sz="2400" dirty="0">
                <a:solidFill>
                  <a:srgbClr val="FF0000"/>
                </a:solidFill>
                <a:latin typeface="+mn-lt"/>
              </a:rPr>
              <a:t>(Approximate) luminosity scaling with energy</a:t>
            </a:r>
          </a:p>
        </p:txBody>
      </p:sp>
      <p:sp>
        <p:nvSpPr>
          <p:cNvPr id="3084" name="TextBox 32"/>
          <p:cNvSpPr txBox="1">
            <a:spLocks noChangeArrowheads="1"/>
          </p:cNvSpPr>
          <p:nvPr/>
        </p:nvSpPr>
        <p:spPr bwMode="auto">
          <a:xfrm>
            <a:off x="962025" y="4887913"/>
            <a:ext cx="7104063" cy="831850"/>
          </a:xfrm>
          <a:prstGeom prst="rect">
            <a:avLst/>
          </a:prstGeom>
          <a:solidFill>
            <a:srgbClr val="FFFF99"/>
          </a:solidFill>
          <a:ln w="9525">
            <a:solidFill>
              <a:srgbClr val="0000FF"/>
            </a:solidFill>
            <a:miter lim="800000"/>
            <a:headEnd/>
            <a:tailEnd/>
          </a:ln>
        </p:spPr>
        <p:txBody>
          <a:bodyPr>
            <a:spAutoFit/>
          </a:bodyPr>
          <a:lstStyle/>
          <a:p>
            <a:pPr marL="228600" indent="-228600" algn="ctr">
              <a:spcBef>
                <a:spcPts val="900"/>
              </a:spcBef>
              <a:buClr>
                <a:srgbClr val="0000FF"/>
              </a:buClr>
              <a:buSzPct val="90000"/>
            </a:pPr>
            <a:r>
              <a:rPr lang="en-US" sz="2400" dirty="0">
                <a:solidFill>
                  <a:srgbClr val="0000FF"/>
                </a:solidFill>
                <a:latin typeface="Helvetica"/>
                <a:ea typeface="Helvetica"/>
                <a:cs typeface="Helvetica"/>
              </a:rPr>
              <a:t>	Scaling the 3.5 </a:t>
            </a:r>
            <a:r>
              <a:rPr lang="en-US" sz="2400" dirty="0" err="1">
                <a:solidFill>
                  <a:srgbClr val="0000FF"/>
                </a:solidFill>
                <a:latin typeface="Helvetica"/>
                <a:ea typeface="Helvetica"/>
                <a:cs typeface="Helvetica"/>
              </a:rPr>
              <a:t>TeV</a:t>
            </a:r>
            <a:r>
              <a:rPr lang="en-US" sz="2400" dirty="0">
                <a:solidFill>
                  <a:srgbClr val="0000FF"/>
                </a:solidFill>
                <a:latin typeface="Helvetica"/>
                <a:ea typeface="Helvetica"/>
                <a:cs typeface="Helvetica"/>
              </a:rPr>
              <a:t> performance to 7 </a:t>
            </a:r>
            <a:r>
              <a:rPr lang="en-US" sz="2400" dirty="0" err="1">
                <a:solidFill>
                  <a:srgbClr val="0000FF"/>
                </a:solidFill>
                <a:latin typeface="Helvetica"/>
                <a:ea typeface="Helvetica"/>
                <a:cs typeface="Helvetica"/>
              </a:rPr>
              <a:t>TeV</a:t>
            </a:r>
            <a:r>
              <a:rPr lang="en-US" sz="2400" dirty="0">
                <a:solidFill>
                  <a:srgbClr val="0000FF"/>
                </a:solidFill>
                <a:latin typeface="Helvetica"/>
                <a:ea typeface="Helvetica"/>
                <a:cs typeface="Helvetica"/>
              </a:rPr>
              <a:t> yields a luminosity of </a:t>
            </a:r>
            <a:r>
              <a:rPr lang="en-US" sz="2400" b="1" dirty="0" smtClean="0">
                <a:solidFill>
                  <a:srgbClr val="0000FF"/>
                </a:solidFill>
                <a:latin typeface="Helvetica"/>
                <a:ea typeface="Helvetica"/>
                <a:cs typeface="Helvetica"/>
              </a:rPr>
              <a:t>1.4×10</a:t>
            </a:r>
            <a:r>
              <a:rPr lang="en-US" sz="2400" b="1" baseline="30000" dirty="0" smtClean="0">
                <a:solidFill>
                  <a:srgbClr val="0000FF"/>
                </a:solidFill>
                <a:latin typeface="Helvetica"/>
                <a:ea typeface="Helvetica"/>
                <a:cs typeface="Helvetica"/>
              </a:rPr>
              <a:t>34</a:t>
            </a:r>
            <a:r>
              <a:rPr lang="en-US" sz="2400" b="1" dirty="0" smtClean="0">
                <a:solidFill>
                  <a:srgbClr val="0000FF"/>
                </a:solidFill>
                <a:latin typeface="Helvetica"/>
                <a:ea typeface="Helvetica"/>
                <a:cs typeface="Helvetica"/>
              </a:rPr>
              <a:t> </a:t>
            </a:r>
            <a:r>
              <a:rPr lang="en-US" sz="2400" b="1" dirty="0">
                <a:solidFill>
                  <a:srgbClr val="0000FF"/>
                </a:solidFill>
                <a:latin typeface="Helvetica"/>
                <a:ea typeface="Helvetica"/>
                <a:cs typeface="Helvetica"/>
              </a:rPr>
              <a:t>cm</a:t>
            </a:r>
            <a:r>
              <a:rPr lang="en-US" sz="2400" b="1" baseline="30000" dirty="0">
                <a:solidFill>
                  <a:srgbClr val="0000FF"/>
                </a:solidFill>
                <a:latin typeface="Helvetica"/>
                <a:ea typeface="Helvetica"/>
                <a:cs typeface="Helvetica"/>
              </a:rPr>
              <a:t>-2</a:t>
            </a:r>
            <a:r>
              <a:rPr lang="en-US" sz="2400" b="1" dirty="0">
                <a:solidFill>
                  <a:srgbClr val="0000FF"/>
                </a:solidFill>
                <a:latin typeface="Helvetica"/>
                <a:ea typeface="Helvetica"/>
                <a:cs typeface="Helvetica"/>
              </a:rPr>
              <a:t>s</a:t>
            </a:r>
            <a:r>
              <a:rPr lang="en-US" sz="2400" b="1" baseline="30000" dirty="0">
                <a:solidFill>
                  <a:srgbClr val="0000FF"/>
                </a:solidFill>
                <a:latin typeface="Helvetica"/>
                <a:ea typeface="Helvetica"/>
                <a:cs typeface="Helvetica"/>
              </a:rPr>
              <a:t>-1</a:t>
            </a:r>
            <a:r>
              <a:rPr lang="en-US" sz="2400" b="1" dirty="0">
                <a:solidFill>
                  <a:srgbClr val="0000FF"/>
                </a:solidFill>
                <a:latin typeface="Helvetica"/>
                <a:ea typeface="Helvetica"/>
                <a:cs typeface="Helvetica"/>
              </a:rPr>
              <a:t> -</a:t>
            </a:r>
            <a:r>
              <a:rPr lang="en-US" sz="2400" dirty="0">
                <a:solidFill>
                  <a:srgbClr val="0000FF"/>
                </a:solidFill>
                <a:latin typeface="Helvetica"/>
                <a:ea typeface="Helvetica"/>
                <a:cs typeface="Helvetica"/>
              </a:rPr>
              <a:t> </a:t>
            </a:r>
            <a:r>
              <a:rPr lang="en-US" sz="2400" b="1" dirty="0">
                <a:solidFill>
                  <a:srgbClr val="0000FF"/>
                </a:solidFill>
                <a:latin typeface="Helvetica"/>
                <a:ea typeface="Helvetica"/>
                <a:cs typeface="Helvetica"/>
              </a:rPr>
              <a:t>design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15407</TotalTime>
  <Words>4579</Words>
  <Application>Microsoft Office PowerPoint</Application>
  <PresentationFormat>On-screen Show (4:3)</PresentationFormat>
  <Paragraphs>881</Paragraphs>
  <Slides>60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Theme1</vt:lpstr>
      <vt:lpstr>Equation</vt:lpstr>
      <vt:lpstr>Slide 1</vt:lpstr>
      <vt:lpstr>Outline</vt:lpstr>
      <vt:lpstr>Luminosity</vt:lpstr>
      <vt:lpstr>Injector beams</vt:lpstr>
      <vt:lpstr>Limits on b*</vt:lpstr>
      <vt:lpstr>Limits on b*</vt:lpstr>
      <vt:lpstr>From 2010 to 2011</vt:lpstr>
      <vt:lpstr>Luminosity 2011</vt:lpstr>
      <vt:lpstr>Luminosity and energy</vt:lpstr>
      <vt:lpstr>Luminosity 2011</vt:lpstr>
      <vt:lpstr>Efficiency</vt:lpstr>
      <vt:lpstr>Outline</vt:lpstr>
      <vt:lpstr>Disclaimer</vt:lpstr>
      <vt:lpstr>     Energy reach and CSCM</vt:lpstr>
      <vt:lpstr>CSCM measurements</vt:lpstr>
      <vt:lpstr>Energy</vt:lpstr>
      <vt:lpstr>Outline</vt:lpstr>
      <vt:lpstr>Beta*</vt:lpstr>
      <vt:lpstr>Lower b*m- collimation</vt:lpstr>
      <vt:lpstr> b* reach in 2012</vt:lpstr>
      <vt:lpstr>Outline</vt:lpstr>
      <vt:lpstr>50 ns beam - injectors</vt:lpstr>
      <vt:lpstr>50 ns beam - LHC</vt:lpstr>
      <vt:lpstr>High intensity beam issues</vt:lpstr>
      <vt:lpstr>High intensity beam stability</vt:lpstr>
      <vt:lpstr>Beam instability observations 2011</vt:lpstr>
      <vt:lpstr>Vacuum - electron clouds</vt:lpstr>
      <vt:lpstr>Blow up from e-clouds</vt:lpstr>
      <vt:lpstr>Vacuum spikes</vt:lpstr>
      <vt:lpstr>Beam induced heating</vt:lpstr>
      <vt:lpstr>25 ns beams</vt:lpstr>
      <vt:lpstr>50 versus 25</vt:lpstr>
      <vt:lpstr>Outline</vt:lpstr>
      <vt:lpstr>Radiation to electronics (R2E)</vt:lpstr>
      <vt:lpstr>R2E Situation</vt:lpstr>
      <vt:lpstr>Turnaround - 2011</vt:lpstr>
      <vt:lpstr>Outline</vt:lpstr>
      <vt:lpstr>Preliminary 2012 Schedule</vt:lpstr>
      <vt:lpstr>Performance in 2012</vt:lpstr>
      <vt:lpstr>Integrated luminosity 2012</vt:lpstr>
      <vt:lpstr>Summary</vt:lpstr>
      <vt:lpstr>Slide 42</vt:lpstr>
      <vt:lpstr>Vacuum cleaning with beam</vt:lpstr>
      <vt:lpstr>LHC Dipoles &amp; Beam Screens</vt:lpstr>
      <vt:lpstr>Beam screen temperatures</vt:lpstr>
      <vt:lpstr>IT beam-screen temperatures</vt:lpstr>
      <vt:lpstr>UFO status</vt:lpstr>
      <vt:lpstr>UFO rate in 2011</vt:lpstr>
      <vt:lpstr>Dust particles</vt:lpstr>
      <vt:lpstr>UFO distribution in ring</vt:lpstr>
      <vt:lpstr>Studies of injection kicker UFOs</vt:lpstr>
      <vt:lpstr>The diode story</vt:lpstr>
      <vt:lpstr>The diode</vt:lpstr>
      <vt:lpstr>High current quench simulation</vt:lpstr>
      <vt:lpstr>Diode studies</vt:lpstr>
      <vt:lpstr>CSCM current cycle</vt:lpstr>
      <vt:lpstr>Radiation induced problems</vt:lpstr>
      <vt:lpstr>Ion beams</vt:lpstr>
      <vt:lpstr>P-ion test</vt:lpstr>
      <vt:lpstr>Ion run schedule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 Wenninger</dc:creator>
  <cp:lastModifiedBy>jwenning</cp:lastModifiedBy>
  <cp:revision>2737</cp:revision>
  <cp:lastPrinted>1601-01-01T00:00:00Z</cp:lastPrinted>
  <dcterms:created xsi:type="dcterms:W3CDTF">1601-01-01T00:00:00Z</dcterms:created>
  <dcterms:modified xsi:type="dcterms:W3CDTF">2011-11-02T09:12:19Z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