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1.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7"/>
  </p:notesMasterIdLst>
  <p:handoutMasterIdLst>
    <p:handoutMasterId r:id="rId48"/>
  </p:handoutMasterIdLst>
  <p:sldIdLst>
    <p:sldId id="283" r:id="rId2"/>
    <p:sldId id="634" r:id="rId3"/>
    <p:sldId id="637" r:id="rId4"/>
    <p:sldId id="641" r:id="rId5"/>
    <p:sldId id="656" r:id="rId6"/>
    <p:sldId id="636" r:id="rId7"/>
    <p:sldId id="635" r:id="rId8"/>
    <p:sldId id="596" r:id="rId9"/>
    <p:sldId id="606" r:id="rId10"/>
    <p:sldId id="607" r:id="rId11"/>
    <p:sldId id="597" r:id="rId12"/>
    <p:sldId id="639" r:id="rId13"/>
    <p:sldId id="660" r:id="rId14"/>
    <p:sldId id="658" r:id="rId15"/>
    <p:sldId id="654" r:id="rId16"/>
    <p:sldId id="648" r:id="rId17"/>
    <p:sldId id="643" r:id="rId18"/>
    <p:sldId id="655" r:id="rId19"/>
    <p:sldId id="647" r:id="rId20"/>
    <p:sldId id="619" r:id="rId21"/>
    <p:sldId id="594" r:id="rId22"/>
    <p:sldId id="503" r:id="rId23"/>
    <p:sldId id="598" r:id="rId24"/>
    <p:sldId id="600" r:id="rId25"/>
    <p:sldId id="605" r:id="rId26"/>
    <p:sldId id="530" r:id="rId27"/>
    <p:sldId id="645" r:id="rId28"/>
    <p:sldId id="653" r:id="rId29"/>
    <p:sldId id="632" r:id="rId30"/>
    <p:sldId id="633" r:id="rId31"/>
    <p:sldId id="646" r:id="rId32"/>
    <p:sldId id="657" r:id="rId33"/>
    <p:sldId id="507" r:id="rId34"/>
    <p:sldId id="486" r:id="rId35"/>
    <p:sldId id="650" r:id="rId36"/>
    <p:sldId id="651" r:id="rId37"/>
    <p:sldId id="652" r:id="rId38"/>
    <p:sldId id="608" r:id="rId39"/>
    <p:sldId id="609" r:id="rId40"/>
    <p:sldId id="659" r:id="rId41"/>
    <p:sldId id="610" r:id="rId42"/>
    <p:sldId id="629" r:id="rId43"/>
    <p:sldId id="604" r:id="rId44"/>
    <p:sldId id="649" r:id="rId45"/>
    <p:sldId id="644" r:id="rId4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E" initials="N" lastIdx="53" clrIdx="0"/>
  <p:cmAuthor id="1" name="Eckhard Elsen" initials="EE" lastIdx="7" clrIdx="1"/>
  <p:cmAuthor id="2" name="Tobias Bär" initials="TB" lastIdx="4" clrIdx="2"/>
  <p:cmAuthor id="3" name="Tobi" initials="T" lastIdx="3"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168B"/>
    <a:srgbClr val="0A20F0"/>
    <a:srgbClr val="FFFF99"/>
    <a:srgbClr val="5781BB"/>
    <a:srgbClr val="C590BE"/>
    <a:srgbClr val="E9EDF4"/>
    <a:srgbClr val="2863AA"/>
    <a:srgbClr val="255997"/>
    <a:srgbClr val="193D69"/>
    <a:srgbClr val="DADE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81" autoAdjust="0"/>
    <p:restoredTop sz="89983" autoAdjust="0"/>
  </p:normalViewPr>
  <p:slideViewPr>
    <p:cSldViewPr snapToGrid="0">
      <p:cViewPr varScale="1">
        <p:scale>
          <a:sx n="87" d="100"/>
          <a:sy n="87" d="100"/>
        </p:scale>
        <p:origin x="-1668"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4" d="100"/>
          <a:sy n="54" d="100"/>
        </p:scale>
        <p:origin x="-2406" y="-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11-05-06T02:55:17.682" idx="3">
    <p:pos x="10" y="10"/>
    <p:text>12500 tonnen</p:text>
  </p:cm>
</p:cmLst>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DD812511-00C4-42D4-8BDB-C10FA4CD4A8E}" type="datetimeFigureOut">
              <a:rPr lang="en-US" smtClean="0"/>
              <a:pPr/>
              <a:t>5/16/2012</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267348FE-F4C4-4889-9AFF-382C7F947FD7}" type="slidenum">
              <a:rPr lang="en-US" smtClean="0"/>
              <a:pPr/>
              <a:t>‹#›</a:t>
            </a:fld>
            <a:endParaRPr lang="en-US"/>
          </a:p>
        </p:txBody>
      </p:sp>
    </p:spTree>
    <p:extLst>
      <p:ext uri="{BB962C8B-B14F-4D97-AF65-F5344CB8AC3E}">
        <p14:creationId xmlns:p14="http://schemas.microsoft.com/office/powerpoint/2010/main" val="16824235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02B44916-2D89-44BD-9332-59A9AE37353D}" type="datetimeFigureOut">
              <a:rPr lang="en-US" smtClean="0"/>
              <a:pPr/>
              <a:t>5/16/2012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0172F1A8-F109-49EE-8B5D-9421602F56C8}" type="slidenum">
              <a:rPr lang="en-US" smtClean="0"/>
              <a:pPr/>
              <a:t>‹#›</a:t>
            </a:fld>
            <a:endParaRPr lang="en-US"/>
          </a:p>
        </p:txBody>
      </p:sp>
    </p:spTree>
    <p:extLst>
      <p:ext uri="{BB962C8B-B14F-4D97-AF65-F5344CB8AC3E}">
        <p14:creationId xmlns:p14="http://schemas.microsoft.com/office/powerpoint/2010/main" val="956250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72F1A8-F109-49EE-8B5D-9421602F56C8}"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p:spPr>
        <p:txBody>
          <a:bodyPr/>
          <a:lstStyle/>
          <a:p>
            <a:endParaRPr lang="en-US" smtClean="0">
              <a:latin typeface="Arial" pitchFamily="34" charset="0"/>
            </a:endParaRPr>
          </a:p>
        </p:txBody>
      </p:sp>
      <p:sp>
        <p:nvSpPr>
          <p:cNvPr id="52228" name="Slide Number Placeholder 3"/>
          <p:cNvSpPr>
            <a:spLocks noGrp="1"/>
          </p:cNvSpPr>
          <p:nvPr>
            <p:ph type="sldNum" sz="quarter" idx="5"/>
          </p:nvPr>
        </p:nvSpPr>
        <p:spPr>
          <a:noFill/>
        </p:spPr>
        <p:txBody>
          <a:bodyPr/>
          <a:lstStyle/>
          <a:p>
            <a:fld id="{B5FEB657-D044-4DB5-B08F-D5B1410854F7}" type="slidenum">
              <a:rPr lang="en-US" smtClean="0">
                <a:latin typeface="Arial" pitchFamily="34" charset="0"/>
              </a:rPr>
              <a:pPr/>
              <a:t>10</a:t>
            </a:fld>
            <a:endParaRPr lang="en-US"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72F1A8-F109-49EE-8B5D-9421602F56C8}"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72F1A8-F109-49EE-8B5D-9421602F56C8}"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72F1A8-F109-49EE-8B5D-9421602F56C8}" type="slidenum">
              <a:rPr lang="en-US" smtClean="0"/>
              <a:pPr/>
              <a:t>15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72F1A8-F109-49EE-8B5D-9421602F56C8}" type="slidenum">
              <a:rPr lang="en-US" smtClean="0"/>
              <a:pPr/>
              <a:t>16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72F1A8-F109-49EE-8B5D-9421602F56C8}" type="slidenum">
              <a:rPr lang="en-US" smtClean="0"/>
              <a:pPr/>
              <a:t>17</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72F1A8-F109-49EE-8B5D-9421602F56C8}" type="slidenum">
              <a:rPr lang="en-US" smtClean="0"/>
              <a:pPr/>
              <a:t>19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72F1A8-F109-49EE-8B5D-9421602F56C8}" type="slidenum">
              <a:rPr lang="en-US" smtClean="0"/>
              <a:pPr/>
              <a:t>20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72F1A8-F109-49EE-8B5D-9421602F56C8}" type="slidenum">
              <a:rPr lang="en-US" smtClean="0"/>
              <a:pPr/>
              <a:t>21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72F1A8-F109-49EE-8B5D-9421602F56C8}" type="slidenum">
              <a:rPr lang="en-US" smtClean="0"/>
              <a:pPr/>
              <a:t>22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72F1A8-F109-49EE-8B5D-9421602F56C8}"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72F1A8-F109-49EE-8B5D-9421602F56C8}" type="slidenum">
              <a:rPr lang="en-US" smtClean="0"/>
              <a:pPr/>
              <a:t>23</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172F1A8-F109-49EE-8B5D-9421602F56C8}" type="slidenum">
              <a:rPr lang="en-US" smtClean="0"/>
              <a:pPr/>
              <a:t>24</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72F1A8-F109-49EE-8B5D-9421602F56C8}" type="slidenum">
              <a:rPr lang="en-US" smtClean="0"/>
              <a:pPr/>
              <a:t>25</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72F1A8-F109-49EE-8B5D-9421602F56C8}" type="slidenum">
              <a:rPr lang="en-US" smtClean="0"/>
              <a:pPr/>
              <a:t>26</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72F1A8-F109-49EE-8B5D-9421602F56C8}" type="slidenum">
              <a:rPr lang="en-US" smtClean="0"/>
              <a:pPr/>
              <a:t>27</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72F1A8-F109-49EE-8B5D-9421602F56C8}" type="slidenum">
              <a:rPr lang="en-US" smtClean="0"/>
              <a:pPr/>
              <a:t>28</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72F1A8-F109-49EE-8B5D-9421602F56C8}" type="slidenum">
              <a:rPr lang="en-US" smtClean="0"/>
              <a:pPr/>
              <a:t>29</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72F1A8-F109-49EE-8B5D-9421602F56C8}" type="slidenum">
              <a:rPr lang="en-US" smtClean="0"/>
              <a:pPr/>
              <a:t>30</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72F1A8-F109-49EE-8B5D-9421602F56C8}" type="slidenum">
              <a:rPr lang="en-US" smtClean="0"/>
              <a:pPr/>
              <a:t>31</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72F1A8-F109-49EE-8B5D-9421602F56C8}" type="slidenum">
              <a:rPr lang="en-US" smtClean="0"/>
              <a:pPr/>
              <a:t>33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72F1A8-F109-49EE-8B5D-9421602F56C8}"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72F1A8-F109-49EE-8B5D-9421602F56C8}" type="slidenum">
              <a:rPr lang="en-US" smtClean="0"/>
              <a:pPr/>
              <a:t>34</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72F1A8-F109-49EE-8B5D-9421602F56C8}" type="slidenum">
              <a:rPr lang="en-US" smtClean="0"/>
              <a:pPr/>
              <a:t>35</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72F1A8-F109-49EE-8B5D-9421602F56C8}" type="slidenum">
              <a:rPr lang="en-US" smtClean="0"/>
              <a:pPr/>
              <a:t>36</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72F1A8-F109-49EE-8B5D-9421602F56C8}" type="slidenum">
              <a:rPr lang="en-US" smtClean="0"/>
              <a:pPr/>
              <a:t>37</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p:spPr>
        <p:txBody>
          <a:bodyPr/>
          <a:lstStyle/>
          <a:p>
            <a:endParaRPr lang="en-US" smtClean="0">
              <a:latin typeface="Arial" pitchFamily="34" charset="0"/>
            </a:endParaRPr>
          </a:p>
        </p:txBody>
      </p:sp>
      <p:sp>
        <p:nvSpPr>
          <p:cNvPr id="53252" name="Slide Number Placeholder 3"/>
          <p:cNvSpPr>
            <a:spLocks noGrp="1"/>
          </p:cNvSpPr>
          <p:nvPr>
            <p:ph type="sldNum" sz="quarter" idx="5"/>
          </p:nvPr>
        </p:nvSpPr>
        <p:spPr>
          <a:noFill/>
        </p:spPr>
        <p:txBody>
          <a:bodyPr/>
          <a:lstStyle/>
          <a:p>
            <a:fld id="{1EBAC618-5B2C-4313-9139-C92FCDA14B24}" type="slidenum">
              <a:rPr lang="en-US" smtClean="0">
                <a:latin typeface="Arial" pitchFamily="34" charset="0"/>
              </a:rPr>
              <a:pPr/>
              <a:t>38</a:t>
            </a:fld>
            <a:endParaRPr lang="en-US" smtClean="0">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p:spPr>
        <p:txBody>
          <a:bodyPr/>
          <a:lstStyle/>
          <a:p>
            <a:endParaRPr lang="en-US" smtClean="0">
              <a:latin typeface="Arial" pitchFamily="34" charset="0"/>
            </a:endParaRPr>
          </a:p>
        </p:txBody>
      </p:sp>
      <p:sp>
        <p:nvSpPr>
          <p:cNvPr id="54276" name="Slide Number Placeholder 3"/>
          <p:cNvSpPr>
            <a:spLocks noGrp="1"/>
          </p:cNvSpPr>
          <p:nvPr>
            <p:ph type="sldNum" sz="quarter" idx="5"/>
          </p:nvPr>
        </p:nvSpPr>
        <p:spPr>
          <a:noFill/>
        </p:spPr>
        <p:txBody>
          <a:bodyPr/>
          <a:lstStyle/>
          <a:p>
            <a:fld id="{2559A6BD-24B1-4E2A-A08F-3308834C0FC7}" type="slidenum">
              <a:rPr lang="en-US" smtClean="0">
                <a:latin typeface="Arial" pitchFamily="34" charset="0"/>
              </a:rPr>
              <a:pPr/>
              <a:t>39</a:t>
            </a:fld>
            <a:endParaRPr lang="en-US" smtClean="0">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p:spPr>
        <p:txBody>
          <a:bodyPr/>
          <a:lstStyle/>
          <a:p>
            <a:endParaRPr lang="en-US" smtClean="0"/>
          </a:p>
        </p:txBody>
      </p:sp>
      <p:sp>
        <p:nvSpPr>
          <p:cNvPr id="122884" name="Slide Number Placeholder 3"/>
          <p:cNvSpPr>
            <a:spLocks noGrp="1"/>
          </p:cNvSpPr>
          <p:nvPr>
            <p:ph type="sldNum" sz="quarter" idx="5"/>
          </p:nvPr>
        </p:nvSpPr>
        <p:spPr>
          <a:noFill/>
        </p:spPr>
        <p:txBody>
          <a:bodyPr/>
          <a:lstStyle/>
          <a:p>
            <a:fld id="{3323BEB8-EEC1-4D5A-804F-9CDC1611C7EB}" type="slidenum">
              <a:rPr lang="en-US" smtClean="0"/>
              <a:pPr/>
              <a:t>40</a:t>
            </a:fld>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p:spPr>
        <p:txBody>
          <a:bodyPr/>
          <a:lstStyle/>
          <a:p>
            <a:endParaRPr lang="en-US" smtClean="0">
              <a:latin typeface="Arial" pitchFamily="34" charset="0"/>
            </a:endParaRPr>
          </a:p>
        </p:txBody>
      </p:sp>
      <p:sp>
        <p:nvSpPr>
          <p:cNvPr id="55300" name="Slide Number Placeholder 3"/>
          <p:cNvSpPr>
            <a:spLocks noGrp="1"/>
          </p:cNvSpPr>
          <p:nvPr>
            <p:ph type="sldNum" sz="quarter" idx="5"/>
          </p:nvPr>
        </p:nvSpPr>
        <p:spPr>
          <a:noFill/>
        </p:spPr>
        <p:txBody>
          <a:bodyPr/>
          <a:lstStyle/>
          <a:p>
            <a:fld id="{BDE1E45E-A6B5-4344-A641-134F25EA6E88}" type="slidenum">
              <a:rPr lang="en-US" smtClean="0">
                <a:latin typeface="Arial" pitchFamily="34" charset="0"/>
              </a:rPr>
              <a:pPr/>
              <a:t>41</a:t>
            </a:fld>
            <a:endParaRPr lang="en-US" smtClean="0">
              <a:latin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72F1A8-F109-49EE-8B5D-9421602F56C8}" type="slidenum">
              <a:rPr lang="en-US" smtClean="0"/>
              <a:pPr/>
              <a:t>42</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72F1A8-F109-49EE-8B5D-9421602F56C8}" type="slidenum">
              <a:rPr lang="en-US" smtClean="0"/>
              <a:pPr/>
              <a:t>43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72F1A8-F109-49EE-8B5D-9421602F56C8}"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72F1A8-F109-49EE-8B5D-9421602F56C8}" type="slidenum">
              <a:rPr lang="en-US" smtClean="0"/>
              <a:pPr/>
              <a:t>44</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eaLnBrk="1" fontAlgn="t" latinLnBrk="0" hangingPunct="1"/>
            <a:endParaRPr lang="en-US" dirty="0" smtClean="0"/>
          </a:p>
        </p:txBody>
      </p:sp>
      <p:sp>
        <p:nvSpPr>
          <p:cNvPr id="4" name="Slide Number Placeholder 3"/>
          <p:cNvSpPr>
            <a:spLocks noGrp="1"/>
          </p:cNvSpPr>
          <p:nvPr>
            <p:ph type="sldNum" sz="quarter" idx="10"/>
          </p:nvPr>
        </p:nvSpPr>
        <p:spPr/>
        <p:txBody>
          <a:bodyPr/>
          <a:lstStyle/>
          <a:p>
            <a:fld id="{D4F56B4D-7107-4105-8451-F90A2BCFECB1}" type="slidenum">
              <a:rPr lang="en-US" smtClean="0"/>
              <a:pPr/>
              <a:t>45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72F1A8-F109-49EE-8B5D-9421602F56C8}"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72F1A8-F109-49EE-8B5D-9421602F56C8}"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72F1A8-F109-49EE-8B5D-9421602F56C8}"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B6F4A683-D973-4F6A-BF64-532C4699E08F}" type="slidenum">
              <a:rPr lang="en-US" smtClean="0"/>
              <a:pPr/>
              <a:t>8</a:t>
            </a:fld>
            <a:endParaRPr lang="en-US" smtClean="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p:spPr>
        <p:txBody>
          <a:bodyPr/>
          <a:lstStyle/>
          <a:p>
            <a:r>
              <a:rPr lang="en-US" dirty="0" smtClean="0">
                <a:latin typeface="Arial" pitchFamily="34" charset="0"/>
              </a:rPr>
              <a:t>Size of ATLAS</a:t>
            </a:r>
            <a:r>
              <a:rPr lang="en-US" baseline="0" dirty="0" smtClean="0">
                <a:latin typeface="Arial" pitchFamily="34" charset="0"/>
              </a:rPr>
              <a:t> 46 m long, 25m wide, 25m high.</a:t>
            </a:r>
            <a:endParaRPr lang="en-US" dirty="0" smtClean="0">
              <a:latin typeface="Arial" pitchFamily="34" charset="0"/>
            </a:endParaRPr>
          </a:p>
        </p:txBody>
      </p:sp>
      <p:sp>
        <p:nvSpPr>
          <p:cNvPr id="51204" name="Slide Number Placeholder 3"/>
          <p:cNvSpPr>
            <a:spLocks noGrp="1"/>
          </p:cNvSpPr>
          <p:nvPr>
            <p:ph type="sldNum" sz="quarter" idx="5"/>
          </p:nvPr>
        </p:nvSpPr>
        <p:spPr>
          <a:noFill/>
        </p:spPr>
        <p:txBody>
          <a:bodyPr/>
          <a:lstStyle/>
          <a:p>
            <a:fld id="{954DC780-F618-4195-A9B5-5812E94EB466}" type="slidenum">
              <a:rPr lang="en-US" smtClean="0">
                <a:latin typeface="Arial" pitchFamily="34" charset="0"/>
              </a:rPr>
              <a:pPr/>
              <a:t>9</a:t>
            </a:fld>
            <a:endParaRPr 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Text Placeholder 9"/>
          <p:cNvSpPr>
            <a:spLocks noGrp="1"/>
          </p:cNvSpPr>
          <p:nvPr>
            <p:ph type="body" sz="quarter" idx="13" hasCustomPrompt="1"/>
          </p:nvPr>
        </p:nvSpPr>
        <p:spPr>
          <a:xfrm>
            <a:off x="152400" y="2809875"/>
            <a:ext cx="7105650" cy="1409700"/>
          </a:xfrm>
          <a:prstGeom prst="rect">
            <a:avLst/>
          </a:prstGeom>
        </p:spPr>
        <p:txBody>
          <a:bodyPr/>
          <a:lstStyle>
            <a:lvl1pPr>
              <a:defRPr b="1" spc="300">
                <a:solidFill>
                  <a:schemeClr val="tx2"/>
                </a:solidFill>
                <a:latin typeface="Cambria" pitchFamily="18" charset="0"/>
              </a:defRPr>
            </a:lvl1pPr>
            <a:lvl2pPr>
              <a:defRPr b="1">
                <a:solidFill>
                  <a:schemeClr val="accent1"/>
                </a:solidFill>
                <a:latin typeface="Cambria" pitchFamily="18" charset="0"/>
              </a:defRPr>
            </a:lvl2pPr>
            <a:lvl3pPr>
              <a:defRPr b="0" i="1">
                <a:solidFill>
                  <a:schemeClr val="accent5"/>
                </a:solidFill>
                <a:latin typeface="Cambria" pitchFamily="18" charset="0"/>
              </a:defRPr>
            </a:lvl3pPr>
          </a:lstStyle>
          <a:p>
            <a:pPr lvl="0"/>
            <a:r>
              <a:rPr lang="en-US" dirty="0" smtClean="0"/>
              <a:t>Title</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4" hasCustomPrompt="1"/>
          </p:nvPr>
        </p:nvSpPr>
        <p:spPr>
          <a:xfrm>
            <a:off x="2638424" y="4295775"/>
            <a:ext cx="6353175" cy="1924050"/>
          </a:xfrm>
          <a:prstGeom prst="rect">
            <a:avLst/>
          </a:prstGeom>
        </p:spPr>
        <p:txBody>
          <a:bodyPr/>
          <a:lstStyle>
            <a:lvl1pPr>
              <a:defRPr sz="2400" b="1" baseline="0">
                <a:solidFill>
                  <a:schemeClr val="accent1"/>
                </a:solidFill>
                <a:latin typeface="Cambria" pitchFamily="18" charset="0"/>
              </a:defRPr>
            </a:lvl1pPr>
            <a:lvl2pPr>
              <a:defRPr sz="2400" b="0" i="1">
                <a:solidFill>
                  <a:schemeClr val="accent1"/>
                </a:solidFill>
                <a:latin typeface="Cambria" pitchFamily="18" charset="0"/>
              </a:defRPr>
            </a:lvl2pPr>
            <a:lvl3pPr>
              <a:defRPr b="0" i="0">
                <a:solidFill>
                  <a:schemeClr val="tx1"/>
                </a:solidFill>
                <a:latin typeface="Cambria" pitchFamily="18" charset="0"/>
              </a:defRPr>
            </a:lvl3pPr>
          </a:lstStyle>
          <a:p>
            <a:pPr lvl="0"/>
            <a:r>
              <a:rPr lang="en-US" dirty="0" smtClean="0"/>
              <a:t>Subtitle and Name</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3" name="Rectangle 5"/>
          <p:cNvSpPr/>
          <p:nvPr userDrawn="1"/>
        </p:nvSpPr>
        <p:spPr bwMode="auto">
          <a:xfrm>
            <a:off x="0" y="877824"/>
            <a:ext cx="9144000" cy="148260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 name="Text Placeholder 9"/>
          <p:cNvSpPr>
            <a:spLocks noGrp="1"/>
          </p:cNvSpPr>
          <p:nvPr>
            <p:ph type="body" sz="quarter" idx="13"/>
          </p:nvPr>
        </p:nvSpPr>
        <p:spPr>
          <a:xfrm>
            <a:off x="137160" y="1051560"/>
            <a:ext cx="8869680" cy="5212080"/>
          </a:xfrm>
          <a:prstGeom prst="rect">
            <a:avLst/>
          </a:prstGeom>
        </p:spPr>
        <p:txBody>
          <a:bodyPr/>
          <a:lstStyle>
            <a:lvl1pPr>
              <a:buFont typeface="Arial" pitchFamily="34" charset="0"/>
              <a:buChar char="•"/>
              <a:defRPr sz="2400"/>
            </a:lvl1pPr>
            <a:lvl2pPr marL="914400" indent="-457200">
              <a:buFont typeface="Arial" pitchFamily="34" charset="0"/>
              <a:buChar char="•"/>
              <a:defRPr sz="2000"/>
            </a:lvl2pPr>
            <a:lvl3pPr>
              <a:defRPr sz="1800"/>
            </a:lvl3pPr>
            <a:lvl4pPr>
              <a:defRPr sz="16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13"/>
          <p:cNvSpPr>
            <a:spLocks noGrp="1"/>
          </p:cNvSpPr>
          <p:nvPr>
            <p:ph type="title" hasCustomPrompt="1"/>
          </p:nvPr>
        </p:nvSpPr>
        <p:spPr>
          <a:xfrm>
            <a:off x="1010093" y="74426"/>
            <a:ext cx="7123814" cy="680483"/>
          </a:xfrm>
          <a:prstGeom prst="rect">
            <a:avLst/>
          </a:prstGeom>
          <a:gradFill flip="none" rotWithShape="1">
            <a:gsLst>
              <a:gs pos="100000">
                <a:schemeClr val="bg1">
                  <a:alpha val="0"/>
                </a:schemeClr>
              </a:gs>
              <a:gs pos="0">
                <a:schemeClr val="bg1"/>
              </a:gs>
              <a:gs pos="72000">
                <a:schemeClr val="bg1"/>
              </a:gs>
            </a:gsLst>
            <a:path path="rect">
              <a:fillToRect l="50000" t="50000" r="50000" b="50000"/>
            </a:path>
            <a:tileRect/>
          </a:gradFill>
          <a:ln>
            <a:noFill/>
          </a:ln>
        </p:spPr>
        <p:style>
          <a:lnRef idx="2">
            <a:schemeClr val="accent1"/>
          </a:lnRef>
          <a:fillRef idx="1">
            <a:schemeClr val="lt1"/>
          </a:fillRef>
          <a:effectRef idx="0">
            <a:schemeClr val="accent1"/>
          </a:effectRef>
          <a:fontRef idx="none"/>
        </p:style>
        <p:txBody>
          <a:bodyPr/>
          <a:lstStyle>
            <a:lvl1pPr>
              <a:defRPr sz="3600" b="1">
                <a:solidFill>
                  <a:schemeClr val="tx2"/>
                </a:solidFill>
                <a:latin typeface="Cambria" pitchFamily="18" charset="0"/>
              </a:defRPr>
            </a:lvl1pPr>
          </a:lstStyle>
          <a:p>
            <a:r>
              <a:rPr lang="en-US" dirty="0" smtClean="0"/>
              <a:t>Master title style</a:t>
            </a:r>
            <a:endParaRPr lang="en-US" dirty="0"/>
          </a:p>
        </p:txBody>
      </p:sp>
    </p:spTree>
    <p:extLst>
      <p:ext uri="{BB962C8B-B14F-4D97-AF65-F5344CB8AC3E}">
        <p14:creationId xmlns:p14="http://schemas.microsoft.com/office/powerpoint/2010/main" val="4105307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3" name="Rectangle 5"/>
          <p:cNvSpPr/>
          <p:nvPr userDrawn="1"/>
        </p:nvSpPr>
        <p:spPr bwMode="auto">
          <a:xfrm>
            <a:off x="0" y="877824"/>
            <a:ext cx="9144000" cy="148260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 name="Text Placeholder 9"/>
          <p:cNvSpPr>
            <a:spLocks noGrp="1"/>
          </p:cNvSpPr>
          <p:nvPr>
            <p:ph type="body" sz="quarter" idx="13"/>
          </p:nvPr>
        </p:nvSpPr>
        <p:spPr>
          <a:xfrm>
            <a:off x="137160" y="1051560"/>
            <a:ext cx="8869680" cy="5212080"/>
          </a:xfrm>
          <a:prstGeom prst="rect">
            <a:avLst/>
          </a:prstGeom>
        </p:spPr>
        <p:txBody>
          <a:bodyPr/>
          <a:lstStyle>
            <a:lvl1pPr>
              <a:buFont typeface="Arial" pitchFamily="34" charset="0"/>
              <a:buChar char="•"/>
              <a:defRPr sz="2400"/>
            </a:lvl1pPr>
            <a:lvl2pPr marL="914400" indent="-457200">
              <a:buFont typeface="Arial" pitchFamily="34" charset="0"/>
              <a:buChar char="•"/>
              <a:defRPr sz="2000"/>
            </a:lvl2pPr>
            <a:lvl3pPr>
              <a:defRPr sz="1800"/>
            </a:lvl3pPr>
            <a:lvl4pPr>
              <a:defRPr sz="16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3962292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slide with title">
    <p:spTree>
      <p:nvGrpSpPr>
        <p:cNvPr id="1" name=""/>
        <p:cNvGrpSpPr/>
        <p:nvPr/>
      </p:nvGrpSpPr>
      <p:grpSpPr>
        <a:xfrm>
          <a:off x="0" y="0"/>
          <a:ext cx="0" cy="0"/>
          <a:chOff x="0" y="0"/>
          <a:chExt cx="0" cy="0"/>
        </a:xfrm>
      </p:grpSpPr>
      <p:sp>
        <p:nvSpPr>
          <p:cNvPr id="6" name="Rectangle 5"/>
          <p:cNvSpPr/>
          <p:nvPr userDrawn="1"/>
        </p:nvSpPr>
        <p:spPr bwMode="auto">
          <a:xfrm>
            <a:off x="0" y="877824"/>
            <a:ext cx="9144000" cy="148260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 name="Title 13"/>
          <p:cNvSpPr>
            <a:spLocks noGrp="1"/>
          </p:cNvSpPr>
          <p:nvPr>
            <p:ph type="title" hasCustomPrompt="1"/>
          </p:nvPr>
        </p:nvSpPr>
        <p:spPr>
          <a:xfrm>
            <a:off x="1010093" y="93476"/>
            <a:ext cx="7123814" cy="680483"/>
          </a:xfrm>
          <a:prstGeom prst="rect">
            <a:avLst/>
          </a:prstGeom>
          <a:gradFill flip="none" rotWithShape="1">
            <a:gsLst>
              <a:gs pos="100000">
                <a:schemeClr val="bg1">
                  <a:alpha val="0"/>
                </a:schemeClr>
              </a:gs>
              <a:gs pos="0">
                <a:schemeClr val="bg1"/>
              </a:gs>
              <a:gs pos="72000">
                <a:schemeClr val="bg1"/>
              </a:gs>
            </a:gsLst>
            <a:path path="rect">
              <a:fillToRect l="50000" t="50000" r="50000" b="50000"/>
            </a:path>
            <a:tileRect/>
          </a:gradFill>
          <a:ln>
            <a:noFill/>
          </a:ln>
        </p:spPr>
        <p:style>
          <a:lnRef idx="2">
            <a:schemeClr val="accent1"/>
          </a:lnRef>
          <a:fillRef idx="1">
            <a:schemeClr val="lt1"/>
          </a:fillRef>
          <a:effectRef idx="0">
            <a:schemeClr val="accent1"/>
          </a:effectRef>
          <a:fontRef idx="none"/>
        </p:style>
        <p:txBody>
          <a:bodyPr anchor="ctr"/>
          <a:lstStyle>
            <a:lvl1pPr>
              <a:defRPr sz="3200" b="1">
                <a:solidFill>
                  <a:schemeClr val="tx2"/>
                </a:solidFill>
                <a:latin typeface="Cambria" pitchFamily="18" charset="0"/>
              </a:defRPr>
            </a:lvl1pPr>
          </a:lstStyle>
          <a:p>
            <a:r>
              <a:rPr lang="en-US" dirty="0" smtClean="0"/>
              <a:t>Master title style</a:t>
            </a:r>
            <a:endParaRPr lang="en-US" dirty="0"/>
          </a:p>
        </p:txBody>
      </p:sp>
      <p:sp>
        <p:nvSpPr>
          <p:cNvPr id="5" name="Text Placeholder 9"/>
          <p:cNvSpPr>
            <a:spLocks noGrp="1"/>
          </p:cNvSpPr>
          <p:nvPr>
            <p:ph type="body" sz="quarter" idx="13"/>
          </p:nvPr>
        </p:nvSpPr>
        <p:spPr>
          <a:xfrm>
            <a:off x="137160" y="1051560"/>
            <a:ext cx="8869680" cy="5212080"/>
          </a:xfrm>
          <a:prstGeom prst="rect">
            <a:avLst/>
          </a:prstGeom>
        </p:spPr>
        <p:txBody>
          <a:bodyPr/>
          <a:lstStyle>
            <a:lvl1pPr>
              <a:tabLst>
                <a:tab pos="693738" algn="l"/>
              </a:tabLst>
              <a:defRPr sz="2800"/>
            </a:lvl1pPr>
            <a:lvl2pPr>
              <a:defRPr sz="2000"/>
            </a:lvl2pPr>
            <a:lvl3pPr>
              <a:defRPr sz="20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0196447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7772400" cy="990600"/>
          </a:xfrm>
          <a:prstGeom prst="rect">
            <a:avLst/>
          </a:prstGeom>
        </p:spPr>
        <p:txBody>
          <a:bodyPr/>
          <a:lstStyle>
            <a:lvl1pPr>
              <a:defRPr>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xfrm>
            <a:off x="8305800" y="6553200"/>
            <a:ext cx="838200" cy="304800"/>
          </a:xfrm>
          <a:prstGeom prst="rect">
            <a:avLst/>
          </a:prstGeom>
          <a:ln/>
        </p:spPr>
        <p:txBody>
          <a:bodyPr/>
          <a:lstStyle>
            <a:lvl1pPr>
              <a:defRPr/>
            </a:lvl1pPr>
          </a:lstStyle>
          <a:p>
            <a:pPr>
              <a:defRPr/>
            </a:pPr>
            <a:fld id="{E4C691D3-1268-BC46-A466-4FE7F8FFD0C6}" type="slidenum">
              <a:rPr lang="en-US"/>
              <a:pPr>
                <a:defRPr/>
              </a:pPr>
              <a:t>‹#›</a:t>
            </a:fld>
            <a:endParaRPr lang="en-US"/>
          </a:p>
        </p:txBody>
      </p:sp>
    </p:spTree>
    <p:extLst>
      <p:ext uri="{BB962C8B-B14F-4D97-AF65-F5344CB8AC3E}">
        <p14:creationId xmlns:p14="http://schemas.microsoft.com/office/powerpoint/2010/main" val="2112896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pic>
        <p:nvPicPr>
          <p:cNvPr id="3" name="Picture 7" descr="banner-bleu"/>
          <p:cNvPicPr>
            <a:picLocks noChangeAspect="1" noChangeArrowheads="1"/>
          </p:cNvPicPr>
          <p:nvPr/>
        </p:nvPicPr>
        <p:blipFill>
          <a:blip r:embed="rId2" cstate="print"/>
          <a:srcRect/>
          <a:stretch>
            <a:fillRect/>
          </a:stretch>
        </p:blipFill>
        <p:spPr bwMode="auto">
          <a:xfrm>
            <a:off x="0" y="0"/>
            <a:ext cx="9144000" cy="866775"/>
          </a:xfrm>
          <a:prstGeom prst="rect">
            <a:avLst/>
          </a:prstGeom>
          <a:noFill/>
          <a:ln w="9525">
            <a:noFill/>
            <a:miter lim="800000"/>
            <a:headEnd/>
            <a:tailEnd/>
          </a:ln>
        </p:spPr>
      </p:pic>
      <p:sp>
        <p:nvSpPr>
          <p:cNvPr id="27650" name="Rectangle 2"/>
          <p:cNvSpPr>
            <a:spLocks noGrp="1" noChangeArrowheads="1"/>
          </p:cNvSpPr>
          <p:nvPr>
            <p:ph type="subTitle" idx="1"/>
          </p:nvPr>
        </p:nvSpPr>
        <p:spPr>
          <a:xfrm>
            <a:off x="1371600" y="3886200"/>
            <a:ext cx="6400800" cy="1752600"/>
          </a:xfrm>
          <a:prstGeom prst="rect">
            <a:avLst/>
          </a:prstGeom>
        </p:spPr>
        <p:txBody>
          <a:bodyPr/>
          <a:lstStyle>
            <a:lvl1pPr marL="0" indent="0" algn="ctr">
              <a:defRPr/>
            </a:lvl1pPr>
          </a:lstStyle>
          <a:p>
            <a:r>
              <a:rPr lang="en-US"/>
              <a:t>Click to edit Master subtitle style</a:t>
            </a:r>
          </a:p>
        </p:txBody>
      </p:sp>
      <p:sp>
        <p:nvSpPr>
          <p:cNvPr id="4" name="Date Placeholder 3"/>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Footer Placeholder 4"/>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Slide Number Placeholder 5"/>
          <p:cNvSpPr>
            <a:spLocks noGrp="1" noChangeArrowheads="1"/>
          </p:cNvSpPr>
          <p:nvPr>
            <p:ph type="sldNum" sz="quarter" idx="12"/>
          </p:nvPr>
        </p:nvSpPr>
        <p:spPr>
          <a:xfrm>
            <a:off x="6553200" y="6248400"/>
            <a:ext cx="1905000" cy="457200"/>
          </a:xfrm>
          <a:prstGeom prst="rect">
            <a:avLst/>
          </a:prstGeom>
        </p:spPr>
        <p:txBody>
          <a:bodyPr/>
          <a:lstStyle>
            <a:lvl1pPr>
              <a:defRPr/>
            </a:lvl1pPr>
          </a:lstStyle>
          <a:p>
            <a:fld id="{B3F02427-AFE3-4BCF-9038-0FB899F3E4BB}" type="slidenum">
              <a:rPr lang="en-US"/>
              <a:pPr/>
              <a:t>‹#›</a:t>
            </a:fld>
            <a:endParaRPr lang="en-US" sz="1400">
              <a:solidFill>
                <a:schemeClr val="tx1"/>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153400" cy="715962"/>
          </a:xfrm>
          <a:prstGeom prst="rect">
            <a:avLst/>
          </a:prstGeom>
        </p:spPr>
        <p:txBody>
          <a:bodyPr/>
          <a:lstStyle>
            <a:lvl1pPr>
              <a:defRPr sz="3600">
                <a:latin typeface="Helvetica" pitchFamily="34" charset="0"/>
                <a:cs typeface="Helvetica" pitchFamily="34" charset="0"/>
              </a:defRPr>
            </a:lvl1pPr>
          </a:lstStyle>
          <a:p>
            <a:r>
              <a:rPr lang="en-US" smtClean="0"/>
              <a:t>Click to edit Master title style</a:t>
            </a:r>
            <a:endParaRPr lang="en-US"/>
          </a:p>
        </p:txBody>
      </p:sp>
      <p:sp>
        <p:nvSpPr>
          <p:cNvPr id="3" name="Rectangle 5"/>
          <p:cNvSpPr>
            <a:spLocks noGrp="1" noChangeArrowheads="1"/>
          </p:cNvSpPr>
          <p:nvPr>
            <p:ph type="ftr" sz="quarter" idx="10"/>
          </p:nvPr>
        </p:nvSpPr>
        <p:spPr>
          <a:xfrm>
            <a:off x="0" y="6537325"/>
            <a:ext cx="4533900" cy="320675"/>
          </a:xfrm>
          <a:prstGeom prst="rect">
            <a:avLst/>
          </a:prstGeom>
        </p:spPr>
        <p:txBody>
          <a:bodyPr/>
          <a:lstStyle>
            <a:lvl1pPr algn="l">
              <a:defRPr sz="1200" i="1">
                <a:latin typeface="Helvetica" pitchFamily="34" charset="0"/>
                <a:cs typeface="Helvetica" pitchFamily="34" charset="0"/>
              </a:defRPr>
            </a:lvl1pPr>
          </a:lstStyle>
          <a:p>
            <a:pPr>
              <a:defRPr/>
            </a:pPr>
            <a:r>
              <a:rPr lang="en-US"/>
              <a:t>J. Wenninger LNF Spring School, May 2010</a:t>
            </a:r>
            <a:endParaRPr lang="en-US" dirty="0"/>
          </a:p>
        </p:txBody>
      </p:sp>
      <p:sp>
        <p:nvSpPr>
          <p:cNvPr id="4" name="Rectangle 6"/>
          <p:cNvSpPr>
            <a:spLocks noGrp="1" noChangeArrowheads="1"/>
          </p:cNvSpPr>
          <p:nvPr>
            <p:ph type="sldNum" sz="quarter" idx="11"/>
          </p:nvPr>
        </p:nvSpPr>
        <p:spPr>
          <a:xfrm>
            <a:off x="7962900" y="6537325"/>
            <a:ext cx="1181100" cy="320675"/>
          </a:xfrm>
          <a:prstGeom prst="rect">
            <a:avLst/>
          </a:prstGeom>
        </p:spPr>
        <p:txBody>
          <a:bodyPr/>
          <a:lstStyle>
            <a:lvl1pPr algn="r">
              <a:defRPr sz="1200">
                <a:latin typeface="Helvetica" pitchFamily="34" charset="0"/>
                <a:cs typeface="Helvetica" pitchFamily="34" charset="0"/>
              </a:defRPr>
            </a:lvl1pPr>
          </a:lstStyle>
          <a:p>
            <a:pPr>
              <a:defRPr/>
            </a:pPr>
            <a:fld id="{A3139D91-BF8F-49FD-A2A6-7635ED451987}"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6487795"/>
            <a:ext cx="2133600" cy="365125"/>
          </a:xfrm>
          <a:prstGeom prst="rect">
            <a:avLst/>
          </a:prstGeom>
        </p:spPr>
        <p:txBody>
          <a:bodyPr/>
          <a:lstStyle/>
          <a:p>
            <a:r>
              <a:rPr lang="en-US" smtClean="0"/>
              <a:t>7.12.2010</a:t>
            </a:r>
            <a:endParaRPr lang="en-US"/>
          </a:p>
        </p:txBody>
      </p:sp>
      <p:sp>
        <p:nvSpPr>
          <p:cNvPr id="3" name="Footer Placeholder 2"/>
          <p:cNvSpPr>
            <a:spLocks noGrp="1"/>
          </p:cNvSpPr>
          <p:nvPr>
            <p:ph type="ftr" sz="quarter" idx="11"/>
          </p:nvPr>
        </p:nvSpPr>
        <p:spPr>
          <a:xfrm>
            <a:off x="3124200" y="6477635"/>
            <a:ext cx="2895600" cy="365125"/>
          </a:xfrm>
          <a:prstGeom prst="rect">
            <a:avLst/>
          </a:prstGeom>
        </p:spPr>
        <p:txBody>
          <a:bodyPr/>
          <a:lstStyle/>
          <a:p>
            <a:r>
              <a:rPr lang="en-US" smtClean="0"/>
              <a:t>LHC - bold beginnings</a:t>
            </a:r>
            <a:endParaRPr lang="en-US"/>
          </a:p>
        </p:txBody>
      </p:sp>
      <p:sp>
        <p:nvSpPr>
          <p:cNvPr id="4" name="Slide Number Placeholder 3"/>
          <p:cNvSpPr>
            <a:spLocks noGrp="1"/>
          </p:cNvSpPr>
          <p:nvPr>
            <p:ph type="sldNum" sz="quarter" idx="12"/>
          </p:nvPr>
        </p:nvSpPr>
        <p:spPr>
          <a:xfrm>
            <a:off x="6995160" y="6492875"/>
            <a:ext cx="2133600" cy="365125"/>
          </a:xfrm>
          <a:prstGeom prst="rect">
            <a:avLst/>
          </a:prstGeom>
        </p:spPr>
        <p:txBody>
          <a:bodyPr/>
          <a:lstStyle/>
          <a:p>
            <a:fld id="{1787A23F-BAF2-40F7-981E-A4E481A32A38}" type="slidenum">
              <a:rPr lang="en-US" smtClean="0"/>
              <a:pPr/>
              <a:t>‹#›</a:t>
            </a:fld>
            <a:endParaRPr lang="en-US"/>
          </a:p>
        </p:txBody>
      </p:sp>
    </p:spTree>
    <p:extLst>
      <p:ext uri="{BB962C8B-B14F-4D97-AF65-F5344CB8AC3E}">
        <p14:creationId xmlns:p14="http://schemas.microsoft.com/office/powerpoint/2010/main" val="792326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4.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jpeg"/><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0" name="Picture 6" descr="Blue-banner"/>
          <p:cNvPicPr>
            <a:picLocks noChangeAspect="1" noChangeArrowheads="1"/>
          </p:cNvPicPr>
          <p:nvPr/>
        </p:nvPicPr>
        <p:blipFill>
          <a:blip r:embed="rId10" cstate="print"/>
          <a:srcRect/>
          <a:stretch>
            <a:fillRect/>
          </a:stretch>
        </p:blipFill>
        <p:spPr bwMode="auto">
          <a:xfrm>
            <a:off x="-1588" y="0"/>
            <a:ext cx="9145588" cy="1927225"/>
          </a:xfrm>
          <a:prstGeom prst="rect">
            <a:avLst/>
          </a:prstGeom>
          <a:noFill/>
          <a:ln w="9525">
            <a:noFill/>
            <a:miter lim="800000"/>
            <a:headEnd/>
            <a:tailEnd/>
          </a:ln>
        </p:spPr>
      </p:pic>
      <p:pic>
        <p:nvPicPr>
          <p:cNvPr id="1031" name="Picture 6" descr="LOGO-BE-60x60b.jpg"/>
          <p:cNvPicPr>
            <a:picLocks noChangeAspect="1"/>
          </p:cNvPicPr>
          <p:nvPr/>
        </p:nvPicPr>
        <p:blipFill>
          <a:blip r:embed="rId11" cstate="print"/>
          <a:srcRect l="3149" t="3149" r="3149" b="3149"/>
          <a:stretch>
            <a:fillRect/>
          </a:stretch>
        </p:blipFill>
        <p:spPr bwMode="auto">
          <a:xfrm>
            <a:off x="8286750" y="0"/>
            <a:ext cx="857250" cy="857250"/>
          </a:xfrm>
          <a:prstGeom prst="rect">
            <a:avLst/>
          </a:prstGeom>
          <a:noFill/>
          <a:ln w="9525">
            <a:noFill/>
            <a:miter lim="800000"/>
            <a:headEnd/>
            <a:tailEnd/>
          </a:ln>
        </p:spPr>
      </p:pic>
      <p:pic>
        <p:nvPicPr>
          <p:cNvPr id="11" name="Picture 3"/>
          <p:cNvPicPr>
            <a:picLocks noChangeAspect="1" noChangeArrowheads="1"/>
          </p:cNvPicPr>
          <p:nvPr/>
        </p:nvPicPr>
        <p:blipFill>
          <a:blip r:embed="rId12" cstate="print"/>
          <a:srcRect/>
          <a:stretch>
            <a:fillRect/>
          </a:stretch>
        </p:blipFill>
        <p:spPr bwMode="auto">
          <a:xfrm>
            <a:off x="8262937" y="0"/>
            <a:ext cx="881063" cy="867715"/>
          </a:xfrm>
          <a:prstGeom prst="rect">
            <a:avLst/>
          </a:prstGeom>
          <a:noFill/>
          <a:ln w="19050">
            <a:noFill/>
            <a:miter lim="800000"/>
            <a:headEnd/>
            <a:tailEnd/>
          </a:ln>
        </p:spPr>
      </p:pic>
      <p:cxnSp>
        <p:nvCxnSpPr>
          <p:cNvPr id="13" name="Straight Connector 12"/>
          <p:cNvCxnSpPr/>
          <p:nvPr/>
        </p:nvCxnSpPr>
        <p:spPr bwMode="auto">
          <a:xfrm rot="16200000" flipV="1">
            <a:off x="7830541" y="430772"/>
            <a:ext cx="866830" cy="5286"/>
          </a:xfrm>
          <a:prstGeom prst="line">
            <a:avLst/>
          </a:prstGeom>
          <a:solidFill>
            <a:schemeClr val="accent1"/>
          </a:solidFill>
          <a:ln w="19050" cap="flat" cmpd="sng" algn="ctr">
            <a:solidFill>
              <a:schemeClr val="bg1"/>
            </a:solidFill>
            <a:prstDash val="solid"/>
            <a:round/>
            <a:headEnd type="none" w="med" len="med"/>
            <a:tailEnd type="none" w="med" len="med"/>
          </a:ln>
          <a:effectLst/>
        </p:spPr>
      </p:cxnSp>
      <p:cxnSp>
        <p:nvCxnSpPr>
          <p:cNvPr id="14" name="Straight Connector 13"/>
          <p:cNvCxnSpPr/>
          <p:nvPr/>
        </p:nvCxnSpPr>
        <p:spPr bwMode="auto">
          <a:xfrm rot="16200000" flipV="1">
            <a:off x="391516" y="430772"/>
            <a:ext cx="866830" cy="5286"/>
          </a:xfrm>
          <a:prstGeom prst="line">
            <a:avLst/>
          </a:prstGeom>
          <a:solidFill>
            <a:schemeClr val="accent1"/>
          </a:solidFill>
          <a:ln w="19050" cap="flat" cmpd="sng" algn="ctr">
            <a:solidFill>
              <a:schemeClr val="bg1"/>
            </a:solidFill>
            <a:prstDash val="solid"/>
            <a:round/>
            <a:headEnd type="none" w="med" len="med"/>
            <a:tailEnd type="none" w="med" len="med"/>
          </a:ln>
          <a:effectLst/>
        </p:spPr>
      </p:cxnSp>
      <p:pic>
        <p:nvPicPr>
          <p:cNvPr id="15" name="Picture 7" descr="banner-bleu"/>
          <p:cNvPicPr>
            <a:picLocks noChangeAspect="1" noChangeArrowheads="1"/>
          </p:cNvPicPr>
          <p:nvPr/>
        </p:nvPicPr>
        <p:blipFill>
          <a:blip r:embed="rId13" cstate="print"/>
          <a:srcRect/>
          <a:stretch>
            <a:fillRect/>
          </a:stretch>
        </p:blipFill>
        <p:spPr bwMode="auto">
          <a:xfrm>
            <a:off x="0" y="0"/>
            <a:ext cx="9144000" cy="866775"/>
          </a:xfrm>
          <a:prstGeom prst="rect">
            <a:avLst/>
          </a:prstGeom>
          <a:noFill/>
          <a:ln w="9525">
            <a:noFill/>
            <a:miter lim="800000"/>
            <a:headEnd/>
            <a:tailEnd/>
          </a:ln>
        </p:spPr>
      </p:pic>
      <p:cxnSp>
        <p:nvCxnSpPr>
          <p:cNvPr id="19" name="Straight Connector 18"/>
          <p:cNvCxnSpPr/>
          <p:nvPr/>
        </p:nvCxnSpPr>
        <p:spPr bwMode="auto">
          <a:xfrm rot="16200000" flipV="1">
            <a:off x="391516" y="430772"/>
            <a:ext cx="866830" cy="5286"/>
          </a:xfrm>
          <a:prstGeom prst="line">
            <a:avLst/>
          </a:prstGeom>
          <a:solidFill>
            <a:schemeClr val="accent1"/>
          </a:solidFill>
          <a:ln w="19050" cap="flat" cmpd="sng" algn="ctr">
            <a:solidFill>
              <a:schemeClr val="bg1"/>
            </a:solidFill>
            <a:prstDash val="solid"/>
            <a:round/>
            <a:headEnd type="none" w="med" len="med"/>
            <a:tailEnd type="none" w="med" len="med"/>
          </a:ln>
          <a:effectLst/>
        </p:spPr>
      </p:cxnSp>
      <p:sp>
        <p:nvSpPr>
          <p:cNvPr id="25" name="TextBox 24"/>
          <p:cNvSpPr txBox="1"/>
          <p:nvPr/>
        </p:nvSpPr>
        <p:spPr>
          <a:xfrm>
            <a:off x="137160" y="6400800"/>
            <a:ext cx="2860158" cy="307777"/>
          </a:xfrm>
          <a:prstGeom prst="rect">
            <a:avLst/>
          </a:prstGeom>
          <a:noFill/>
        </p:spPr>
        <p:txBody>
          <a:bodyPr wrap="square" rtlCol="0" anchor="ctr">
            <a:spAutoFit/>
          </a:bodyPr>
          <a:lstStyle/>
          <a:p>
            <a:pPr algn="l"/>
            <a:r>
              <a:rPr lang="en-US" sz="1400" b="1" dirty="0" smtClean="0">
                <a:solidFill>
                  <a:schemeClr val="bg1">
                    <a:lumMod val="50000"/>
                  </a:schemeClr>
                </a:solidFill>
              </a:rPr>
              <a:t>24. Mai 2012</a:t>
            </a:r>
          </a:p>
        </p:txBody>
      </p:sp>
      <p:sp>
        <p:nvSpPr>
          <p:cNvPr id="26" name="TextBox 25"/>
          <p:cNvSpPr txBox="1"/>
          <p:nvPr/>
        </p:nvSpPr>
        <p:spPr>
          <a:xfrm>
            <a:off x="6144768" y="6400800"/>
            <a:ext cx="2860158" cy="307777"/>
          </a:xfrm>
          <a:prstGeom prst="rect">
            <a:avLst/>
          </a:prstGeom>
          <a:noFill/>
        </p:spPr>
        <p:txBody>
          <a:bodyPr wrap="square" rtlCol="0" anchor="ctr">
            <a:spAutoFit/>
          </a:bodyPr>
          <a:lstStyle/>
          <a:p>
            <a:pPr algn="r"/>
            <a:fld id="{236B1D4F-E6E4-470A-A144-E2C6DC4DDB67}" type="slidenum">
              <a:rPr lang="en-US" sz="1400" b="1" smtClean="0">
                <a:solidFill>
                  <a:schemeClr val="bg1">
                    <a:lumMod val="50000"/>
                  </a:schemeClr>
                </a:solidFill>
              </a:rPr>
              <a:pPr algn="r"/>
              <a:t>‹#›</a:t>
            </a:fld>
            <a:endParaRPr lang="en-US" sz="1400" b="1" dirty="0" smtClean="0">
              <a:solidFill>
                <a:schemeClr val="bg1">
                  <a:lumMod val="50000"/>
                </a:schemeClr>
              </a:solidFill>
            </a:endParaRPr>
          </a:p>
        </p:txBody>
      </p:sp>
      <p:sp>
        <p:nvSpPr>
          <p:cNvPr id="20" name="TextBox 19"/>
          <p:cNvSpPr txBox="1"/>
          <p:nvPr/>
        </p:nvSpPr>
        <p:spPr>
          <a:xfrm>
            <a:off x="2849381" y="6400800"/>
            <a:ext cx="3445238" cy="307777"/>
          </a:xfrm>
          <a:prstGeom prst="rect">
            <a:avLst/>
          </a:prstGeom>
          <a:noFill/>
        </p:spPr>
        <p:txBody>
          <a:bodyPr wrap="square" rtlCol="0" anchor="ctr">
            <a:spAutoFit/>
          </a:bodyPr>
          <a:lstStyle/>
          <a:p>
            <a:pPr algn="ctr"/>
            <a:r>
              <a:rPr lang="en-US" sz="1400" b="1" dirty="0" smtClean="0">
                <a:solidFill>
                  <a:schemeClr val="bg1">
                    <a:lumMod val="50000"/>
                  </a:schemeClr>
                </a:solidFill>
              </a:rPr>
              <a:t>LHC</a:t>
            </a:r>
            <a:r>
              <a:rPr lang="en-US" sz="1400" b="1" baseline="0" dirty="0" smtClean="0">
                <a:solidFill>
                  <a:schemeClr val="bg1">
                    <a:lumMod val="50000"/>
                  </a:schemeClr>
                </a:solidFill>
              </a:rPr>
              <a:t> @ </a:t>
            </a:r>
            <a:r>
              <a:rPr lang="en-US" sz="1400" b="1" dirty="0" smtClean="0">
                <a:solidFill>
                  <a:schemeClr val="bg1">
                    <a:lumMod val="50000"/>
                  </a:schemeClr>
                </a:solidFill>
              </a:rPr>
              <a:t>IPAC12 Teacher’s</a:t>
            </a:r>
            <a:r>
              <a:rPr lang="en-US" sz="1400" b="1" baseline="0" dirty="0" smtClean="0">
                <a:solidFill>
                  <a:schemeClr val="bg1">
                    <a:lumMod val="50000"/>
                  </a:schemeClr>
                </a:solidFill>
              </a:rPr>
              <a:t> d</a:t>
            </a:r>
            <a:r>
              <a:rPr lang="en-US" sz="1400" b="1" dirty="0" smtClean="0">
                <a:solidFill>
                  <a:schemeClr val="bg1">
                    <a:lumMod val="50000"/>
                  </a:schemeClr>
                </a:solidFill>
              </a:rPr>
              <a:t>ay</a:t>
            </a:r>
          </a:p>
        </p:txBody>
      </p:sp>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3" r:id="rId4"/>
    <p:sldLayoutId id="2147483674" r:id="rId5"/>
    <p:sldLayoutId id="2147483675" r:id="rId6"/>
    <p:sldLayoutId id="2147483676" r:id="rId7"/>
    <p:sldLayoutId id="2147483677" r:id="rId8"/>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ＭＳ Ｐゴシック"/>
        </a:defRPr>
      </a:lvl2pPr>
      <a:lvl3pPr marL="1143000" indent="-228600" algn="l" rtl="0" eaLnBrk="0" fontAlgn="base" hangingPunct="0">
        <a:spcBef>
          <a:spcPct val="20000"/>
        </a:spcBef>
        <a:spcAft>
          <a:spcPct val="0"/>
        </a:spcAft>
        <a:buChar char="•"/>
        <a:defRPr sz="2400">
          <a:solidFill>
            <a:schemeClr val="tx1"/>
          </a:solidFill>
          <a:latin typeface="+mn-lt"/>
          <a:ea typeface="+mn-ea"/>
          <a:cs typeface="ＭＳ Ｐゴシック"/>
        </a:defRPr>
      </a:lvl3pPr>
      <a:lvl4pPr marL="1600200" indent="-228600" algn="l" rtl="0" eaLnBrk="0" fontAlgn="base" hangingPunct="0">
        <a:spcBef>
          <a:spcPct val="20000"/>
        </a:spcBef>
        <a:spcAft>
          <a:spcPct val="0"/>
        </a:spcAft>
        <a:buChar char="–"/>
        <a:defRPr sz="2000">
          <a:solidFill>
            <a:schemeClr val="tx1"/>
          </a:solidFill>
          <a:latin typeface="+mn-lt"/>
          <a:ea typeface="+mn-ea"/>
          <a:cs typeface="ＭＳ Ｐゴシック"/>
        </a:defRPr>
      </a:lvl4pPr>
      <a:lvl5pPr marL="2057400" indent="-228600" algn="l" rtl="0" eaLnBrk="0" fontAlgn="base" hangingPunct="0">
        <a:spcBef>
          <a:spcPct val="20000"/>
        </a:spcBef>
        <a:spcAft>
          <a:spcPct val="0"/>
        </a:spcAft>
        <a:buChar char="»"/>
        <a:defRPr sz="2000">
          <a:solidFill>
            <a:schemeClr val="tx1"/>
          </a:solidFill>
          <a:latin typeface="+mn-lt"/>
          <a:ea typeface="+mn-ea"/>
          <a:cs typeface="ＭＳ Ｐゴシック"/>
        </a:defRPr>
      </a:lvl5pPr>
      <a:lvl6pPr marL="2514600" indent="-228600" algn="l" rtl="0" fontAlgn="base">
        <a:spcBef>
          <a:spcPct val="20000"/>
        </a:spcBef>
        <a:spcAft>
          <a:spcPct val="0"/>
        </a:spcAft>
        <a:buChar char="»"/>
        <a:defRPr sz="2000">
          <a:solidFill>
            <a:schemeClr val="bg1"/>
          </a:solidFill>
          <a:latin typeface="+mn-lt"/>
          <a:ea typeface="+mn-ea"/>
        </a:defRPr>
      </a:lvl6pPr>
      <a:lvl7pPr marL="2971800" indent="-228600" algn="l" rtl="0" fontAlgn="base">
        <a:spcBef>
          <a:spcPct val="20000"/>
        </a:spcBef>
        <a:spcAft>
          <a:spcPct val="0"/>
        </a:spcAft>
        <a:buChar char="»"/>
        <a:defRPr sz="2000">
          <a:solidFill>
            <a:schemeClr val="bg1"/>
          </a:solidFill>
          <a:latin typeface="+mn-lt"/>
          <a:ea typeface="+mn-ea"/>
        </a:defRPr>
      </a:lvl7pPr>
      <a:lvl8pPr marL="3429000" indent="-228600" algn="l" rtl="0" fontAlgn="base">
        <a:spcBef>
          <a:spcPct val="20000"/>
        </a:spcBef>
        <a:spcAft>
          <a:spcPct val="0"/>
        </a:spcAft>
        <a:buChar char="»"/>
        <a:defRPr sz="2000">
          <a:solidFill>
            <a:schemeClr val="bg1"/>
          </a:solidFill>
          <a:latin typeface="+mn-lt"/>
          <a:ea typeface="+mn-ea"/>
        </a:defRPr>
      </a:lvl8pPr>
      <a:lvl9pPr marL="3886200" indent="-228600" algn="l" rtl="0" fontAlgn="base">
        <a:spcBef>
          <a:spcPct val="20000"/>
        </a:spcBef>
        <a:spcAft>
          <a:spcPct val="0"/>
        </a:spcAft>
        <a:buChar char="»"/>
        <a:defRPr sz="2000">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comments" Target="../comments/comment1.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png"/><Relationship Id="rId5" Type="http://schemas.openxmlformats.org/officeDocument/2006/relationships/oleObject" Target="../embeddings/oleObject1.bin"/><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jpeg"/><Relationship Id="rId3" Type="http://schemas.openxmlformats.org/officeDocument/2006/relationships/image" Target="../media/image33.jpeg"/><Relationship Id="rId7" Type="http://schemas.openxmlformats.org/officeDocument/2006/relationships/image" Target="../media/image37.jpeg"/><Relationship Id="rId12"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36.jpeg"/><Relationship Id="rId11" Type="http://schemas.openxmlformats.org/officeDocument/2006/relationships/image" Target="../media/image41.jpeg"/><Relationship Id="rId5" Type="http://schemas.openxmlformats.org/officeDocument/2006/relationships/image" Target="../media/image35.jpeg"/><Relationship Id="rId10" Type="http://schemas.openxmlformats.org/officeDocument/2006/relationships/image" Target="../media/image40.jpeg"/><Relationship Id="rId4" Type="http://schemas.openxmlformats.org/officeDocument/2006/relationships/image" Target="../media/image34.jpeg"/><Relationship Id="rId9" Type="http://schemas.openxmlformats.org/officeDocument/2006/relationships/image" Target="../media/image39.png"/><Relationship Id="rId1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wmf"/></Relationships>
</file>

<file path=ppt/slides/_rels/slide22.xml.rels><?xml version="1.0" encoding="UTF-8" standalone="yes"?>
<Relationships xmlns="http://schemas.openxmlformats.org/package/2006/relationships"><Relationship Id="rId3" Type="http://schemas.openxmlformats.org/officeDocument/2006/relationships/hyperlink" Target="http://elogbook.cern.ch/eLogbook/attach_viewer.jsp?attach_id=1025394"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2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hyperlink" Target="http://elogbook.cern.ch/eLogbook/attach_viewer.jsp?attach_id=1025394" TargetMode="External"/><Relationship Id="rId7"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8.jpeg"/><Relationship Id="rId11" Type="http://schemas.openxmlformats.org/officeDocument/2006/relationships/image" Target="../media/image62.png"/><Relationship Id="rId5" Type="http://schemas.openxmlformats.org/officeDocument/2006/relationships/image" Target="../media/image51.jpeg"/><Relationship Id="rId10" Type="http://schemas.openxmlformats.org/officeDocument/2006/relationships/image" Target="../media/image61.png"/><Relationship Id="rId4" Type="http://schemas.openxmlformats.org/officeDocument/2006/relationships/image" Target="../media/image50.png"/><Relationship Id="rId9"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op-webtools.web.cern.ch/op-webtools/vistar/vistars.php?usr=LHC1"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3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36.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image" Target="../media/image79.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jpeg"/></Relationships>
</file>

<file path=ppt/slides/_rels/slide3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84.png"/></Relationships>
</file>

<file path=ppt/slides/_rels/slide3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86.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91.png"/><Relationship Id="rId5" Type="http://schemas.openxmlformats.org/officeDocument/2006/relationships/image" Target="../media/image90.jpeg"/><Relationship Id="rId4" Type="http://schemas.openxmlformats.org/officeDocument/2006/relationships/image" Target="../media/image89.jpeg"/></Relationships>
</file>

<file path=ppt/slides/_rels/slide4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jpeg"/><Relationship Id="rId4" Type="http://schemas.openxmlformats.org/officeDocument/2006/relationships/image" Target="../media/image96.png"/><Relationship Id="rId9" Type="http://schemas.openxmlformats.org/officeDocument/2006/relationships/image" Target="../media/image101.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public.web.cern.ch/public/"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5418160" y="2171413"/>
            <a:ext cx="3525443" cy="1609017"/>
          </a:xfrm>
        </p:spPr>
        <p:txBody>
          <a:bodyPr/>
          <a:lstStyle/>
          <a:p>
            <a:pPr marL="0" indent="0">
              <a:tabLst>
                <a:tab pos="690563" algn="l"/>
              </a:tabLst>
            </a:pPr>
            <a:r>
              <a:rPr lang="de-DE" sz="3600" dirty="0" smtClean="0"/>
              <a:t>The </a:t>
            </a:r>
            <a:r>
              <a:rPr lang="de-DE" sz="3600" u="sng" dirty="0" smtClean="0"/>
              <a:t>L</a:t>
            </a:r>
            <a:r>
              <a:rPr lang="de-DE" sz="3600" dirty="0" smtClean="0"/>
              <a:t>arge </a:t>
            </a:r>
            <a:r>
              <a:rPr lang="de-DE" sz="3600" u="sng" dirty="0" smtClean="0"/>
              <a:t>H</a:t>
            </a:r>
            <a:r>
              <a:rPr lang="de-DE" sz="3600" dirty="0" smtClean="0"/>
              <a:t>adron </a:t>
            </a:r>
            <a:r>
              <a:rPr lang="de-DE" sz="3600" u="sng" dirty="0" smtClean="0"/>
              <a:t>C</a:t>
            </a:r>
            <a:r>
              <a:rPr lang="de-DE" sz="3600" dirty="0" smtClean="0"/>
              <a:t>ollider and the Higgs</a:t>
            </a:r>
            <a:endParaRPr lang="de-DE" sz="4400" dirty="0"/>
          </a:p>
        </p:txBody>
      </p:sp>
      <p:sp>
        <p:nvSpPr>
          <p:cNvPr id="6" name="Text Placeholder 5"/>
          <p:cNvSpPr>
            <a:spLocks noGrp="1"/>
          </p:cNvSpPr>
          <p:nvPr>
            <p:ph type="body" sz="quarter" idx="14"/>
          </p:nvPr>
        </p:nvSpPr>
        <p:spPr>
          <a:xfrm>
            <a:off x="5540991" y="4556257"/>
            <a:ext cx="3091284" cy="1158929"/>
          </a:xfrm>
          <a:prstGeom prst="rect">
            <a:avLst/>
          </a:prstGeom>
        </p:spPr>
        <p:txBody>
          <a:bodyPr/>
          <a:lstStyle/>
          <a:p>
            <a:pPr marL="285750" lvl="1">
              <a:spcAft>
                <a:spcPts val="0"/>
              </a:spcAft>
              <a:buNone/>
            </a:pPr>
            <a:r>
              <a:rPr lang="de-DE" sz="2000" b="1" dirty="0" smtClean="0"/>
              <a:t>IPAC12 Teacher‘s day</a:t>
            </a:r>
            <a:endParaRPr lang="de-DE" sz="2000" b="1" i="0" dirty="0" smtClean="0"/>
          </a:p>
          <a:p>
            <a:pPr marL="285750" lvl="1">
              <a:spcAft>
                <a:spcPts val="0"/>
              </a:spcAft>
              <a:buNone/>
            </a:pPr>
            <a:r>
              <a:rPr lang="en-US" sz="2000" dirty="0" smtClean="0"/>
              <a:t>24. Mai 2012</a:t>
            </a:r>
            <a:endParaRPr lang="en-US" sz="2000" dirty="0"/>
          </a:p>
          <a:p>
            <a:pPr marL="285750" lvl="1">
              <a:spcAft>
                <a:spcPts val="500"/>
              </a:spcAft>
              <a:buNone/>
            </a:pPr>
            <a:r>
              <a:rPr lang="en-US" sz="2000" dirty="0" err="1" smtClean="0"/>
              <a:t>Jorg</a:t>
            </a:r>
            <a:r>
              <a:rPr lang="en-US" sz="2000" dirty="0" smtClean="0"/>
              <a:t> </a:t>
            </a:r>
            <a:r>
              <a:rPr lang="en-US" sz="2000" dirty="0" err="1" smtClean="0"/>
              <a:t>Wenninger</a:t>
            </a:r>
            <a:endParaRPr lang="en-US" sz="2000" dirty="0"/>
          </a:p>
          <a:p>
            <a:endParaRPr lang="en-US" dirty="0"/>
          </a:p>
        </p:txBody>
      </p:sp>
      <p:pic>
        <p:nvPicPr>
          <p:cNvPr id="1812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0357" y="2307893"/>
            <a:ext cx="4748331" cy="3563716"/>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37160" y="1051560"/>
            <a:ext cx="8869680" cy="5212080"/>
          </a:xfrm>
        </p:spPr>
        <p:txBody>
          <a:bodyPr/>
          <a:lstStyle/>
          <a:p>
            <a:endParaRPr lang="en-US" dirty="0"/>
          </a:p>
        </p:txBody>
      </p:sp>
      <p:sp>
        <p:nvSpPr>
          <p:cNvPr id="9219" name="Title 1"/>
          <p:cNvSpPr>
            <a:spLocks noGrp="1"/>
          </p:cNvSpPr>
          <p:nvPr>
            <p:ph type="title"/>
          </p:nvPr>
        </p:nvSpPr>
        <p:spPr/>
        <p:txBody>
          <a:bodyPr/>
          <a:lstStyle/>
          <a:p>
            <a:r>
              <a:rPr lang="en-US" smtClean="0"/>
              <a:t>CMS</a:t>
            </a:r>
          </a:p>
        </p:txBody>
      </p:sp>
      <p:grpSp>
        <p:nvGrpSpPr>
          <p:cNvPr id="2" name="Gruppieren 1"/>
          <p:cNvGrpSpPr/>
          <p:nvPr/>
        </p:nvGrpSpPr>
        <p:grpSpPr>
          <a:xfrm>
            <a:off x="540697" y="1051560"/>
            <a:ext cx="8062607" cy="5212080"/>
            <a:chOff x="540697" y="1051560"/>
            <a:chExt cx="8062607" cy="5212080"/>
          </a:xfrm>
        </p:grpSpPr>
        <p:pic>
          <p:nvPicPr>
            <p:cNvPr id="9218" name="Picture 5" descr="CMS.jpg"/>
            <p:cNvPicPr>
              <a:picLocks noChangeAspect="1"/>
            </p:cNvPicPr>
            <p:nvPr/>
          </p:nvPicPr>
          <p:blipFill>
            <a:blip r:embed="rId3" cstate="print"/>
            <a:srcRect/>
            <a:stretch>
              <a:fillRect/>
            </a:stretch>
          </p:blipFill>
          <p:spPr bwMode="auto">
            <a:xfrm>
              <a:off x="540697" y="1051560"/>
              <a:ext cx="8062607" cy="5212080"/>
            </a:xfrm>
            <a:prstGeom prst="rect">
              <a:avLst/>
            </a:prstGeom>
            <a:noFill/>
            <a:ln w="9525">
              <a:noFill/>
              <a:miter lim="800000"/>
              <a:headEnd/>
              <a:tailEnd/>
            </a:ln>
          </p:spPr>
        </p:pic>
        <p:pic>
          <p:nvPicPr>
            <p:cNvPr id="9223" name="Picture 8" descr="CMS_logo_col.gif"/>
            <p:cNvPicPr>
              <a:picLocks noChangeAspect="1"/>
            </p:cNvPicPr>
            <p:nvPr/>
          </p:nvPicPr>
          <p:blipFill>
            <a:blip r:embed="rId4" cstate="print"/>
            <a:srcRect/>
            <a:stretch>
              <a:fillRect/>
            </a:stretch>
          </p:blipFill>
          <p:spPr bwMode="auto">
            <a:xfrm>
              <a:off x="627328" y="1097280"/>
              <a:ext cx="1504950" cy="1501775"/>
            </a:xfrm>
            <a:prstGeom prst="rect">
              <a:avLst/>
            </a:prstGeom>
            <a:noFill/>
            <a:ln w="9525">
              <a:noFill/>
              <a:miter lim="800000"/>
              <a:headEnd/>
              <a:tailEnd/>
            </a:ln>
          </p:spPr>
        </p:pic>
      </p:grpSp>
    </p:spTree>
    <p:extLst>
      <p:ext uri="{BB962C8B-B14F-4D97-AF65-F5344CB8AC3E}">
        <p14:creationId xmlns:p14="http://schemas.microsoft.com/office/powerpoint/2010/main" val="19989114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The LHC Accelerator</a:t>
            </a:r>
            <a:endParaRPr lang="de-DE" dirty="0"/>
          </a:p>
        </p:txBody>
      </p:sp>
      <p:sp>
        <p:nvSpPr>
          <p:cNvPr id="3" name="Textplatzhalter 2"/>
          <p:cNvSpPr>
            <a:spLocks noGrp="1"/>
          </p:cNvSpPr>
          <p:nvPr>
            <p:ph type="body" sz="quarter" idx="13"/>
          </p:nvPr>
        </p:nvSpPr>
        <p:spPr>
          <a:xfrm>
            <a:off x="137159" y="1036570"/>
            <a:ext cx="3580401" cy="4224978"/>
          </a:xfrm>
        </p:spPr>
        <p:txBody>
          <a:bodyPr anchor="ctr"/>
          <a:lstStyle/>
          <a:p>
            <a:pPr marL="269875" indent="-269875">
              <a:lnSpc>
                <a:spcPct val="80000"/>
              </a:lnSpc>
              <a:spcBef>
                <a:spcPct val="50000"/>
              </a:spcBef>
              <a:buClr>
                <a:srgbClr val="0A20F0"/>
              </a:buClr>
              <a:buSzPct val="85000"/>
              <a:buFont typeface="Wingdings" pitchFamily="2" charset="2"/>
              <a:buChar char="q"/>
              <a:tabLst>
                <a:tab pos="463550" algn="l"/>
              </a:tabLst>
            </a:pPr>
            <a:r>
              <a:rPr lang="en-US" sz="2000" dirty="0" smtClean="0">
                <a:latin typeface="Arial" pitchFamily="34" charset="0"/>
                <a:cs typeface="Arial" pitchFamily="34" charset="0"/>
              </a:rPr>
              <a:t>The LHC accelerates protons to unprecedented energy of </a:t>
            </a:r>
            <a:r>
              <a:rPr lang="en-US" sz="2000" b="1" dirty="0" smtClean="0">
                <a:effectLst>
                  <a:outerShdw blurRad="38100" dist="38100" dir="2700000" algn="tl">
                    <a:srgbClr val="000000">
                      <a:alpha val="43137"/>
                    </a:srgbClr>
                  </a:outerShdw>
                </a:effectLst>
                <a:latin typeface="Arial" pitchFamily="34" charset="0"/>
                <a:cs typeface="Arial" pitchFamily="34" charset="0"/>
              </a:rPr>
              <a:t>7 </a:t>
            </a:r>
            <a:r>
              <a:rPr lang="en-US" sz="2000" b="1" dirty="0" err="1" smtClean="0">
                <a:effectLst>
                  <a:outerShdw blurRad="38100" dist="38100" dir="2700000" algn="tl">
                    <a:srgbClr val="000000">
                      <a:alpha val="43137"/>
                    </a:srgbClr>
                  </a:outerShdw>
                </a:effectLst>
                <a:latin typeface="Arial" pitchFamily="34" charset="0"/>
                <a:cs typeface="Arial" pitchFamily="34" charset="0"/>
              </a:rPr>
              <a:t>TeV</a:t>
            </a:r>
            <a:r>
              <a:rPr lang="en-US" sz="2000" dirty="0" smtClean="0">
                <a:latin typeface="Arial" pitchFamily="34" charset="0"/>
                <a:cs typeface="Arial" pitchFamily="34" charset="0"/>
              </a:rPr>
              <a:t> (v = 99.9999991% of speed of light). But we presently operate at </a:t>
            </a:r>
            <a:r>
              <a:rPr lang="en-US" sz="2000" b="1" dirty="0" smtClean="0">
                <a:effectLst>
                  <a:outerShdw blurRad="38100" dist="38100" dir="2700000" algn="tl">
                    <a:srgbClr val="000000">
                      <a:alpha val="43137"/>
                    </a:srgbClr>
                  </a:outerShdw>
                </a:effectLst>
                <a:latin typeface="Arial" pitchFamily="34" charset="0"/>
                <a:cs typeface="Arial" pitchFamily="34" charset="0"/>
              </a:rPr>
              <a:t>4 </a:t>
            </a:r>
            <a:r>
              <a:rPr lang="en-US" sz="2000" b="1" dirty="0" err="1" smtClean="0">
                <a:effectLst>
                  <a:outerShdw blurRad="38100" dist="38100" dir="2700000" algn="tl">
                    <a:srgbClr val="000000">
                      <a:alpha val="43137"/>
                    </a:srgbClr>
                  </a:outerShdw>
                </a:effectLst>
                <a:latin typeface="Arial" pitchFamily="34" charset="0"/>
                <a:cs typeface="Arial" pitchFamily="34" charset="0"/>
              </a:rPr>
              <a:t>TeV</a:t>
            </a:r>
            <a:r>
              <a:rPr lang="en-US" sz="2000" dirty="0" smtClean="0">
                <a:latin typeface="Arial" pitchFamily="34" charset="0"/>
                <a:cs typeface="Arial" pitchFamily="34" charset="0"/>
              </a:rPr>
              <a:t>.</a:t>
            </a:r>
          </a:p>
          <a:p>
            <a:pPr marL="269875" indent="-269875">
              <a:lnSpc>
                <a:spcPct val="80000"/>
              </a:lnSpc>
              <a:spcBef>
                <a:spcPct val="50000"/>
              </a:spcBef>
              <a:buClr>
                <a:srgbClr val="0A20F0"/>
              </a:buClr>
              <a:buSzPct val="85000"/>
              <a:buFont typeface="Wingdings" pitchFamily="2" charset="2"/>
              <a:buChar char="q"/>
              <a:tabLst>
                <a:tab pos="463550" algn="l"/>
              </a:tabLst>
            </a:pPr>
            <a:r>
              <a:rPr lang="en-GB" sz="2000" dirty="0" smtClean="0">
                <a:latin typeface="Arial" pitchFamily="34" charset="0"/>
                <a:cs typeface="Arial" pitchFamily="34" charset="0"/>
              </a:rPr>
              <a:t>Super-conducting magnets must be used to bend the particles around the ring. </a:t>
            </a:r>
          </a:p>
          <a:p>
            <a:pPr marL="269875" indent="-269875">
              <a:lnSpc>
                <a:spcPct val="80000"/>
              </a:lnSpc>
              <a:spcBef>
                <a:spcPct val="50000"/>
              </a:spcBef>
              <a:buClr>
                <a:srgbClr val="0A20F0"/>
              </a:buClr>
              <a:buSzPct val="85000"/>
              <a:buFont typeface="Wingdings" pitchFamily="2" charset="2"/>
              <a:buChar char="q"/>
              <a:tabLst>
                <a:tab pos="463550" algn="l"/>
              </a:tabLst>
            </a:pPr>
            <a:r>
              <a:rPr lang="en-GB" sz="2000" dirty="0" smtClean="0">
                <a:latin typeface="Arial" pitchFamily="34" charset="0"/>
                <a:cs typeface="Arial" pitchFamily="34" charset="0"/>
              </a:rPr>
              <a:t>Since super-conductivity appears only a low temperatures, the entire accelerator must be cooled.</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74309" y="970078"/>
            <a:ext cx="5259829" cy="3946695"/>
          </a:xfrm>
          <a:prstGeom prst="rect">
            <a:avLst/>
          </a:prstGeom>
          <a:noFill/>
          <a:ln w="25400">
            <a:solidFill>
              <a:schemeClr val="tx2"/>
            </a:solidFill>
          </a:ln>
          <a:effectLst/>
        </p:spPr>
      </p:pic>
      <p:sp>
        <p:nvSpPr>
          <p:cNvPr id="5" name="Textplatzhalter 2"/>
          <p:cNvSpPr txBox="1">
            <a:spLocks/>
          </p:cNvSpPr>
          <p:nvPr/>
        </p:nvSpPr>
        <p:spPr>
          <a:xfrm>
            <a:off x="119924" y="5086415"/>
            <a:ext cx="8289558" cy="819712"/>
          </a:xfrm>
          <a:prstGeom prst="rect">
            <a:avLst/>
          </a:prstGeom>
        </p:spPr>
        <p:txBody>
          <a:bodyPr anchor="ctr"/>
          <a:lstStyle/>
          <a:p>
            <a:pPr marL="269875" marR="0" lvl="0" indent="-269875" algn="l" defTabSz="914400" rtl="0" eaLnBrk="0" fontAlgn="base" latinLnBrk="0" hangingPunct="0">
              <a:lnSpc>
                <a:spcPct val="80000"/>
              </a:lnSpc>
              <a:spcBef>
                <a:spcPct val="50000"/>
              </a:spcBef>
              <a:spcAft>
                <a:spcPct val="0"/>
              </a:spcAft>
              <a:buClr>
                <a:srgbClr val="0A20F0"/>
              </a:buClr>
              <a:buSzPct val="85000"/>
              <a:buFont typeface="Wingdings" pitchFamily="2" charset="2"/>
              <a:buChar char="q"/>
              <a:tabLst>
                <a:tab pos="463550" algn="l"/>
              </a:tabLst>
              <a:defRPr/>
            </a:pPr>
            <a:r>
              <a:rPr kumimoji="0" lang="en-GB" sz="2000" b="0" i="0" u="none" strike="noStrike" kern="0" cap="none" spc="0" normalizeH="0" baseline="0" noProof="0" dirty="0" smtClean="0">
                <a:ln>
                  <a:noFill/>
                </a:ln>
                <a:solidFill>
                  <a:schemeClr val="tx1"/>
                </a:solidFill>
                <a:effectLst/>
                <a:uLnTx/>
                <a:uFillTx/>
                <a:latin typeface="Arial" pitchFamily="34" charset="0"/>
                <a:ea typeface="+mn-ea"/>
                <a:cs typeface="Arial" pitchFamily="34" charset="0"/>
              </a:rPr>
              <a:t>The LHC operates at a temperature  (-271.2ºC, -456.2ºF, 1.9ºK) </a:t>
            </a:r>
            <a:r>
              <a:rPr kumimoji="0" lang="en-GB" sz="2000" b="1" i="0" u="none" strike="noStrike" kern="0" cap="none" spc="0" normalizeH="0" baseline="0" noProof="0" dirty="0" smtClean="0">
                <a:ln>
                  <a:noFill/>
                </a:ln>
                <a:solidFill>
                  <a:schemeClr val="tx1"/>
                </a:solidFill>
                <a:effectLst/>
                <a:uLnTx/>
                <a:uFillTx/>
                <a:latin typeface="Arial" pitchFamily="34" charset="0"/>
                <a:ea typeface="+mn-ea"/>
                <a:cs typeface="Arial" pitchFamily="34" charset="0"/>
              </a:rPr>
              <a:t>colder than outer space</a:t>
            </a:r>
            <a:r>
              <a:rPr kumimoji="0" lang="en-GB" sz="2000" b="1" i="0" u="none" strike="noStrike" kern="0" cap="none" spc="0" normalizeH="0" noProof="0" dirty="0" smtClean="0">
                <a:ln>
                  <a:noFill/>
                </a:ln>
                <a:solidFill>
                  <a:schemeClr val="tx1"/>
                </a:solidFill>
                <a:effectLst/>
                <a:uLnTx/>
                <a:uFillTx/>
                <a:latin typeface="Arial" pitchFamily="34" charset="0"/>
                <a:ea typeface="+mn-ea"/>
                <a:cs typeface="Arial" pitchFamily="34" charset="0"/>
              </a:rPr>
              <a:t> </a:t>
            </a:r>
            <a:r>
              <a:rPr kumimoji="0" lang="en-GB" sz="2000" b="0" i="0" u="none" strike="noStrike" kern="0" cap="none" spc="0" normalizeH="0" baseline="0" noProof="0" dirty="0" smtClean="0">
                <a:ln>
                  <a:noFill/>
                </a:ln>
                <a:solidFill>
                  <a:schemeClr val="tx1"/>
                </a:solidFill>
                <a:effectLst/>
                <a:uLnTx/>
                <a:uFillTx/>
                <a:latin typeface="Arial" pitchFamily="34" charset="0"/>
                <a:ea typeface="+mn-ea"/>
                <a:cs typeface="Arial" pitchFamily="34" charset="0"/>
              </a:rPr>
              <a:t>2.7ºK. </a:t>
            </a:r>
          </a:p>
        </p:txBody>
      </p:sp>
    </p:spTree>
    <p:extLst>
      <p:ext uri="{BB962C8B-B14F-4D97-AF65-F5344CB8AC3E}">
        <p14:creationId xmlns:p14="http://schemas.microsoft.com/office/powerpoint/2010/main" val="15720361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3"/>
          </p:nvPr>
        </p:nvSpPr>
        <p:spPr/>
        <p:txBody>
          <a:bodyPr/>
          <a:lstStyle/>
          <a:p>
            <a:endParaRPr lang="en-US"/>
          </a:p>
        </p:txBody>
      </p:sp>
      <p:sp>
        <p:nvSpPr>
          <p:cNvPr id="11" name="Title 10"/>
          <p:cNvSpPr>
            <a:spLocks noGrp="1"/>
          </p:cNvSpPr>
          <p:nvPr>
            <p:ph type="title"/>
          </p:nvPr>
        </p:nvSpPr>
        <p:spPr/>
        <p:txBody>
          <a:bodyPr/>
          <a:lstStyle/>
          <a:p>
            <a:r>
              <a:rPr lang="en-US" dirty="0" smtClean="0"/>
              <a:t>Super-conducting Magnets</a:t>
            </a:r>
            <a:endParaRPr lang="en-US" dirty="0"/>
          </a:p>
        </p:txBody>
      </p:sp>
      <p:pic>
        <p:nvPicPr>
          <p:cNvPr id="3" name="Picture 2" descr="9402027.jpg"/>
          <p:cNvPicPr>
            <a:picLocks/>
          </p:cNvPicPr>
          <p:nvPr/>
        </p:nvPicPr>
        <p:blipFill>
          <a:blip r:embed="rId3" cstate="print"/>
          <a:srcRect t="1224" b="833"/>
          <a:stretch>
            <a:fillRect/>
          </a:stretch>
        </p:blipFill>
        <p:spPr>
          <a:xfrm>
            <a:off x="-2664" y="836712"/>
            <a:ext cx="9146664" cy="6021288"/>
          </a:xfrm>
          <a:prstGeom prst="rect">
            <a:avLst/>
          </a:prstGeom>
        </p:spPr>
      </p:pic>
      <p:sp>
        <p:nvSpPr>
          <p:cNvPr id="4" name="Text Box 5"/>
          <p:cNvSpPr txBox="1">
            <a:spLocks noChangeArrowheads="1"/>
          </p:cNvSpPr>
          <p:nvPr/>
        </p:nvSpPr>
        <p:spPr bwMode="auto">
          <a:xfrm>
            <a:off x="374755" y="1085171"/>
            <a:ext cx="4706912" cy="707886"/>
          </a:xfrm>
          <a:prstGeom prst="rect">
            <a:avLst/>
          </a:prstGeom>
          <a:solidFill>
            <a:schemeClr val="bg1">
              <a:alpha val="50000"/>
            </a:schemeClr>
          </a:solidFill>
          <a:ln w="9525">
            <a:noFill/>
            <a:miter lim="800000"/>
            <a:headEnd/>
            <a:tailEnd/>
          </a:ln>
          <a:effectLst/>
        </p:spPr>
        <p:txBody>
          <a:bodyPr wrap="square">
            <a:spAutoFit/>
          </a:bodyPr>
          <a:lstStyle/>
          <a:p>
            <a:pPr>
              <a:spcBef>
                <a:spcPct val="50000"/>
              </a:spcBef>
              <a:buFont typeface="Times" pitchFamily="18" charset="0"/>
              <a:buNone/>
            </a:pPr>
            <a:r>
              <a:rPr lang="en-US" sz="2000" dirty="0" smtClean="0">
                <a:latin typeface="Arial" pitchFamily="34" charset="0"/>
                <a:cs typeface="Arial" pitchFamily="34" charset="0"/>
                <a:sym typeface="Symbol" pitchFamily="18" charset="2"/>
              </a:rPr>
              <a:t>A mixture of Niobium and Titanium is used as superconductor for the LHC. </a:t>
            </a:r>
            <a:endParaRPr lang="en-US" sz="2000" dirty="0">
              <a:latin typeface="Arial" pitchFamily="34" charset="0"/>
              <a:cs typeface="Arial" pitchFamily="34" charset="0"/>
              <a:sym typeface="Symbol" pitchFamily="18" charset="2"/>
            </a:endParaRPr>
          </a:p>
        </p:txBody>
      </p:sp>
      <p:sp>
        <p:nvSpPr>
          <p:cNvPr id="6" name="Text Box 8"/>
          <p:cNvSpPr txBox="1">
            <a:spLocks noChangeArrowheads="1"/>
          </p:cNvSpPr>
          <p:nvPr/>
        </p:nvSpPr>
        <p:spPr bwMode="auto">
          <a:xfrm>
            <a:off x="359763" y="2833531"/>
            <a:ext cx="4691921" cy="1015663"/>
          </a:xfrm>
          <a:prstGeom prst="rect">
            <a:avLst/>
          </a:prstGeom>
          <a:solidFill>
            <a:schemeClr val="bg1">
              <a:alpha val="50000"/>
            </a:schemeClr>
          </a:solidFill>
          <a:ln w="9525">
            <a:noFill/>
            <a:miter lim="800000"/>
            <a:headEnd/>
            <a:tailEnd/>
          </a:ln>
          <a:effectLst/>
        </p:spPr>
        <p:txBody>
          <a:bodyPr wrap="square">
            <a:spAutoFit/>
          </a:bodyPr>
          <a:lstStyle/>
          <a:p>
            <a:pPr>
              <a:spcBef>
                <a:spcPct val="50000"/>
              </a:spcBef>
              <a:buFont typeface="Times" pitchFamily="18" charset="0"/>
              <a:buNone/>
            </a:pPr>
            <a:r>
              <a:rPr lang="en-US" sz="2000" dirty="0" smtClean="0">
                <a:latin typeface="Arial" pitchFamily="34" charset="0"/>
                <a:cs typeface="Arial" pitchFamily="34" charset="0"/>
                <a:sym typeface="Symbol" pitchFamily="18" charset="2"/>
              </a:rPr>
              <a:t>At 1.9 K the superconductor has no electric resistance – energy consumption only to cool the magnets.</a:t>
            </a:r>
            <a:endParaRPr lang="en-US" sz="2000" dirty="0">
              <a:latin typeface="Arial" pitchFamily="34" charset="0"/>
              <a:cs typeface="Arial" pitchFamily="34" charset="0"/>
              <a:sym typeface="Symbol" pitchFamily="18" charset="2"/>
            </a:endParaRPr>
          </a:p>
        </p:txBody>
      </p:sp>
      <p:pic>
        <p:nvPicPr>
          <p:cNvPr id="8" name="Picture 4" descr="NbTi filaments inside copper"/>
          <p:cNvPicPr>
            <a:picLocks noChangeAspect="1" noChangeArrowheads="1"/>
          </p:cNvPicPr>
          <p:nvPr/>
        </p:nvPicPr>
        <p:blipFill>
          <a:blip r:embed="rId4" cstate="print"/>
          <a:srcRect l="2632"/>
          <a:stretch>
            <a:fillRect/>
          </a:stretch>
        </p:blipFill>
        <p:spPr bwMode="auto">
          <a:xfrm>
            <a:off x="6019800" y="993775"/>
            <a:ext cx="2819400" cy="2119312"/>
          </a:xfrm>
          <a:prstGeom prst="rect">
            <a:avLst/>
          </a:prstGeom>
          <a:noFill/>
        </p:spPr>
      </p:pic>
      <p:pic>
        <p:nvPicPr>
          <p:cNvPr id="9" name="Picture 5" descr="0403045_01"/>
          <p:cNvPicPr>
            <a:picLocks noChangeAspect="1" noChangeArrowheads="1"/>
          </p:cNvPicPr>
          <p:nvPr/>
        </p:nvPicPr>
        <p:blipFill>
          <a:blip r:embed="rId5" cstate="print"/>
          <a:srcRect l="9406"/>
          <a:stretch>
            <a:fillRect/>
          </a:stretch>
        </p:blipFill>
        <p:spPr bwMode="auto">
          <a:xfrm>
            <a:off x="6019800" y="3203575"/>
            <a:ext cx="2819400" cy="2073275"/>
          </a:xfrm>
          <a:prstGeom prst="rect">
            <a:avLst/>
          </a:prstGeom>
          <a:noFill/>
          <a:ln w="9525">
            <a:noFill/>
            <a:miter lim="800000"/>
            <a:headEnd/>
            <a:tailEnd/>
          </a:ln>
        </p:spPr>
      </p:pic>
      <p:pic>
        <p:nvPicPr>
          <p:cNvPr id="10" name="Picture 6"/>
          <p:cNvPicPr>
            <a:picLocks noChangeAspect="1" noChangeArrowheads="1"/>
          </p:cNvPicPr>
          <p:nvPr/>
        </p:nvPicPr>
        <p:blipFill>
          <a:blip r:embed="rId6" cstate="print"/>
          <a:srcRect/>
          <a:stretch>
            <a:fillRect/>
          </a:stretch>
        </p:blipFill>
        <p:spPr bwMode="auto">
          <a:xfrm>
            <a:off x="304800" y="5032375"/>
            <a:ext cx="8229600" cy="1216025"/>
          </a:xfrm>
          <a:prstGeom prst="rect">
            <a:avLst/>
          </a:prstGeom>
          <a:noFill/>
          <a:ln w="9525">
            <a:noFill/>
            <a:miter lim="800000"/>
            <a:headEnd/>
            <a:tailEnd/>
          </a:ln>
          <a:effectLst/>
        </p:spPr>
      </p:pic>
      <p:sp>
        <p:nvSpPr>
          <p:cNvPr id="13" name="Text Box 5"/>
          <p:cNvSpPr txBox="1">
            <a:spLocks noChangeArrowheads="1"/>
          </p:cNvSpPr>
          <p:nvPr/>
        </p:nvSpPr>
        <p:spPr bwMode="auto">
          <a:xfrm>
            <a:off x="362264" y="1942111"/>
            <a:ext cx="4674431" cy="707886"/>
          </a:xfrm>
          <a:prstGeom prst="rect">
            <a:avLst/>
          </a:prstGeom>
          <a:solidFill>
            <a:schemeClr val="bg1">
              <a:alpha val="50000"/>
            </a:schemeClr>
          </a:solidFill>
          <a:ln w="9525">
            <a:noFill/>
            <a:miter lim="800000"/>
            <a:headEnd/>
            <a:tailEnd/>
          </a:ln>
          <a:effectLst/>
        </p:spPr>
        <p:txBody>
          <a:bodyPr wrap="square">
            <a:spAutoFit/>
          </a:bodyPr>
          <a:lstStyle/>
          <a:p>
            <a:pPr>
              <a:spcBef>
                <a:spcPct val="50000"/>
              </a:spcBef>
              <a:buFont typeface="Times" pitchFamily="18" charset="0"/>
              <a:buNone/>
            </a:pPr>
            <a:r>
              <a:rPr lang="en-US" sz="2000" dirty="0" smtClean="0">
                <a:latin typeface="Arial" pitchFamily="34" charset="0"/>
                <a:cs typeface="Arial" pitchFamily="34" charset="0"/>
                <a:sym typeface="Symbol" pitchFamily="18" charset="2"/>
              </a:rPr>
              <a:t>The magnetic field reaches 8.3 Tesla,   4 times higher that in an iron magnet. </a:t>
            </a:r>
            <a:endParaRPr lang="en-US" sz="2000" dirty="0">
              <a:latin typeface="Arial" pitchFamily="34" charset="0"/>
              <a:cs typeface="Arial" pitchFamily="34" charset="0"/>
              <a:sym typeface="Symbol" pitchFamily="18"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200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childTnLst>
                                </p:cTn>
                              </p:par>
                              <p:par>
                                <p:cTn id="23" presetID="23" presetClass="entr" presetSubtype="16"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stretch>
            <a:fillRect/>
          </a:stretch>
        </p:blipFill>
        <p:spPr>
          <a:xfrm>
            <a:off x="0" y="25400"/>
            <a:ext cx="9144000" cy="6795338"/>
          </a:xfrm>
          <a:prstGeom prst="rect">
            <a:avLst/>
          </a:prstGeom>
        </p:spPr>
      </p:pic>
    </p:spTree>
    <p:extLst>
      <p:ext uri="{BB962C8B-B14F-4D97-AF65-F5344CB8AC3E}">
        <p14:creationId xmlns:p14="http://schemas.microsoft.com/office/powerpoint/2010/main" val="27513124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Costs</a:t>
            </a:r>
            <a:endParaRPr lang="en-US" dirty="0"/>
          </a:p>
        </p:txBody>
      </p:sp>
      <p:pic>
        <p:nvPicPr>
          <p:cNvPr id="3" name="Picture 8"/>
          <p:cNvPicPr>
            <a:picLocks noChangeAspect="1" noChangeArrowheads="1"/>
          </p:cNvPicPr>
          <p:nvPr/>
        </p:nvPicPr>
        <p:blipFill>
          <a:blip r:embed="rId2" cstate="print"/>
          <a:srcRect l="4644" r="1093"/>
          <a:stretch>
            <a:fillRect/>
          </a:stretch>
        </p:blipFill>
        <p:spPr bwMode="auto">
          <a:xfrm>
            <a:off x="129480" y="1379094"/>
            <a:ext cx="8763000" cy="5002233"/>
          </a:xfrm>
          <a:prstGeom prst="rect">
            <a:avLst/>
          </a:prstGeom>
          <a:noFill/>
          <a:ln w="9525">
            <a:noFill/>
            <a:miter lim="800000"/>
            <a:headEnd/>
            <a:tailEnd/>
          </a:ln>
          <a:effectLst/>
        </p:spPr>
      </p:pic>
      <p:sp>
        <p:nvSpPr>
          <p:cNvPr id="4" name="Text Box 5"/>
          <p:cNvSpPr txBox="1">
            <a:spLocks noChangeArrowheads="1"/>
          </p:cNvSpPr>
          <p:nvPr/>
        </p:nvSpPr>
        <p:spPr bwMode="auto">
          <a:xfrm>
            <a:off x="4586990" y="5772469"/>
            <a:ext cx="3611645" cy="369332"/>
          </a:xfrm>
          <a:prstGeom prst="rect">
            <a:avLst/>
          </a:prstGeom>
          <a:noFill/>
          <a:ln w="9525">
            <a:solidFill>
              <a:srgbClr val="FF0000"/>
            </a:solidFill>
            <a:miter lim="800000"/>
            <a:headEnd/>
            <a:tailEnd/>
          </a:ln>
        </p:spPr>
        <p:txBody>
          <a:bodyPr wrap="square" anchor="ctr">
            <a:spAutoFit/>
          </a:bodyPr>
          <a:lstStyle/>
          <a:p>
            <a:pPr algn="ctr">
              <a:spcBef>
                <a:spcPct val="50000"/>
              </a:spcBef>
            </a:pPr>
            <a:r>
              <a:rPr lang="en-US" sz="1800" b="1" dirty="0" err="1">
                <a:latin typeface="Arial" pitchFamily="34" charset="0"/>
                <a:cs typeface="Arial" pitchFamily="34" charset="0"/>
              </a:rPr>
              <a:t>Magnet+cryogenics</a:t>
            </a:r>
            <a:r>
              <a:rPr lang="en-US" sz="1800" b="1" dirty="0">
                <a:latin typeface="Arial" pitchFamily="34" charset="0"/>
                <a:cs typeface="Arial" pitchFamily="34" charset="0"/>
              </a:rPr>
              <a:t> = 66%</a:t>
            </a:r>
          </a:p>
        </p:txBody>
      </p:sp>
      <p:pic>
        <p:nvPicPr>
          <p:cNvPr id="5" name="Picture 6"/>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2517414" y="3357797"/>
            <a:ext cx="3155172" cy="2230969"/>
          </a:xfrm>
          <a:prstGeom prst="rect">
            <a:avLst/>
          </a:prstGeom>
          <a:noFill/>
        </p:spPr>
      </p:pic>
      <p:sp>
        <p:nvSpPr>
          <p:cNvPr id="7" name="TextBox 6"/>
          <p:cNvSpPr txBox="1"/>
          <p:nvPr/>
        </p:nvSpPr>
        <p:spPr>
          <a:xfrm>
            <a:off x="2209800" y="1310640"/>
            <a:ext cx="184731" cy="369332"/>
          </a:xfrm>
          <a:prstGeom prst="rect">
            <a:avLst/>
          </a:prstGeom>
          <a:noFill/>
        </p:spPr>
        <p:txBody>
          <a:bodyPr wrap="none" rtlCol="0">
            <a:spAutoFit/>
          </a:bodyPr>
          <a:lstStyle/>
          <a:p>
            <a:endParaRPr lang="en-US" dirty="0" err="1" smtClean="0"/>
          </a:p>
        </p:txBody>
      </p:sp>
      <p:sp>
        <p:nvSpPr>
          <p:cNvPr id="9" name="TextBox 8"/>
          <p:cNvSpPr txBox="1"/>
          <p:nvPr/>
        </p:nvSpPr>
        <p:spPr>
          <a:xfrm>
            <a:off x="1304144" y="944379"/>
            <a:ext cx="7480091" cy="1015663"/>
          </a:xfrm>
          <a:prstGeom prst="rect">
            <a:avLst/>
          </a:prstGeom>
          <a:noFill/>
        </p:spPr>
        <p:txBody>
          <a:bodyPr wrap="none" rtlCol="0">
            <a:noAutofit/>
          </a:bodyPr>
          <a:lstStyle/>
          <a:p>
            <a:pPr algn="ctr"/>
            <a:r>
              <a:rPr lang="en-US" sz="2000" b="1" kern="10" dirty="0" smtClean="0">
                <a:ln w="9525">
                  <a:noFill/>
                  <a:round/>
                  <a:headEnd/>
                  <a:tailEnd/>
                </a:ln>
                <a:latin typeface="Arial" pitchFamily="34" charset="0"/>
                <a:cs typeface="Arial" pitchFamily="34" charset="0"/>
              </a:rPr>
              <a:t>LHC accelerator: around 2.5 billion US $ (</a:t>
            </a:r>
            <a:r>
              <a:rPr lang="en-US" sz="2000" b="1" kern="10" dirty="0" err="1" smtClean="0">
                <a:ln w="9525">
                  <a:noFill/>
                  <a:round/>
                  <a:headEnd/>
                  <a:tailEnd/>
                </a:ln>
                <a:latin typeface="Arial" pitchFamily="34" charset="0"/>
                <a:cs typeface="Arial" pitchFamily="34" charset="0"/>
              </a:rPr>
              <a:t>material+external</a:t>
            </a:r>
            <a:r>
              <a:rPr lang="en-US" sz="2000" b="1" kern="10" dirty="0" smtClean="0">
                <a:ln w="9525">
                  <a:noFill/>
                  <a:round/>
                  <a:headEnd/>
                  <a:tailEnd/>
                </a:ln>
                <a:latin typeface="Arial" pitchFamily="34" charset="0"/>
                <a:cs typeface="Arial" pitchFamily="34" charset="0"/>
              </a:rPr>
              <a:t> work)</a:t>
            </a:r>
          </a:p>
          <a:p>
            <a:pPr algn="ctr"/>
            <a:r>
              <a:rPr lang="en-US" sz="2000" b="1" kern="10" dirty="0" smtClean="0">
                <a:ln w="9525">
                  <a:noFill/>
                  <a:round/>
                  <a:headEnd/>
                  <a:tailEnd/>
                </a:ln>
                <a:latin typeface="Arial" pitchFamily="34" charset="0"/>
                <a:cs typeface="Arial" pitchFamily="34" charset="0"/>
              </a:rPr>
              <a:t>Manpower + detectors: 5-6 billion US $</a:t>
            </a:r>
          </a:p>
          <a:p>
            <a:pPr algn="ctr"/>
            <a:endParaRPr lang="en-US" sz="2000" b="1" dirty="0" err="1"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Beams</a:t>
            </a:r>
            <a:endParaRPr lang="en-US" dirty="0"/>
          </a:p>
        </p:txBody>
      </p:sp>
      <p:sp>
        <p:nvSpPr>
          <p:cNvPr id="5" name="Text Placeholder 4"/>
          <p:cNvSpPr>
            <a:spLocks noGrp="1"/>
          </p:cNvSpPr>
          <p:nvPr>
            <p:ph type="body" sz="quarter" idx="13"/>
          </p:nvPr>
        </p:nvSpPr>
        <p:spPr>
          <a:xfrm>
            <a:off x="344773" y="1126512"/>
            <a:ext cx="8544394" cy="1891008"/>
          </a:xfrm>
        </p:spPr>
        <p:txBody>
          <a:bodyPr/>
          <a:lstStyle/>
          <a:p>
            <a:pPr marL="361950" indent="-361950">
              <a:lnSpc>
                <a:spcPct val="80000"/>
              </a:lnSpc>
              <a:spcBef>
                <a:spcPct val="50000"/>
              </a:spcBef>
              <a:buClr>
                <a:srgbClr val="0A20F0"/>
              </a:buClr>
              <a:buSzPct val="85000"/>
              <a:buFont typeface="Wingdings" pitchFamily="2" charset="2"/>
              <a:buChar char="q"/>
              <a:tabLst>
                <a:tab pos="463550" algn="l"/>
              </a:tabLst>
            </a:pPr>
            <a:r>
              <a:rPr lang="en-US" sz="2400" dirty="0" smtClean="0">
                <a:latin typeface="Arial" pitchFamily="34" charset="0"/>
                <a:cs typeface="Arial" pitchFamily="34" charset="0"/>
              </a:rPr>
              <a:t>The LHC operates with 2 beams of particles that travel in opposite directions.</a:t>
            </a:r>
          </a:p>
          <a:p>
            <a:pPr marL="762000" lvl="1" indent="-361950">
              <a:lnSpc>
                <a:spcPct val="80000"/>
              </a:lnSpc>
              <a:spcBef>
                <a:spcPct val="50000"/>
              </a:spcBef>
              <a:buClr>
                <a:srgbClr val="0A20F0"/>
              </a:buClr>
              <a:buSzPct val="85000"/>
              <a:buFont typeface="Wingdings" pitchFamily="2" charset="2"/>
              <a:buChar char="q"/>
              <a:tabLst>
                <a:tab pos="463550" algn="l"/>
              </a:tabLst>
            </a:pPr>
            <a:r>
              <a:rPr lang="en-US" sz="1600" dirty="0" smtClean="0">
                <a:latin typeface="Arial" pitchFamily="34" charset="0"/>
                <a:cs typeface="Arial" pitchFamily="34" charset="0"/>
              </a:rPr>
              <a:t>Either protons or heavy nuclei (for the moment we have Lead) – ‘hadrons’.</a:t>
            </a:r>
          </a:p>
          <a:p>
            <a:pPr marL="361950" indent="-361950">
              <a:lnSpc>
                <a:spcPct val="80000"/>
              </a:lnSpc>
              <a:spcBef>
                <a:spcPct val="50000"/>
              </a:spcBef>
              <a:buClr>
                <a:srgbClr val="0A20F0"/>
              </a:buClr>
              <a:buSzPct val="85000"/>
              <a:buFont typeface="Wingdings" pitchFamily="2" charset="2"/>
              <a:buChar char="q"/>
              <a:tabLst>
                <a:tab pos="463550" algn="l"/>
              </a:tabLst>
            </a:pPr>
            <a:r>
              <a:rPr lang="en-US" sz="2400" dirty="0" smtClean="0">
                <a:latin typeface="Arial" pitchFamily="34" charset="0"/>
                <a:cs typeface="Arial" pitchFamily="34" charset="0"/>
              </a:rPr>
              <a:t>Within the LHC the protons are grouped in small packets called </a:t>
            </a:r>
            <a:r>
              <a:rPr lang="en-US" sz="2400" i="1" dirty="0" smtClean="0">
                <a:latin typeface="Arial" pitchFamily="34" charset="0"/>
                <a:cs typeface="Arial" pitchFamily="34" charset="0"/>
              </a:rPr>
              <a:t>‘bunches</a:t>
            </a:r>
            <a:r>
              <a:rPr lang="en-US" sz="2400" dirty="0" smtClean="0">
                <a:latin typeface="Arial" pitchFamily="34" charset="0"/>
                <a:cs typeface="Arial" pitchFamily="34" charset="0"/>
              </a:rPr>
              <a:t>’. Presently there are </a:t>
            </a:r>
            <a:r>
              <a:rPr lang="en-US" sz="2400" b="1" i="1" dirty="0" smtClean="0">
                <a:latin typeface="Arial" pitchFamily="34" charset="0"/>
                <a:cs typeface="Arial" pitchFamily="34" charset="0"/>
              </a:rPr>
              <a:t>1380</a:t>
            </a:r>
            <a:r>
              <a:rPr lang="en-US" sz="2400" dirty="0" smtClean="0">
                <a:latin typeface="Arial" pitchFamily="34" charset="0"/>
                <a:cs typeface="Arial" pitchFamily="34" charset="0"/>
              </a:rPr>
              <a:t> bunches at a typical distance of </a:t>
            </a:r>
            <a:r>
              <a:rPr lang="en-US" sz="2400" b="1" i="1" dirty="0" smtClean="0">
                <a:latin typeface="Arial" pitchFamily="34" charset="0"/>
                <a:cs typeface="Arial" pitchFamily="34" charset="0"/>
              </a:rPr>
              <a:t>15 m / 49 ft</a:t>
            </a:r>
            <a:r>
              <a:rPr lang="en-US" sz="2400" dirty="0" smtClean="0">
                <a:latin typeface="Arial" pitchFamily="34" charset="0"/>
                <a:cs typeface="Arial" pitchFamily="34" charset="0"/>
              </a:rPr>
              <a:t>.</a:t>
            </a:r>
          </a:p>
          <a:p>
            <a:endParaRPr lang="en-US" sz="2400" dirty="0"/>
          </a:p>
        </p:txBody>
      </p:sp>
      <p:pic>
        <p:nvPicPr>
          <p:cNvPr id="88066" name="Picture 2" descr="\\cern.ch\dfs\Users\j\jwenning\Documents\Talks\IPAC12\new34.jpg"/>
          <p:cNvPicPr>
            <a:picLocks noChangeAspect="1" noChangeArrowheads="1"/>
          </p:cNvPicPr>
          <p:nvPr/>
        </p:nvPicPr>
        <p:blipFill>
          <a:blip r:embed="rId3" cstate="print"/>
          <a:srcRect/>
          <a:stretch>
            <a:fillRect/>
          </a:stretch>
        </p:blipFill>
        <p:spPr bwMode="auto">
          <a:xfrm>
            <a:off x="6295869" y="3040691"/>
            <a:ext cx="2498860" cy="3331813"/>
          </a:xfrm>
          <a:prstGeom prst="rect">
            <a:avLst/>
          </a:prstGeom>
          <a:noFill/>
        </p:spPr>
      </p:pic>
      <p:sp>
        <p:nvSpPr>
          <p:cNvPr id="6" name="Text Placeholder 4"/>
          <p:cNvSpPr txBox="1">
            <a:spLocks/>
          </p:cNvSpPr>
          <p:nvPr/>
        </p:nvSpPr>
        <p:spPr>
          <a:xfrm>
            <a:off x="335530" y="3263856"/>
            <a:ext cx="5684520" cy="2702226"/>
          </a:xfrm>
          <a:prstGeom prst="rect">
            <a:avLst/>
          </a:prstGeom>
        </p:spPr>
        <p:txBody>
          <a:bodyPr/>
          <a:lstStyle/>
          <a:p>
            <a:pPr marL="361950" marR="0" lvl="0" indent="-361950" algn="l" defTabSz="914400" rtl="0" eaLnBrk="0" fontAlgn="base" latinLnBrk="0" hangingPunct="0">
              <a:lnSpc>
                <a:spcPct val="80000"/>
              </a:lnSpc>
              <a:spcBef>
                <a:spcPct val="50000"/>
              </a:spcBef>
              <a:spcAft>
                <a:spcPct val="0"/>
              </a:spcAft>
              <a:buClr>
                <a:srgbClr val="0A20F0"/>
              </a:buClr>
              <a:buSzPct val="85000"/>
              <a:buFont typeface="Wingdings" pitchFamily="2" charset="2"/>
              <a:buChar char="q"/>
              <a:tabLst>
                <a:tab pos="463550" algn="l"/>
              </a:tabLst>
              <a:defRPr/>
            </a:pPr>
            <a:r>
              <a:rPr kumimoji="0" lang="en-US" sz="2400" b="0" i="0" u="none" strike="noStrike" kern="0" cap="none" spc="0" normalizeH="0" baseline="0" noProof="0" dirty="0" smtClean="0">
                <a:ln>
                  <a:noFill/>
                </a:ln>
                <a:solidFill>
                  <a:schemeClr val="tx1"/>
                </a:solidFill>
                <a:effectLst/>
                <a:uLnTx/>
                <a:uFillTx/>
                <a:latin typeface="Arial" pitchFamily="34" charset="0"/>
                <a:ea typeface="+mn-ea"/>
                <a:cs typeface="Arial" pitchFamily="34" charset="0"/>
              </a:rPr>
              <a:t>Each bunch:</a:t>
            </a:r>
          </a:p>
          <a:p>
            <a:pPr marL="762000" marR="0" lvl="1" indent="-361950" algn="l" defTabSz="914400" rtl="0" eaLnBrk="0" fontAlgn="base" latinLnBrk="0" hangingPunct="0">
              <a:lnSpc>
                <a:spcPct val="80000"/>
              </a:lnSpc>
              <a:spcBef>
                <a:spcPct val="50000"/>
              </a:spcBef>
              <a:spcAft>
                <a:spcPct val="0"/>
              </a:spcAft>
              <a:buClr>
                <a:srgbClr val="0A20F0"/>
              </a:buClr>
              <a:buSzPct val="85000"/>
              <a:buFont typeface="Courier New" pitchFamily="49" charset="0"/>
              <a:buChar char="o"/>
              <a:tabLst>
                <a:tab pos="463550" algn="l"/>
              </a:tabLst>
              <a:defRPr/>
            </a:pPr>
            <a:r>
              <a:rPr kumimoji="0" lang="en-US" sz="2000" b="0" i="0" u="none" strike="noStrike" kern="0" cap="none" spc="0" normalizeH="0" baseline="0" noProof="0" dirty="0" smtClean="0">
                <a:ln>
                  <a:noFill/>
                </a:ln>
                <a:solidFill>
                  <a:srgbClr val="0A20F0"/>
                </a:solidFill>
                <a:effectLst/>
                <a:uLnTx/>
                <a:uFillTx/>
                <a:latin typeface="Arial" pitchFamily="34" charset="0"/>
                <a:ea typeface="+mn-ea"/>
                <a:cs typeface="Arial" pitchFamily="34" charset="0"/>
              </a:rPr>
              <a:t>is </a:t>
            </a:r>
            <a:r>
              <a:rPr kumimoji="0" lang="en-US" sz="2000" b="0" i="1" u="sng" strike="noStrike" kern="0" cap="none" spc="0" normalizeH="0" baseline="0" noProof="0" dirty="0" smtClean="0">
                <a:ln>
                  <a:noFill/>
                </a:ln>
                <a:solidFill>
                  <a:srgbClr val="0A20F0"/>
                </a:solidFill>
                <a:effectLst/>
                <a:uLnTx/>
                <a:uFillTx/>
                <a:latin typeface="Arial" pitchFamily="34" charset="0"/>
                <a:ea typeface="+mn-ea"/>
                <a:cs typeface="Arial" pitchFamily="34" charset="0"/>
              </a:rPr>
              <a:t>40 cm / 16 inch</a:t>
            </a:r>
            <a:r>
              <a:rPr kumimoji="0" lang="en-US" sz="2000" b="0" i="1" strike="noStrike" kern="0" cap="none" spc="0" normalizeH="0" baseline="0" noProof="0" dirty="0" smtClean="0">
                <a:ln>
                  <a:noFill/>
                </a:ln>
                <a:solidFill>
                  <a:srgbClr val="0A20F0"/>
                </a:solidFill>
                <a:effectLst/>
                <a:uLnTx/>
                <a:uFillTx/>
                <a:latin typeface="Arial" pitchFamily="34" charset="0"/>
                <a:ea typeface="+mn-ea"/>
                <a:cs typeface="Arial" pitchFamily="34" charset="0"/>
              </a:rPr>
              <a:t> </a:t>
            </a:r>
            <a:r>
              <a:rPr kumimoji="0" lang="en-US" sz="2000" b="0" i="0" u="none" strike="noStrike" kern="0" cap="none" spc="0" normalizeH="0" baseline="0" noProof="0" dirty="0" smtClean="0">
                <a:ln>
                  <a:noFill/>
                </a:ln>
                <a:solidFill>
                  <a:srgbClr val="0A20F0"/>
                </a:solidFill>
                <a:effectLst/>
                <a:uLnTx/>
                <a:uFillTx/>
                <a:latin typeface="Arial" pitchFamily="34" charset="0"/>
                <a:ea typeface="+mn-ea"/>
                <a:cs typeface="Arial" pitchFamily="34" charset="0"/>
              </a:rPr>
              <a:t>long,</a:t>
            </a:r>
          </a:p>
          <a:p>
            <a:pPr marL="762000" marR="0" lvl="1" indent="-361950" algn="l" defTabSz="914400" rtl="0" eaLnBrk="0" fontAlgn="base" latinLnBrk="0" hangingPunct="0">
              <a:lnSpc>
                <a:spcPct val="80000"/>
              </a:lnSpc>
              <a:spcBef>
                <a:spcPct val="50000"/>
              </a:spcBef>
              <a:spcAft>
                <a:spcPct val="0"/>
              </a:spcAft>
              <a:buClr>
                <a:srgbClr val="0A20F0"/>
              </a:buClr>
              <a:buSzPct val="85000"/>
              <a:buFont typeface="Courier New" pitchFamily="49" charset="0"/>
              <a:buChar char="o"/>
              <a:tabLst>
                <a:tab pos="463550" algn="l"/>
              </a:tabLst>
              <a:defRPr/>
            </a:pPr>
            <a:r>
              <a:rPr kumimoji="0" lang="en-US" sz="2000" b="0" i="0" u="none" strike="noStrike" kern="0" cap="none" spc="0" normalizeH="0" baseline="0" noProof="0" dirty="0" smtClean="0">
                <a:ln>
                  <a:noFill/>
                </a:ln>
                <a:solidFill>
                  <a:srgbClr val="0A20F0"/>
                </a:solidFill>
                <a:effectLst/>
                <a:uLnTx/>
                <a:uFillTx/>
                <a:latin typeface="Arial" pitchFamily="34" charset="0"/>
                <a:ea typeface="+mn-ea"/>
                <a:cs typeface="Arial" pitchFamily="34" charset="0"/>
              </a:rPr>
              <a:t>contains up to </a:t>
            </a:r>
            <a:r>
              <a:rPr kumimoji="0" lang="en-US" sz="2000" b="0" i="1" u="sng" strike="noStrike" kern="0" cap="none" spc="0" normalizeH="0" baseline="0" noProof="0" dirty="0" smtClean="0">
                <a:ln>
                  <a:noFill/>
                </a:ln>
                <a:solidFill>
                  <a:srgbClr val="0A20F0"/>
                </a:solidFill>
                <a:effectLst/>
                <a:uLnTx/>
                <a:uFillTx/>
                <a:latin typeface="Arial" pitchFamily="34" charset="0"/>
                <a:ea typeface="+mn-ea"/>
                <a:cs typeface="Arial" pitchFamily="34" charset="0"/>
              </a:rPr>
              <a:t>140 billion</a:t>
            </a:r>
            <a:r>
              <a:rPr kumimoji="0" lang="en-US" sz="2000" b="0" i="1" strike="noStrike" kern="0" cap="none" spc="0" normalizeH="0" baseline="0" noProof="0" dirty="0" smtClean="0">
                <a:ln>
                  <a:noFill/>
                </a:ln>
                <a:solidFill>
                  <a:srgbClr val="0A20F0"/>
                </a:solidFill>
                <a:effectLst/>
                <a:uLnTx/>
                <a:uFillTx/>
                <a:latin typeface="Arial" pitchFamily="34" charset="0"/>
                <a:ea typeface="+mn-ea"/>
                <a:cs typeface="Arial" pitchFamily="34" charset="0"/>
              </a:rPr>
              <a:t> </a:t>
            </a:r>
            <a:r>
              <a:rPr kumimoji="0" lang="en-US" sz="2000" b="0" i="0" u="none" strike="noStrike" kern="0" cap="none" spc="0" normalizeH="0" baseline="0" noProof="0" dirty="0" smtClean="0">
                <a:ln>
                  <a:noFill/>
                </a:ln>
                <a:solidFill>
                  <a:srgbClr val="0A20F0"/>
                </a:solidFill>
                <a:effectLst/>
                <a:uLnTx/>
                <a:uFillTx/>
                <a:latin typeface="Arial" pitchFamily="34" charset="0"/>
                <a:ea typeface="+mn-ea"/>
                <a:cs typeface="Arial" pitchFamily="34" charset="0"/>
              </a:rPr>
              <a:t>protons,</a:t>
            </a:r>
          </a:p>
          <a:p>
            <a:pPr marL="762000" marR="0" lvl="1" indent="-361950" algn="l" defTabSz="914400" rtl="0" eaLnBrk="0" fontAlgn="base" latinLnBrk="0" hangingPunct="0">
              <a:lnSpc>
                <a:spcPct val="80000"/>
              </a:lnSpc>
              <a:spcBef>
                <a:spcPct val="50000"/>
              </a:spcBef>
              <a:spcAft>
                <a:spcPct val="0"/>
              </a:spcAft>
              <a:buClr>
                <a:srgbClr val="0A20F0"/>
              </a:buClr>
              <a:buSzPct val="85000"/>
              <a:buFont typeface="Courier New" pitchFamily="49" charset="0"/>
              <a:buChar char="o"/>
              <a:tabLst>
                <a:tab pos="463550" algn="l"/>
              </a:tabLst>
              <a:defRPr/>
            </a:pPr>
            <a:r>
              <a:rPr kumimoji="0" lang="en-US" sz="2000" b="0" i="0" u="none" strike="noStrike" kern="0" cap="none" spc="0" normalizeH="0" baseline="0" noProof="0" dirty="0" smtClean="0">
                <a:ln>
                  <a:noFill/>
                </a:ln>
                <a:solidFill>
                  <a:srgbClr val="0A20F0"/>
                </a:solidFill>
                <a:effectLst/>
                <a:uLnTx/>
                <a:uFillTx/>
                <a:latin typeface="Arial" pitchFamily="34" charset="0"/>
                <a:ea typeface="+mn-ea"/>
                <a:cs typeface="Arial" pitchFamily="34" charset="0"/>
              </a:rPr>
              <a:t>has its width squeezed to the </a:t>
            </a:r>
            <a:r>
              <a:rPr kumimoji="0" lang="en-US" sz="2000" b="0" i="1" u="sng" strike="noStrike" kern="0" cap="none" spc="0" normalizeH="0" baseline="0" noProof="0" dirty="0" smtClean="0">
                <a:ln>
                  <a:noFill/>
                </a:ln>
                <a:solidFill>
                  <a:srgbClr val="0A20F0"/>
                </a:solidFill>
                <a:effectLst/>
                <a:uLnTx/>
                <a:uFillTx/>
                <a:latin typeface="Arial" pitchFamily="34" charset="0"/>
                <a:ea typeface="+mn-ea"/>
                <a:cs typeface="Arial" pitchFamily="34" charset="0"/>
              </a:rPr>
              <a:t>size of a human hair</a:t>
            </a:r>
            <a:r>
              <a:rPr kumimoji="0" lang="en-US" sz="2000" b="0" i="1" u="none" strike="noStrike" kern="0" cap="none" spc="0" normalizeH="0" baseline="0" noProof="0" dirty="0" smtClean="0">
                <a:ln>
                  <a:noFill/>
                </a:ln>
                <a:solidFill>
                  <a:srgbClr val="0A20F0"/>
                </a:solidFill>
                <a:effectLst/>
                <a:uLnTx/>
                <a:uFillTx/>
                <a:latin typeface="Arial" pitchFamily="34" charset="0"/>
                <a:ea typeface="+mn-ea"/>
                <a:cs typeface="Arial" pitchFamily="34" charset="0"/>
              </a:rPr>
              <a:t> </a:t>
            </a:r>
            <a:r>
              <a:rPr kumimoji="0" lang="en-US" sz="2000" b="0" i="0" u="none" strike="noStrike" kern="0" cap="none" spc="0" normalizeH="0" baseline="0" noProof="0" dirty="0" smtClean="0">
                <a:ln>
                  <a:noFill/>
                </a:ln>
                <a:solidFill>
                  <a:srgbClr val="0A20F0"/>
                </a:solidFill>
                <a:effectLst/>
                <a:uLnTx/>
                <a:uFillTx/>
                <a:latin typeface="Arial" pitchFamily="34" charset="0"/>
                <a:ea typeface="+mn-ea"/>
                <a:cs typeface="Arial" pitchFamily="34" charset="0"/>
              </a:rPr>
              <a:t>(</a:t>
            </a:r>
            <a:r>
              <a:rPr lang="en-US" sz="2000" kern="0" dirty="0" smtClean="0">
                <a:solidFill>
                  <a:srgbClr val="0A20F0"/>
                </a:solidFill>
                <a:latin typeface="Arial" pitchFamily="34" charset="0"/>
                <a:cs typeface="Arial" pitchFamily="34" charset="0"/>
              </a:rPr>
              <a:t>75</a:t>
            </a:r>
            <a:r>
              <a:rPr kumimoji="0" lang="en-US" sz="2000" b="0" i="0" u="none" strike="noStrike" kern="0" cap="none" spc="0" normalizeH="0" baseline="0" noProof="0" dirty="0" smtClean="0">
                <a:ln>
                  <a:noFill/>
                </a:ln>
                <a:solidFill>
                  <a:srgbClr val="0A20F0"/>
                </a:solidFill>
                <a:effectLst/>
                <a:uLnTx/>
                <a:uFillTx/>
                <a:latin typeface="Arial" pitchFamily="34" charset="0"/>
                <a:ea typeface="+mn-ea"/>
                <a:cs typeface="Arial" pitchFamily="34" charset="0"/>
              </a:rPr>
              <a:t> micrometers) at the points where it collides with other bunches inside the experiments.</a:t>
            </a:r>
            <a:r>
              <a:rPr kumimoji="0" lang="en-US" sz="2400" b="0" i="0" u="none" strike="noStrike" kern="0" cap="none" spc="0" normalizeH="0" baseline="0" noProof="0" dirty="0" smtClean="0">
                <a:ln>
                  <a:noFill/>
                </a:ln>
                <a:solidFill>
                  <a:schemeClr val="tx1"/>
                </a:solidFill>
                <a:effectLst/>
                <a:uLnTx/>
                <a:uFillTx/>
                <a:latin typeface="Arial" pitchFamily="34" charset="0"/>
                <a:ea typeface="+mn-ea"/>
                <a:cs typeface="Arial" pitchFamily="34" charset="0"/>
              </a:rPr>
              <a:t/>
            </a:r>
            <a:br>
              <a:rPr kumimoji="0" lang="en-US" sz="2400" b="0" i="0" u="none" strike="noStrike" kern="0" cap="none" spc="0" normalizeH="0" baseline="0" noProof="0" dirty="0" smtClean="0">
                <a:ln>
                  <a:noFill/>
                </a:ln>
                <a:solidFill>
                  <a:schemeClr val="tx1"/>
                </a:solidFill>
                <a:effectLst/>
                <a:uLnTx/>
                <a:uFillTx/>
                <a:latin typeface="Arial" pitchFamily="34" charset="0"/>
                <a:ea typeface="+mn-ea"/>
                <a:cs typeface="Arial" pitchFamily="34" charset="0"/>
              </a:rPr>
            </a:br>
            <a:endParaRPr kumimoji="0" lang="en-US" sz="2400" b="0" i="0" u="none" strike="noStrike" kern="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None/>
              <a:tabLst>
                <a:tab pos="693738" algn="l"/>
              </a:tabLst>
              <a:defRPr/>
            </a:pPr>
            <a:endParaRPr kumimoji="0" lang="en-US" sz="2400" b="0" i="0" u="none" strike="noStrike" kern="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iterate type="lt">
                                    <p:tmPct val="5000"/>
                                  </p:iterate>
                                  <p:childTnLst>
                                    <p:set>
                                      <p:cBhvr>
                                        <p:cTn id="18" dur="1" fill="hold">
                                          <p:stCondLst>
                                            <p:cond delay="0"/>
                                          </p:stCondLst>
                                        </p:cTn>
                                        <p:tgtEl>
                                          <p:spTgt spid="88066"/>
                                        </p:tgtEl>
                                        <p:attrNameLst>
                                          <p:attrName>style.visibility</p:attrName>
                                        </p:attrNameLst>
                                      </p:cBhvr>
                                      <p:to>
                                        <p:strVal val="visible"/>
                                      </p:to>
                                    </p:set>
                                    <p:anim calcmode="lin" valueType="num">
                                      <p:cBhvr>
                                        <p:cTn id="19" dur="1000" fill="hold"/>
                                        <p:tgtEl>
                                          <p:spTgt spid="88066"/>
                                        </p:tgtEl>
                                        <p:attrNameLst>
                                          <p:attrName>ppt_w</p:attrName>
                                        </p:attrNameLst>
                                      </p:cBhvr>
                                      <p:tavLst>
                                        <p:tav tm="0">
                                          <p:val>
                                            <p:fltVal val="0"/>
                                          </p:val>
                                        </p:tav>
                                        <p:tav tm="100000">
                                          <p:val>
                                            <p:strVal val="#ppt_w"/>
                                          </p:val>
                                        </p:tav>
                                      </p:tavLst>
                                    </p:anim>
                                    <p:anim calcmode="lin" valueType="num">
                                      <p:cBhvr>
                                        <p:cTn id="20" dur="1000" fill="hold"/>
                                        <p:tgtEl>
                                          <p:spTgt spid="88066"/>
                                        </p:tgtEl>
                                        <p:attrNameLst>
                                          <p:attrName>ppt_h</p:attrName>
                                        </p:attrNameLst>
                                      </p:cBhvr>
                                      <p:tavLst>
                                        <p:tav tm="0">
                                          <p:val>
                                            <p:fltVal val="0"/>
                                          </p:val>
                                        </p:tav>
                                        <p:tav tm="100000">
                                          <p:val>
                                            <p:strVal val="#ppt_h"/>
                                          </p:val>
                                        </p:tav>
                                      </p:tavLst>
                                    </p:anim>
                                    <p:anim calcmode="lin" valueType="num">
                                      <p:cBhvr>
                                        <p:cTn id="21" dur="1000" fill="hold"/>
                                        <p:tgtEl>
                                          <p:spTgt spid="88066"/>
                                        </p:tgtEl>
                                        <p:attrNameLst>
                                          <p:attrName>style.rotation</p:attrName>
                                        </p:attrNameLst>
                                      </p:cBhvr>
                                      <p:tavLst>
                                        <p:tav tm="0">
                                          <p:val>
                                            <p:fltVal val="90"/>
                                          </p:val>
                                        </p:tav>
                                        <p:tav tm="100000">
                                          <p:val>
                                            <p:fltVal val="0"/>
                                          </p:val>
                                        </p:tav>
                                      </p:tavLst>
                                    </p:anim>
                                    <p:animEffect transition="in" filter="fade">
                                      <p:cBhvr>
                                        <p:cTn id="22" dur="1000"/>
                                        <p:tgtEl>
                                          <p:spTgt spid="880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endParaRPr lang="en-US"/>
          </a:p>
        </p:txBody>
      </p:sp>
      <p:sp>
        <p:nvSpPr>
          <p:cNvPr id="4" name="Title 3"/>
          <p:cNvSpPr>
            <a:spLocks noGrp="1"/>
          </p:cNvSpPr>
          <p:nvPr>
            <p:ph type="title"/>
          </p:nvPr>
        </p:nvSpPr>
        <p:spPr/>
        <p:txBody>
          <a:bodyPr/>
          <a:lstStyle/>
          <a:p>
            <a:r>
              <a:rPr lang="en-US" dirty="0" smtClean="0"/>
              <a:t>A Cold and Dark Place</a:t>
            </a:r>
            <a:endParaRPr lang="en-US" dirty="0"/>
          </a:p>
        </p:txBody>
      </p:sp>
      <p:pic>
        <p:nvPicPr>
          <p:cNvPr id="3" name="Picture 6" descr="beampipe"/>
          <p:cNvPicPr>
            <a:picLocks noChangeAspect="1" noChangeArrowheads="1"/>
          </p:cNvPicPr>
          <p:nvPr/>
        </p:nvPicPr>
        <p:blipFill>
          <a:blip r:embed="rId3" cstate="print"/>
          <a:srcRect/>
          <a:stretch>
            <a:fillRect/>
          </a:stretch>
        </p:blipFill>
        <p:spPr bwMode="auto">
          <a:xfrm>
            <a:off x="0" y="838200"/>
            <a:ext cx="9144000" cy="6253163"/>
          </a:xfrm>
          <a:prstGeom prst="rect">
            <a:avLst/>
          </a:prstGeom>
          <a:noFill/>
          <a:ln w="9525">
            <a:noFill/>
            <a:miter lim="800000"/>
            <a:headEnd/>
            <a:tailEnd/>
          </a:ln>
        </p:spPr>
      </p:pic>
      <p:sp>
        <p:nvSpPr>
          <p:cNvPr id="6" name="TextBox 5"/>
          <p:cNvSpPr txBox="1"/>
          <p:nvPr/>
        </p:nvSpPr>
        <p:spPr>
          <a:xfrm>
            <a:off x="1079291" y="5456420"/>
            <a:ext cx="6595672" cy="1015663"/>
          </a:xfrm>
          <a:prstGeom prst="rect">
            <a:avLst/>
          </a:prstGeom>
          <a:solidFill>
            <a:schemeClr val="bg1"/>
          </a:solidFill>
        </p:spPr>
        <p:txBody>
          <a:bodyPr wrap="square" rtlCol="0">
            <a:spAutoFit/>
          </a:bodyPr>
          <a:lstStyle/>
          <a:p>
            <a:r>
              <a:rPr lang="en-US" sz="2000" dirty="0" smtClean="0">
                <a:latin typeface="Arial" pitchFamily="34" charset="0"/>
                <a:cs typeface="Arial" pitchFamily="34" charset="0"/>
              </a:rPr>
              <a:t>The protons travel inside a vacuum chamber (to avoid collisions with the gas !) at a pressure around 10</a:t>
            </a:r>
            <a:r>
              <a:rPr lang="en-US" sz="2000" baseline="30000" dirty="0" smtClean="0">
                <a:latin typeface="Arial" pitchFamily="34" charset="0"/>
                <a:cs typeface="Arial" pitchFamily="34" charset="0"/>
              </a:rPr>
              <a:t>-13</a:t>
            </a:r>
            <a:r>
              <a:rPr lang="en-US" sz="2000" dirty="0" smtClean="0">
                <a:latin typeface="Arial" pitchFamily="34" charset="0"/>
                <a:cs typeface="Arial" pitchFamily="34" charset="0"/>
              </a:rPr>
              <a:t> atmosphere – lower than the pressure on the Moon.</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quest for the Higgs Boson</a:t>
            </a:r>
            <a:endParaRPr lang="en-US" dirty="0"/>
          </a:p>
        </p:txBody>
      </p:sp>
      <p:pic>
        <p:nvPicPr>
          <p:cNvPr id="4" name="Picture 2" descr="Atlas sim tracks (old)"/>
          <p:cNvPicPr>
            <a:picLocks noChangeAspect="1" noChangeArrowheads="1"/>
          </p:cNvPicPr>
          <p:nvPr/>
        </p:nvPicPr>
        <p:blipFill>
          <a:blip r:embed="rId3" cstate="print"/>
          <a:srcRect/>
          <a:stretch>
            <a:fillRect/>
          </a:stretch>
        </p:blipFill>
        <p:spPr bwMode="auto">
          <a:xfrm>
            <a:off x="3897443" y="2141328"/>
            <a:ext cx="5246557" cy="3418203"/>
          </a:xfrm>
          <a:prstGeom prst="rect">
            <a:avLst/>
          </a:prstGeom>
          <a:noFill/>
        </p:spPr>
      </p:pic>
      <p:sp>
        <p:nvSpPr>
          <p:cNvPr id="5" name="Text Box 4"/>
          <p:cNvSpPr txBox="1">
            <a:spLocks noChangeArrowheads="1"/>
          </p:cNvSpPr>
          <p:nvPr/>
        </p:nvSpPr>
        <p:spPr bwMode="auto">
          <a:xfrm>
            <a:off x="3897443" y="5546362"/>
            <a:ext cx="5246557" cy="830997"/>
          </a:xfrm>
          <a:prstGeom prst="rect">
            <a:avLst/>
          </a:prstGeom>
          <a:solidFill>
            <a:srgbClr val="010080"/>
          </a:solidFill>
          <a:ln w="9525">
            <a:noFill/>
            <a:miter lim="800000"/>
            <a:headEnd/>
            <a:tailEnd/>
          </a:ln>
          <a:effectLst/>
        </p:spPr>
        <p:txBody>
          <a:bodyPr wrap="square">
            <a:spAutoFit/>
          </a:bodyPr>
          <a:lstStyle/>
          <a:p>
            <a:pPr algn="ctr"/>
            <a:r>
              <a:rPr lang="en-GB" sz="2400" b="1" dirty="0">
                <a:solidFill>
                  <a:schemeClr val="bg1"/>
                </a:solidFill>
                <a:latin typeface="Copperplate Gothic Light" pitchFamily="34" charset="0"/>
              </a:rPr>
              <a:t>We expect only 1 Higgs in </a:t>
            </a:r>
          </a:p>
          <a:p>
            <a:pPr algn="ctr"/>
            <a:r>
              <a:rPr lang="en-GB" sz="2400" b="1" dirty="0">
                <a:solidFill>
                  <a:schemeClr val="bg1"/>
                </a:solidFill>
                <a:latin typeface="Copperplate Gothic Light" pitchFamily="34" charset="0"/>
              </a:rPr>
              <a:t>1,000,000,000,000 </a:t>
            </a:r>
            <a:r>
              <a:rPr lang="en-GB" sz="2400" b="1" dirty="0" smtClean="0">
                <a:solidFill>
                  <a:schemeClr val="bg1"/>
                </a:solidFill>
                <a:latin typeface="Copperplate Gothic Light" pitchFamily="34" charset="0"/>
              </a:rPr>
              <a:t>Collisions </a:t>
            </a:r>
            <a:endParaRPr lang="en-GB" sz="2400" b="1" dirty="0">
              <a:solidFill>
                <a:schemeClr val="bg1"/>
              </a:solidFill>
              <a:latin typeface="Copperplate Gothic Light" pitchFamily="34" charset="0"/>
            </a:endParaRPr>
          </a:p>
        </p:txBody>
      </p:sp>
      <p:sp>
        <p:nvSpPr>
          <p:cNvPr id="10" name="Text Placeholder 4"/>
          <p:cNvSpPr>
            <a:spLocks noGrp="1"/>
          </p:cNvSpPr>
          <p:nvPr>
            <p:ph type="body" sz="quarter" idx="13"/>
          </p:nvPr>
        </p:nvSpPr>
        <p:spPr>
          <a:xfrm>
            <a:off x="164892" y="1081542"/>
            <a:ext cx="8544394" cy="1891008"/>
          </a:xfrm>
        </p:spPr>
        <p:txBody>
          <a:bodyPr/>
          <a:lstStyle/>
          <a:p>
            <a:pPr marL="361950" indent="-361950">
              <a:lnSpc>
                <a:spcPct val="80000"/>
              </a:lnSpc>
              <a:spcBef>
                <a:spcPct val="50000"/>
              </a:spcBef>
              <a:buClr>
                <a:srgbClr val="0A20F0"/>
              </a:buClr>
              <a:buSzPct val="85000"/>
              <a:buFont typeface="Wingdings" pitchFamily="2" charset="2"/>
              <a:buChar char="q"/>
              <a:tabLst>
                <a:tab pos="463550" algn="l"/>
              </a:tabLst>
            </a:pPr>
            <a:r>
              <a:rPr lang="en-US" sz="2400" dirty="0" smtClean="0">
                <a:latin typeface="Arial" pitchFamily="34" charset="0"/>
                <a:cs typeface="Arial" pitchFamily="34" charset="0"/>
              </a:rPr>
              <a:t>The energy of the protons in the LHC is about 100 million times the energy of the electrons in your old </a:t>
            </a:r>
            <a:r>
              <a:rPr lang="en-US" sz="2400" dirty="0" err="1" smtClean="0">
                <a:latin typeface="Arial" pitchFamily="34" charset="0"/>
                <a:cs typeface="Arial" pitchFamily="34" charset="0"/>
              </a:rPr>
              <a:t>cathodic</a:t>
            </a:r>
            <a:r>
              <a:rPr lang="en-US" sz="2400" dirty="0" smtClean="0">
                <a:latin typeface="Arial" pitchFamily="34" charset="0"/>
                <a:cs typeface="Arial" pitchFamily="34" charset="0"/>
              </a:rPr>
              <a:t> TV tube (do you still have one?).</a:t>
            </a:r>
          </a:p>
          <a:p>
            <a:endParaRPr lang="en-US" sz="2400" dirty="0"/>
          </a:p>
        </p:txBody>
      </p:sp>
      <p:sp>
        <p:nvSpPr>
          <p:cNvPr id="11" name="Text Placeholder 4"/>
          <p:cNvSpPr txBox="1">
            <a:spLocks/>
          </p:cNvSpPr>
          <p:nvPr/>
        </p:nvSpPr>
        <p:spPr>
          <a:xfrm>
            <a:off x="152398" y="2358203"/>
            <a:ext cx="3805007" cy="4132537"/>
          </a:xfrm>
          <a:prstGeom prst="rect">
            <a:avLst/>
          </a:prstGeom>
        </p:spPr>
        <p:txBody>
          <a:bodyPr/>
          <a:lstStyle/>
          <a:p>
            <a:pPr marL="361950" marR="0" lvl="0" indent="-361950" algn="l" defTabSz="914400" rtl="0" eaLnBrk="0" fontAlgn="base" latinLnBrk="0" hangingPunct="0">
              <a:lnSpc>
                <a:spcPct val="80000"/>
              </a:lnSpc>
              <a:spcBef>
                <a:spcPct val="50000"/>
              </a:spcBef>
              <a:spcAft>
                <a:spcPct val="0"/>
              </a:spcAft>
              <a:buClr>
                <a:srgbClr val="0A20F0"/>
              </a:buClr>
              <a:buSzPct val="85000"/>
              <a:buFont typeface="Wingdings" pitchFamily="2" charset="2"/>
              <a:buChar char="q"/>
              <a:tabLst>
                <a:tab pos="463550" algn="l"/>
              </a:tabLst>
              <a:defRPr/>
            </a:pPr>
            <a:r>
              <a:rPr kumimoji="0" lang="en-US" sz="2400" b="0" i="0" u="none" strike="noStrike" kern="0" cap="none" spc="0" normalizeH="0" baseline="0" noProof="0" dirty="0" smtClean="0">
                <a:ln>
                  <a:noFill/>
                </a:ln>
                <a:solidFill>
                  <a:schemeClr val="tx1"/>
                </a:solidFill>
                <a:effectLst/>
                <a:uLnTx/>
                <a:uFillTx/>
                <a:latin typeface="Arial" pitchFamily="34" charset="0"/>
                <a:ea typeface="+mn-ea"/>
                <a:cs typeface="Arial" pitchFamily="34" charset="0"/>
              </a:rPr>
              <a:t>The 2 proton beams produce presently </a:t>
            </a:r>
            <a:r>
              <a:rPr kumimoji="0" lang="en-US" sz="2400" b="0" i="1" u="sng" strike="noStrike" kern="0" cap="none" spc="0" normalizeH="0" baseline="0" noProof="0" dirty="0" smtClean="0">
                <a:ln>
                  <a:noFill/>
                </a:ln>
                <a:solidFill>
                  <a:srgbClr val="0A20F0"/>
                </a:solidFill>
                <a:effectLst/>
                <a:uLnTx/>
                <a:uFillTx/>
                <a:latin typeface="Arial" pitchFamily="34" charset="0"/>
                <a:ea typeface="+mn-ea"/>
                <a:cs typeface="Arial" pitchFamily="34" charset="0"/>
              </a:rPr>
              <a:t>400 million collisions per second</a:t>
            </a:r>
            <a:r>
              <a:rPr kumimoji="0" lang="en-US" sz="2400" b="0" i="0" u="none" strike="noStrike" kern="0" cap="none" spc="0" normalizeH="0" baseline="0" noProof="0" dirty="0" smtClean="0">
                <a:ln>
                  <a:noFill/>
                </a:ln>
                <a:solidFill>
                  <a:schemeClr val="tx1"/>
                </a:solidFill>
                <a:effectLst/>
                <a:uLnTx/>
                <a:uFillTx/>
                <a:latin typeface="Arial" pitchFamily="34" charset="0"/>
                <a:ea typeface="+mn-ea"/>
                <a:cs typeface="Arial" pitchFamily="34" charset="0"/>
              </a:rPr>
              <a:t> in each experiment. </a:t>
            </a:r>
          </a:p>
          <a:p>
            <a:pPr marL="361950" marR="0" lvl="0" indent="-361950" algn="l" defTabSz="914400" rtl="0" eaLnBrk="0" fontAlgn="base" latinLnBrk="0" hangingPunct="0">
              <a:lnSpc>
                <a:spcPct val="80000"/>
              </a:lnSpc>
              <a:spcBef>
                <a:spcPct val="50000"/>
              </a:spcBef>
              <a:spcAft>
                <a:spcPct val="0"/>
              </a:spcAft>
              <a:buClr>
                <a:srgbClr val="0A20F0"/>
              </a:buClr>
              <a:buSzPct val="85000"/>
              <a:buFont typeface="Wingdings" pitchFamily="2" charset="2"/>
              <a:buChar char="q"/>
              <a:tabLst>
                <a:tab pos="463550" algn="l"/>
              </a:tabLst>
              <a:defRPr/>
            </a:pPr>
            <a:r>
              <a:rPr lang="en-US" sz="2400" kern="0" dirty="0" smtClean="0">
                <a:latin typeface="Arial" pitchFamily="34" charset="0"/>
                <a:cs typeface="Arial" pitchFamily="34" charset="0"/>
              </a:rPr>
              <a:t>The experiments have to filter out (trigger) the interesting collisions. They can only process a </a:t>
            </a:r>
            <a:r>
              <a:rPr lang="en-US" sz="2400" i="1" u="sng" kern="0" dirty="0" smtClean="0">
                <a:solidFill>
                  <a:srgbClr val="C5168B"/>
                </a:solidFill>
                <a:latin typeface="Arial" pitchFamily="34" charset="0"/>
                <a:cs typeface="Arial" pitchFamily="34" charset="0"/>
              </a:rPr>
              <a:t>few hundred collisions per second </a:t>
            </a:r>
            <a:r>
              <a:rPr lang="en-US" sz="2400" u="sng" kern="0" dirty="0" smtClean="0">
                <a:solidFill>
                  <a:srgbClr val="C5168B"/>
                </a:solidFill>
                <a:latin typeface="Arial" pitchFamily="34" charset="0"/>
                <a:cs typeface="Arial" pitchFamily="34" charset="0"/>
              </a:rPr>
              <a:t>!</a:t>
            </a:r>
            <a:endParaRPr kumimoji="0" lang="en-US" sz="2400" b="0" i="0" u="sng" strike="noStrike" kern="0" cap="none" spc="0" normalizeH="0" baseline="0" noProof="0" dirty="0" smtClean="0">
              <a:ln>
                <a:noFill/>
              </a:ln>
              <a:solidFill>
                <a:srgbClr val="C5168B"/>
              </a:solidFill>
              <a:effectLst/>
              <a:uLnTx/>
              <a:uFillTx/>
              <a:latin typeface="Arial" pitchFamily="34" charset="0"/>
              <a:ea typeface="+mn-ea"/>
              <a:cs typeface="Arial" pitchFamily="34" charset="0"/>
            </a:endParaRP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endParaRPr kumimoji="0" lang="en-US" sz="2400" b="0" i="0" u="none" strike="noStrike" kern="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smtClean="0"/>
              <a:t>Where is the Vacuum Chamber?</a:t>
            </a:r>
            <a:endParaRPr lang="en-US" sz="3200"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4576" y="896656"/>
            <a:ext cx="7944787" cy="5961344"/>
          </a:xfrm>
          <a:prstGeom prst="rect">
            <a:avLst/>
          </a:prstGeom>
          <a:noFill/>
          <a:ln w="25400">
            <a:solidFill>
              <a:schemeClr val="tx2"/>
            </a:solidFill>
          </a:ln>
          <a:effectLst/>
        </p:spPr>
      </p:pic>
      <p:pic>
        <p:nvPicPr>
          <p:cNvPr id="5" name="Picture 6" descr="beampipe"/>
          <p:cNvPicPr>
            <a:picLocks noChangeAspect="1" noChangeArrowheads="1"/>
          </p:cNvPicPr>
          <p:nvPr/>
        </p:nvPicPr>
        <p:blipFill>
          <a:blip r:embed="rId3" cstate="print"/>
          <a:srcRect/>
          <a:stretch>
            <a:fillRect/>
          </a:stretch>
        </p:blipFill>
        <p:spPr bwMode="auto">
          <a:xfrm>
            <a:off x="239844" y="4482058"/>
            <a:ext cx="2588059" cy="1769855"/>
          </a:xfrm>
          <a:prstGeom prst="rect">
            <a:avLst/>
          </a:prstGeom>
          <a:noFill/>
          <a:ln w="9525">
            <a:noFill/>
            <a:miter lim="800000"/>
            <a:headEnd/>
            <a:tailEnd/>
          </a:ln>
        </p:spPr>
      </p:pic>
      <p:cxnSp>
        <p:nvCxnSpPr>
          <p:cNvPr id="7" name="Straight Arrow Connector 6"/>
          <p:cNvCxnSpPr/>
          <p:nvPr/>
        </p:nvCxnSpPr>
        <p:spPr bwMode="auto">
          <a:xfrm flipV="1">
            <a:off x="2803161" y="3657600"/>
            <a:ext cx="1409075" cy="824459"/>
          </a:xfrm>
          <a:prstGeom prst="straightConnector1">
            <a:avLst/>
          </a:prstGeom>
          <a:solidFill>
            <a:schemeClr val="accent1"/>
          </a:solidFill>
          <a:ln w="38100" cap="flat" cmpd="sng" algn="ctr">
            <a:solidFill>
              <a:srgbClr val="FFFF00"/>
            </a:solidFill>
            <a:prstDash val="solid"/>
            <a:round/>
            <a:headEnd type="none" w="med" len="med"/>
            <a:tailEnd type="triangle" w="med" len="med"/>
          </a:ln>
          <a:effectLst/>
        </p:spPr>
      </p:cxnSp>
      <p:cxnSp>
        <p:nvCxnSpPr>
          <p:cNvPr id="8" name="Straight Arrow Connector 7"/>
          <p:cNvCxnSpPr/>
          <p:nvPr/>
        </p:nvCxnSpPr>
        <p:spPr bwMode="auto">
          <a:xfrm flipV="1">
            <a:off x="2818151" y="3597640"/>
            <a:ext cx="1828800" cy="899409"/>
          </a:xfrm>
          <a:prstGeom prst="straightConnector1">
            <a:avLst/>
          </a:prstGeom>
          <a:solidFill>
            <a:schemeClr val="accent1"/>
          </a:solidFill>
          <a:ln w="38100" cap="flat" cmpd="sng" algn="ctr">
            <a:solidFill>
              <a:srgbClr val="FFFF00"/>
            </a:solidFill>
            <a:prstDash val="solid"/>
            <a:round/>
            <a:headEnd type="none" w="med" len="med"/>
            <a:tailEnd type="triangle" w="med" len="med"/>
          </a:ln>
          <a:effectLst/>
        </p:spPr>
      </p:cxn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Small Particles, Lot’s of Energy</a:t>
            </a:r>
            <a:endParaRPr lang="en-US" dirty="0"/>
          </a:p>
        </p:txBody>
      </p:sp>
      <p:sp>
        <p:nvSpPr>
          <p:cNvPr id="3" name="Text Placeholder 2"/>
          <p:cNvSpPr>
            <a:spLocks noGrp="1"/>
          </p:cNvSpPr>
          <p:nvPr>
            <p:ph type="body" sz="quarter" idx="13"/>
          </p:nvPr>
        </p:nvSpPr>
        <p:spPr>
          <a:xfrm>
            <a:off x="377883" y="2496120"/>
            <a:ext cx="4673802" cy="3245111"/>
          </a:xfrm>
        </p:spPr>
        <p:txBody>
          <a:bodyPr/>
          <a:lstStyle/>
          <a:p>
            <a:pPr marL="0" indent="0"/>
            <a:r>
              <a:rPr lang="en-US" dirty="0" smtClean="0"/>
              <a:t>But the energy stored in each beam can be as large as the kinetic energy of </a:t>
            </a:r>
            <a:r>
              <a:rPr lang="en-US" i="1" u="sng" dirty="0" smtClean="0"/>
              <a:t>US Navy destroyer</a:t>
            </a:r>
            <a:r>
              <a:rPr lang="en-US" dirty="0" smtClean="0"/>
              <a:t> USS Winston S. Churchill launched at </a:t>
            </a:r>
            <a:r>
              <a:rPr lang="en-US" i="1" u="sng" dirty="0" smtClean="0"/>
              <a:t>15 mph</a:t>
            </a:r>
            <a:r>
              <a:rPr lang="en-US" dirty="0" smtClean="0"/>
              <a:t>!</a:t>
            </a:r>
          </a:p>
          <a:p>
            <a:pPr marL="0" indent="0"/>
            <a:endParaRPr lang="en-US" sz="2000" dirty="0" smtClean="0"/>
          </a:p>
          <a:p>
            <a:pPr marL="0" indent="0"/>
            <a:r>
              <a:rPr lang="en-US" sz="2000" dirty="0" smtClean="0"/>
              <a:t>Presently we operate at modest 7 mph…</a:t>
            </a:r>
          </a:p>
        </p:txBody>
      </p:sp>
      <p:pic>
        <p:nvPicPr>
          <p:cNvPr id="89091" name="Picture 3" descr="\\cern.ch\dfs\Users\j\jwenning\Documents\Talks\IPAC12\USS_Winston_S._Churchill.jpg"/>
          <p:cNvPicPr>
            <a:picLocks noChangeAspect="1" noChangeArrowheads="1"/>
          </p:cNvPicPr>
          <p:nvPr/>
        </p:nvPicPr>
        <p:blipFill>
          <a:blip r:embed="rId3" cstate="print"/>
          <a:srcRect/>
          <a:stretch>
            <a:fillRect/>
          </a:stretch>
        </p:blipFill>
        <p:spPr bwMode="auto">
          <a:xfrm>
            <a:off x="5206621" y="1073397"/>
            <a:ext cx="3637127" cy="5091978"/>
          </a:xfrm>
          <a:prstGeom prst="rect">
            <a:avLst/>
          </a:prstGeom>
          <a:noFill/>
        </p:spPr>
      </p:pic>
      <p:sp>
        <p:nvSpPr>
          <p:cNvPr id="5" name="Text Placeholder 2"/>
          <p:cNvSpPr txBox="1">
            <a:spLocks/>
          </p:cNvSpPr>
          <p:nvPr/>
        </p:nvSpPr>
        <p:spPr>
          <a:xfrm>
            <a:off x="425353" y="1089545"/>
            <a:ext cx="4071696" cy="1428804"/>
          </a:xfrm>
          <a:prstGeom prst="rect">
            <a:avLst/>
          </a:prstGeom>
        </p:spPr>
        <p:txBody>
          <a:bodyPr/>
          <a:lstStyle/>
          <a:p>
            <a:pPr marL="0" marR="0" lvl="0" indent="0" algn="ctr" defTabSz="914400" rtl="0" eaLnBrk="0" fontAlgn="base" latinLnBrk="0" hangingPunct="0">
              <a:lnSpc>
                <a:spcPct val="100000"/>
              </a:lnSpc>
              <a:spcBef>
                <a:spcPct val="20000"/>
              </a:spcBef>
              <a:spcAft>
                <a:spcPct val="0"/>
              </a:spcAft>
              <a:buClrTx/>
              <a:buSzTx/>
              <a:buFontTx/>
              <a:buNone/>
              <a:tabLst>
                <a:tab pos="693738" algn="l"/>
              </a:tabLst>
              <a:defRPr/>
            </a:pPr>
            <a:r>
              <a:rPr kumimoji="0" lang="en-US" sz="2800" b="0" i="0" u="none" strike="noStrike" kern="0" cap="none" spc="0" normalizeH="0" baseline="0" noProof="0" dirty="0" smtClean="0">
                <a:ln>
                  <a:noFill/>
                </a:ln>
                <a:solidFill>
                  <a:schemeClr val="tx1"/>
                </a:solidFill>
                <a:effectLst/>
                <a:uLnTx/>
                <a:uFillTx/>
                <a:latin typeface="+mn-lt"/>
                <a:ea typeface="+mn-ea"/>
                <a:cs typeface="+mn-cs"/>
              </a:rPr>
              <a:t>Each LHC beam</a:t>
            </a:r>
            <a:r>
              <a:rPr kumimoji="0" lang="en-US" sz="2800" b="0" i="0" u="none" strike="noStrike" kern="0" cap="none" spc="0" normalizeH="0" noProof="0" dirty="0" smtClean="0">
                <a:ln>
                  <a:noFill/>
                </a:ln>
                <a:solidFill>
                  <a:schemeClr val="tx1"/>
                </a:solidFill>
                <a:effectLst/>
                <a:uLnTx/>
                <a:uFillTx/>
                <a:latin typeface="+mn-lt"/>
                <a:ea typeface="+mn-ea"/>
                <a:cs typeface="+mn-cs"/>
              </a:rPr>
              <a:t> weights only …  </a:t>
            </a:r>
            <a:r>
              <a:rPr lang="en-US" sz="2800" i="1" kern="0" baseline="0" dirty="0" smtClean="0">
                <a:solidFill>
                  <a:srgbClr val="0A20F0"/>
                </a:solidFill>
              </a:rPr>
              <a:t>0.3x10</a:t>
            </a:r>
            <a:r>
              <a:rPr lang="en-US" sz="2800" i="1" kern="0" baseline="30000" dirty="0" smtClean="0">
                <a:solidFill>
                  <a:srgbClr val="0A20F0"/>
                </a:solidFill>
              </a:rPr>
              <a:t>-9</a:t>
            </a:r>
            <a:r>
              <a:rPr lang="en-US" sz="2800" i="1" kern="0" dirty="0" smtClean="0">
                <a:solidFill>
                  <a:srgbClr val="0A20F0"/>
                </a:solidFill>
              </a:rPr>
              <a:t> g </a:t>
            </a:r>
            <a:r>
              <a:rPr lang="en-US" sz="2800" kern="0" dirty="0" smtClean="0"/>
              <a:t>!</a:t>
            </a:r>
            <a:endParaRPr kumimoji="0" lang="en-US" sz="2800" b="0" i="0" u="none" strike="noStrike" kern="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09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3"/>
          </p:nvPr>
        </p:nvSpPr>
        <p:spPr/>
        <p:txBody>
          <a:bodyPr/>
          <a:lstStyle/>
          <a:p>
            <a:endParaRPr lang="en-US"/>
          </a:p>
        </p:txBody>
      </p:sp>
      <p:sp>
        <p:nvSpPr>
          <p:cNvPr id="8" name="Title 7"/>
          <p:cNvSpPr>
            <a:spLocks noGrp="1"/>
          </p:cNvSpPr>
          <p:nvPr>
            <p:ph type="title"/>
          </p:nvPr>
        </p:nvSpPr>
        <p:spPr/>
        <p:txBody>
          <a:bodyPr/>
          <a:lstStyle/>
          <a:p>
            <a:r>
              <a:rPr lang="en-US" dirty="0" smtClean="0"/>
              <a:t>CERN</a:t>
            </a:r>
            <a:endParaRPr lang="en-US" dirty="0"/>
          </a:p>
        </p:txBody>
      </p:sp>
      <p:pic>
        <p:nvPicPr>
          <p:cNvPr id="52" name="Picture 51" descr="Graphic1.jpg"/>
          <p:cNvPicPr>
            <a:picLocks noChangeAspect="1"/>
          </p:cNvPicPr>
          <p:nvPr/>
        </p:nvPicPr>
        <p:blipFill>
          <a:blip r:embed="rId4" cstate="print"/>
          <a:stretch>
            <a:fillRect/>
          </a:stretch>
        </p:blipFill>
        <p:spPr>
          <a:xfrm>
            <a:off x="0" y="836712"/>
            <a:ext cx="9144000" cy="6021288"/>
          </a:xfrm>
          <a:prstGeom prst="rect">
            <a:avLst/>
          </a:prstGeom>
        </p:spPr>
      </p:pic>
      <p:sp>
        <p:nvSpPr>
          <p:cNvPr id="54" name="Rectangle 3"/>
          <p:cNvSpPr txBox="1">
            <a:spLocks noChangeArrowheads="1"/>
          </p:cNvSpPr>
          <p:nvPr/>
        </p:nvSpPr>
        <p:spPr>
          <a:xfrm>
            <a:off x="179512" y="1252736"/>
            <a:ext cx="7772400" cy="1600200"/>
          </a:xfrm>
          <a:prstGeom prst="rect">
            <a:avLst/>
          </a:prstGeom>
          <a:solidFill>
            <a:schemeClr val="bg1">
              <a:alpha val="60001"/>
            </a:schemeClr>
          </a:solidFill>
        </p:spPr>
        <p:txBody>
          <a:bodyPr/>
          <a:lstStyle/>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1900" b="1" i="0" u="none" strike="noStrike" kern="1200" cap="none" spc="0" normalizeH="0" baseline="0" noProof="0" dirty="0" smtClean="0">
                <a:ln>
                  <a:noFill/>
                </a:ln>
                <a:effectLst>
                  <a:outerShdw blurRad="38100" dist="38100" dir="2700000" algn="tl">
                    <a:srgbClr val="000000">
                      <a:alpha val="43137"/>
                    </a:srgbClr>
                  </a:outerShdw>
                </a:effectLst>
                <a:uLnTx/>
                <a:uFillTx/>
                <a:latin typeface="+mn-lt"/>
                <a:ea typeface="+mn-ea"/>
                <a:cs typeface="+mn-cs"/>
              </a:rPr>
              <a:t>Founded in 1954 by 12 countries</a:t>
            </a: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1900" b="1" i="0" u="none" strike="noStrike" kern="1200" cap="none" spc="0" normalizeH="0" baseline="0" noProof="0" dirty="0" smtClean="0">
                <a:ln>
                  <a:noFill/>
                </a:ln>
                <a:effectLst>
                  <a:outerShdw blurRad="38100" dist="38100" dir="2700000" algn="tl">
                    <a:srgbClr val="000000">
                      <a:alpha val="43137"/>
                    </a:srgbClr>
                  </a:outerShdw>
                </a:effectLst>
                <a:uLnTx/>
                <a:uFillTx/>
                <a:latin typeface="+mn-lt"/>
                <a:ea typeface="+mn-ea"/>
                <a:cs typeface="+mn-cs"/>
              </a:rPr>
              <a:t>Today: 20 member states</a:t>
            </a: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1900" b="1" i="0" u="none" strike="noStrike" kern="1200" cap="none" spc="0" normalizeH="0" baseline="0" noProof="0" dirty="0" smtClean="0">
                <a:ln>
                  <a:noFill/>
                </a:ln>
                <a:effectLst>
                  <a:outerShdw blurRad="38100" dist="38100" dir="2700000" algn="tl">
                    <a:srgbClr val="000000">
                      <a:alpha val="43137"/>
                    </a:srgbClr>
                  </a:outerShdw>
                </a:effectLst>
                <a:uLnTx/>
                <a:uFillTx/>
                <a:latin typeface="+mn-lt"/>
                <a:ea typeface="+mn-ea"/>
                <a:cs typeface="+mn-cs"/>
              </a:rPr>
              <a:t>About 10’000 users from all over the world</a:t>
            </a: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lang="en-US" sz="1900" b="1" dirty="0" smtClean="0">
                <a:effectLst>
                  <a:outerShdw blurRad="38100" dist="38100" dir="2700000" algn="tl">
                    <a:srgbClr val="000000">
                      <a:alpha val="43137"/>
                    </a:srgbClr>
                  </a:outerShdw>
                </a:effectLst>
                <a:latin typeface="+mn-lt"/>
                <a:ea typeface="+mn-ea"/>
              </a:rPr>
              <a:t>Annual</a:t>
            </a:r>
            <a:r>
              <a:rPr kumimoji="0" lang="en-US" sz="1900" b="1" i="0" u="none" strike="noStrike" kern="1200" cap="none" spc="0" normalizeH="0" baseline="0" noProof="0" dirty="0" smtClean="0">
                <a:ln>
                  <a:noFill/>
                </a:ln>
                <a:effectLst>
                  <a:outerShdw blurRad="38100" dist="38100" dir="2700000" algn="tl">
                    <a:srgbClr val="000000">
                      <a:alpha val="43137"/>
                    </a:srgbClr>
                  </a:outerShdw>
                </a:effectLst>
                <a:uLnTx/>
                <a:uFillTx/>
                <a:latin typeface="+mn-lt"/>
                <a:ea typeface="+mn-ea"/>
                <a:cs typeface="+mn-cs"/>
              </a:rPr>
              <a:t> budget:</a:t>
            </a:r>
            <a:r>
              <a:rPr kumimoji="0" lang="en-US" sz="1900" b="1" i="0" u="none" strike="noStrike" kern="1200" cap="none" spc="0" normalizeH="0" noProof="0" dirty="0" smtClean="0">
                <a:ln>
                  <a:noFill/>
                </a:ln>
                <a:effectLst>
                  <a:outerShdw blurRad="38100" dist="38100" dir="2700000" algn="tl">
                    <a:srgbClr val="000000">
                      <a:alpha val="43137"/>
                    </a:srgbClr>
                  </a:outerShdw>
                </a:effectLst>
                <a:uLnTx/>
                <a:uFillTx/>
                <a:latin typeface="+mn-lt"/>
                <a:ea typeface="+mn-ea"/>
                <a:cs typeface="+mn-cs"/>
              </a:rPr>
              <a:t> approximately 1 Billion US $</a:t>
            </a:r>
            <a:endParaRPr kumimoji="0" lang="en-US" sz="1900" b="1" i="0" u="none" strike="noStrike" kern="1200" cap="none" spc="0" normalizeH="0" baseline="0" noProof="0" dirty="0" smtClean="0">
              <a:ln>
                <a:noFill/>
              </a:ln>
              <a:effectLst>
                <a:outerShdw blurRad="38100" dist="38100" dir="2700000" algn="tl">
                  <a:srgbClr val="000000">
                    <a:alpha val="43137"/>
                  </a:srgbClr>
                </a:outerShdw>
              </a:effectLst>
              <a:uLnTx/>
              <a:uFillTx/>
              <a:latin typeface="+mn-lt"/>
              <a:ea typeface="+mn-ea"/>
              <a:cs typeface="+mn-cs"/>
            </a:endParaRP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1900" b="1" i="0" u="none" strike="noStrike" kern="1200" cap="none" spc="0" normalizeH="0" baseline="0" noProof="0" dirty="0" smtClean="0">
                <a:ln>
                  <a:noFill/>
                </a:ln>
                <a:effectLst>
                  <a:outerShdw blurRad="38100" dist="38100" dir="2700000" algn="tl">
                    <a:srgbClr val="000000">
                      <a:alpha val="43137"/>
                    </a:srgbClr>
                  </a:outerShdw>
                </a:effectLst>
                <a:uLnTx/>
                <a:uFillTx/>
                <a:latin typeface="+mn-lt"/>
                <a:ea typeface="+mn-ea"/>
                <a:cs typeface="+mn-cs"/>
              </a:rPr>
              <a:t>2400 permanent staff – 1000</a:t>
            </a:r>
            <a:r>
              <a:rPr kumimoji="0" lang="en-US" sz="1900" b="1" i="0" u="none" strike="noStrike" kern="1200" cap="none" spc="0" normalizeH="0" noProof="0" dirty="0" smtClean="0">
                <a:ln>
                  <a:noFill/>
                </a:ln>
                <a:effectLst>
                  <a:outerShdw blurRad="38100" dist="38100" dir="2700000" algn="tl">
                    <a:srgbClr val="000000">
                      <a:alpha val="43137"/>
                    </a:srgbClr>
                  </a:outerShdw>
                </a:effectLst>
                <a:uLnTx/>
                <a:uFillTx/>
                <a:latin typeface="+mn-lt"/>
                <a:ea typeface="+mn-ea"/>
                <a:cs typeface="+mn-cs"/>
              </a:rPr>
              <a:t> fellows/students</a:t>
            </a:r>
            <a:endParaRPr kumimoji="0" lang="en-US" sz="1900" b="1" i="0" u="none" strike="noStrike" kern="1200" cap="none" spc="0" normalizeH="0" baseline="0" noProof="0" dirty="0">
              <a:ln>
                <a:noFill/>
              </a:ln>
              <a:effectLst>
                <a:outerShdw blurRad="38100" dist="38100" dir="2700000" algn="tl">
                  <a:srgbClr val="000000">
                    <a:alpha val="43137"/>
                  </a:srgbClr>
                </a:outerShdw>
              </a:effectLst>
              <a:uLnTx/>
              <a:uFillTx/>
              <a:latin typeface="+mn-lt"/>
              <a:ea typeface="+mn-ea"/>
              <a:cs typeface="+mn-cs"/>
            </a:endParaRPr>
          </a:p>
        </p:txBody>
      </p:sp>
      <p:graphicFrame>
        <p:nvGraphicFramePr>
          <p:cNvPr id="98312" name="Object 8"/>
          <p:cNvGraphicFramePr>
            <a:graphicFrameLocks noChangeAspect="1"/>
          </p:cNvGraphicFramePr>
          <p:nvPr/>
        </p:nvGraphicFramePr>
        <p:xfrm>
          <a:off x="5868144" y="980728"/>
          <a:ext cx="3154362" cy="2238375"/>
        </p:xfrm>
        <a:graphic>
          <a:graphicData uri="http://schemas.openxmlformats.org/presentationml/2006/ole">
            <mc:AlternateContent xmlns:mc="http://schemas.openxmlformats.org/markup-compatibility/2006">
              <mc:Choice xmlns:v="urn:schemas-microsoft-com:vml" Requires="v">
                <p:oleObj spid="_x0000_s77831" name="Bitmap Image" r:id="rId5" imgW="6935168" imgH="4552381" progId="PBrush">
                  <p:embed/>
                </p:oleObj>
              </mc:Choice>
              <mc:Fallback>
                <p:oleObj name="Bitmap Image" r:id="rId5" imgW="6935168" imgH="4552381" progId="PBrush">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8144" y="980728"/>
                        <a:ext cx="3154362" cy="223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6" name="Picture 13"/>
          <p:cNvPicPr>
            <a:picLocks noChangeAspect="1"/>
          </p:cNvPicPr>
          <p:nvPr/>
        </p:nvPicPr>
        <p:blipFill>
          <a:blip r:embed="rId7" cstate="print"/>
          <a:srcRect/>
          <a:stretch>
            <a:fillRect/>
          </a:stretch>
        </p:blipFill>
        <p:spPr bwMode="auto">
          <a:xfrm>
            <a:off x="951979" y="3284984"/>
            <a:ext cx="4556125" cy="33734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4" presetClass="entr" presetSubtype="16" fill="hold" nodeType="withEffect">
                                  <p:stCondLst>
                                    <p:cond delay="0"/>
                                  </p:stCondLst>
                                  <p:childTnLst>
                                    <p:set>
                                      <p:cBhvr>
                                        <p:cTn id="8" dur="1" fill="hold">
                                          <p:stCondLst>
                                            <p:cond delay="0"/>
                                          </p:stCondLst>
                                        </p:cTn>
                                        <p:tgtEl>
                                          <p:spTgt spid="98312"/>
                                        </p:tgtEl>
                                        <p:attrNameLst>
                                          <p:attrName>style.visibility</p:attrName>
                                        </p:attrNameLst>
                                      </p:cBhvr>
                                      <p:to>
                                        <p:strVal val="visible"/>
                                      </p:to>
                                    </p:set>
                                    <p:animEffect transition="in" filter="box(in)">
                                      <p:cBhvr>
                                        <p:cTn id="9" dur="500"/>
                                        <p:tgtEl>
                                          <p:spTgt spid="9831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Textplatzhalter 1"/>
          <p:cNvSpPr>
            <a:spLocks noGrp="1"/>
          </p:cNvSpPr>
          <p:nvPr>
            <p:ph type="body" sz="quarter" idx="13"/>
          </p:nvPr>
        </p:nvSpPr>
        <p:spPr>
          <a:xfrm>
            <a:off x="137160" y="1051560"/>
            <a:ext cx="8869680" cy="5212080"/>
          </a:xfrm>
        </p:spPr>
        <p:txBody>
          <a:bodyPr/>
          <a:lstStyle/>
          <a:p>
            <a:endParaRPr lang="de-DE" dirty="0"/>
          </a:p>
        </p:txBody>
      </p:sp>
      <p:sp>
        <p:nvSpPr>
          <p:cNvPr id="131" name="Abgerundetes Rechteck 130"/>
          <p:cNvSpPr/>
          <p:nvPr/>
        </p:nvSpPr>
        <p:spPr bwMode="auto">
          <a:xfrm>
            <a:off x="7861110" y="5768272"/>
            <a:ext cx="1130490" cy="510778"/>
          </a:xfrm>
          <a:prstGeom prst="roundRect">
            <a:avLst/>
          </a:prstGeom>
          <a:solidFill>
            <a:schemeClr val="accent4"/>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b="1" dirty="0" smtClean="0">
                <a:solidFill>
                  <a:schemeClr val="tx2"/>
                </a:solidFill>
                <a:latin typeface="Arial" pitchFamily="-112" charset="0"/>
                <a:ea typeface="ＭＳ Ｐゴシック" pitchFamily="-112" charset="-128"/>
                <a:cs typeface="ＭＳ Ｐゴシック" pitchFamily="-112" charset="-128"/>
              </a:rPr>
              <a:t>c</a:t>
            </a:r>
            <a:r>
              <a:rPr kumimoji="0" lang="en-US" sz="1200" b="1" i="0" u="none" strike="noStrike" cap="none" normalizeH="0" baseline="0" dirty="0" smtClean="0">
                <a:ln>
                  <a:noFill/>
                </a:ln>
                <a:solidFill>
                  <a:schemeClr val="tx2"/>
                </a:solidFill>
                <a:effectLst/>
                <a:latin typeface="Arial" pitchFamily="-112" charset="0"/>
                <a:ea typeface="ＭＳ Ｐゴシック" pitchFamily="-112" charset="-128"/>
                <a:cs typeface="ＭＳ Ｐゴシック" pitchFamily="-112" charset="-128"/>
              </a:rPr>
              <a:t>ourtesy of </a:t>
            </a:r>
            <a:r>
              <a:rPr lang="en-US" sz="1200" b="1" dirty="0" smtClean="0">
                <a:solidFill>
                  <a:schemeClr val="tx2"/>
                </a:solidFill>
                <a:latin typeface="Arial" pitchFamily="-112" charset="0"/>
                <a:ea typeface="ＭＳ Ｐゴシック" pitchFamily="-112" charset="-128"/>
                <a:cs typeface="ＭＳ Ｐゴシック" pitchFamily="-112" charset="-128"/>
              </a:rPr>
              <a:t/>
            </a:r>
            <a:br>
              <a:rPr lang="en-US" sz="1200" b="1" dirty="0" smtClean="0">
                <a:solidFill>
                  <a:schemeClr val="tx2"/>
                </a:solidFill>
                <a:latin typeface="Arial" pitchFamily="-112" charset="0"/>
                <a:ea typeface="ＭＳ Ｐゴシック" pitchFamily="-112" charset="-128"/>
                <a:cs typeface="ＭＳ Ｐゴシック" pitchFamily="-112" charset="-128"/>
              </a:rPr>
            </a:br>
            <a:r>
              <a:rPr lang="en-US" sz="1200" b="1" dirty="0" smtClean="0">
                <a:solidFill>
                  <a:schemeClr val="tx2"/>
                </a:solidFill>
                <a:latin typeface="Arial" pitchFamily="-112" charset="0"/>
                <a:ea typeface="ＭＳ Ｐゴシック" pitchFamily="-112" charset="-128"/>
                <a:cs typeface="ＭＳ Ｐゴシック" pitchFamily="-112" charset="-128"/>
              </a:rPr>
              <a:t>M. Pojer</a:t>
            </a:r>
            <a:endParaRPr kumimoji="0" lang="en-US" sz="1200" b="1" i="0" u="none" strike="noStrike" cap="none" normalizeH="0" baseline="0" dirty="0">
              <a:ln>
                <a:noFill/>
              </a:ln>
              <a:solidFill>
                <a:schemeClr val="tx2"/>
              </a:solidFill>
              <a:effectLst/>
              <a:latin typeface="Arial" pitchFamily="-112" charset="0"/>
              <a:ea typeface="ＭＳ Ｐゴシック" pitchFamily="-112" charset="-128"/>
              <a:cs typeface="ＭＳ Ｐゴシック" pitchFamily="-112" charset="-128"/>
            </a:endParaRPr>
          </a:p>
        </p:txBody>
      </p:sp>
      <p:grpSp>
        <p:nvGrpSpPr>
          <p:cNvPr id="3" name="Group 89"/>
          <p:cNvGrpSpPr/>
          <p:nvPr/>
        </p:nvGrpSpPr>
        <p:grpSpPr>
          <a:xfrm>
            <a:off x="970825" y="3377456"/>
            <a:ext cx="1680157" cy="1085694"/>
            <a:chOff x="1600200" y="3638706"/>
            <a:chExt cx="1680157" cy="1085694"/>
          </a:xfrm>
        </p:grpSpPr>
        <p:pic>
          <p:nvPicPr>
            <p:cNvPr id="18" name="Picture 2" descr="http://www.fotosearch.it/bthumb/CSP/CSP454/k4544444.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flipH="1">
              <a:off x="1600200" y="3943350"/>
              <a:ext cx="1088348" cy="781050"/>
            </a:xfrm>
            <a:prstGeom prst="rect">
              <a:avLst/>
            </a:prstGeom>
            <a:noFill/>
          </p:spPr>
        </p:pic>
        <p:sp>
          <p:nvSpPr>
            <p:cNvPr id="71" name="TextBox 70"/>
            <p:cNvSpPr txBox="1"/>
            <p:nvPr/>
          </p:nvSpPr>
          <p:spPr>
            <a:xfrm>
              <a:off x="1771226" y="3638706"/>
              <a:ext cx="1509131" cy="646331"/>
            </a:xfrm>
            <a:prstGeom prst="rect">
              <a:avLst/>
            </a:prstGeom>
            <a:noFill/>
          </p:spPr>
          <p:txBody>
            <a:bodyPr wrap="none" rtlCol="0">
              <a:spAutoFit/>
            </a:bodyPr>
            <a:lstStyle/>
            <a:p>
              <a:r>
                <a:rPr lang="en-US" dirty="0" err="1" smtClean="0"/>
                <a:t>Dipolemagnet</a:t>
              </a:r>
              <a:endParaRPr lang="en-US" dirty="0" smtClean="0"/>
            </a:p>
            <a:p>
              <a:endParaRPr lang="en-US" dirty="0"/>
            </a:p>
          </p:txBody>
        </p:sp>
      </p:grpSp>
      <p:grpSp>
        <p:nvGrpSpPr>
          <p:cNvPr id="5" name="Group 88"/>
          <p:cNvGrpSpPr/>
          <p:nvPr/>
        </p:nvGrpSpPr>
        <p:grpSpPr>
          <a:xfrm>
            <a:off x="5975440" y="3493824"/>
            <a:ext cx="1509131" cy="1154376"/>
            <a:chOff x="5975440" y="3493824"/>
            <a:chExt cx="1509131" cy="1154376"/>
          </a:xfrm>
        </p:grpSpPr>
        <p:pic>
          <p:nvPicPr>
            <p:cNvPr id="25" name="Picture 2" descr="http://www.fotosearch.it/bthumb/CSP/CSP454/k4544444.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324600" y="3867150"/>
              <a:ext cx="1088348" cy="781050"/>
            </a:xfrm>
            <a:prstGeom prst="rect">
              <a:avLst/>
            </a:prstGeom>
            <a:noFill/>
          </p:spPr>
        </p:pic>
        <p:sp>
          <p:nvSpPr>
            <p:cNvPr id="72" name="TextBox 71"/>
            <p:cNvSpPr txBox="1"/>
            <p:nvPr/>
          </p:nvSpPr>
          <p:spPr>
            <a:xfrm>
              <a:off x="5975440" y="3493824"/>
              <a:ext cx="1509131" cy="646331"/>
            </a:xfrm>
            <a:prstGeom prst="rect">
              <a:avLst/>
            </a:prstGeom>
            <a:noFill/>
          </p:spPr>
          <p:txBody>
            <a:bodyPr wrap="none" rtlCol="0">
              <a:spAutoFit/>
            </a:bodyPr>
            <a:lstStyle/>
            <a:p>
              <a:r>
                <a:rPr lang="en-US" dirty="0" err="1" smtClean="0"/>
                <a:t>Dipolemagnet</a:t>
              </a:r>
              <a:endParaRPr lang="en-US" dirty="0" smtClean="0"/>
            </a:p>
            <a:p>
              <a:endParaRPr lang="en-US" dirty="0"/>
            </a:p>
          </p:txBody>
        </p:sp>
      </p:grpSp>
      <p:grpSp>
        <p:nvGrpSpPr>
          <p:cNvPr id="7" name="Group 87"/>
          <p:cNvGrpSpPr/>
          <p:nvPr/>
        </p:nvGrpSpPr>
        <p:grpSpPr>
          <a:xfrm>
            <a:off x="5943600" y="1240808"/>
            <a:ext cx="1732043" cy="1045192"/>
            <a:chOff x="5943600" y="1240808"/>
            <a:chExt cx="1732043" cy="1045192"/>
          </a:xfrm>
        </p:grpSpPr>
        <p:pic>
          <p:nvPicPr>
            <p:cNvPr id="19" name="Picture 2" descr="http://www.fotosearch.it/bthumb/CSP/CSP454/k4544444.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flipH="1">
              <a:off x="5943600" y="1504950"/>
              <a:ext cx="1088348" cy="781050"/>
            </a:xfrm>
            <a:prstGeom prst="rect">
              <a:avLst/>
            </a:prstGeom>
            <a:noFill/>
          </p:spPr>
        </p:pic>
        <p:sp>
          <p:nvSpPr>
            <p:cNvPr id="70" name="TextBox 69"/>
            <p:cNvSpPr txBox="1"/>
            <p:nvPr/>
          </p:nvSpPr>
          <p:spPr>
            <a:xfrm>
              <a:off x="6166512" y="1240808"/>
              <a:ext cx="1509131" cy="646331"/>
            </a:xfrm>
            <a:prstGeom prst="rect">
              <a:avLst/>
            </a:prstGeom>
            <a:noFill/>
          </p:spPr>
          <p:txBody>
            <a:bodyPr wrap="none" rtlCol="0">
              <a:spAutoFit/>
            </a:bodyPr>
            <a:lstStyle/>
            <a:p>
              <a:r>
                <a:rPr lang="en-US" dirty="0" err="1" smtClean="0"/>
                <a:t>Dipolemagnet</a:t>
              </a:r>
              <a:endParaRPr lang="en-US" dirty="0" smtClean="0"/>
            </a:p>
            <a:p>
              <a:endParaRPr lang="en-US" dirty="0"/>
            </a:p>
          </p:txBody>
        </p:sp>
      </p:grpSp>
      <p:grpSp>
        <p:nvGrpSpPr>
          <p:cNvPr id="8" name="Group 86"/>
          <p:cNvGrpSpPr/>
          <p:nvPr/>
        </p:nvGrpSpPr>
        <p:grpSpPr>
          <a:xfrm>
            <a:off x="1869107" y="1164608"/>
            <a:ext cx="1509131" cy="1045192"/>
            <a:chOff x="1869107" y="1164608"/>
            <a:chExt cx="1509131" cy="1045192"/>
          </a:xfrm>
        </p:grpSpPr>
        <p:pic>
          <p:nvPicPr>
            <p:cNvPr id="108546" name="Picture 2" descr="http://www.fotosearch.it/bthumb/CSP/CSP454/k4544444.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057400" y="1428750"/>
              <a:ext cx="1088348" cy="781050"/>
            </a:xfrm>
            <a:prstGeom prst="rect">
              <a:avLst/>
            </a:prstGeom>
            <a:noFill/>
          </p:spPr>
        </p:pic>
        <p:sp>
          <p:nvSpPr>
            <p:cNvPr id="69" name="TextBox 68"/>
            <p:cNvSpPr txBox="1"/>
            <p:nvPr/>
          </p:nvSpPr>
          <p:spPr>
            <a:xfrm>
              <a:off x="1869107" y="1164608"/>
              <a:ext cx="1509131" cy="369332"/>
            </a:xfrm>
            <a:prstGeom prst="rect">
              <a:avLst/>
            </a:prstGeom>
            <a:noFill/>
          </p:spPr>
          <p:txBody>
            <a:bodyPr wrap="none" rtlCol="0">
              <a:spAutoFit/>
            </a:bodyPr>
            <a:lstStyle/>
            <a:p>
              <a:r>
                <a:rPr lang="en-US" dirty="0" err="1" smtClean="0"/>
                <a:t>Dipolemagnet</a:t>
              </a:r>
              <a:endParaRPr lang="en-US" dirty="0"/>
            </a:p>
          </p:txBody>
        </p:sp>
      </p:grpSp>
      <p:pic>
        <p:nvPicPr>
          <p:cNvPr id="108550" name="Picture 6" descr="http://tareaz.com/fotos/19902-microscopio.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7543800" y="1657350"/>
            <a:ext cx="990600" cy="1614635"/>
          </a:xfrm>
          <a:prstGeom prst="rect">
            <a:avLst/>
          </a:prstGeom>
          <a:noFill/>
        </p:spPr>
      </p:pic>
      <p:sp>
        <p:nvSpPr>
          <p:cNvPr id="2" name="Title 1"/>
          <p:cNvSpPr>
            <a:spLocks noGrp="1"/>
          </p:cNvSpPr>
          <p:nvPr>
            <p:ph type="title"/>
          </p:nvPr>
        </p:nvSpPr>
        <p:spPr/>
        <p:txBody>
          <a:bodyPr/>
          <a:lstStyle/>
          <a:p>
            <a:r>
              <a:rPr lang="en-US" dirty="0" smtClean="0"/>
              <a:t>Accelerator </a:t>
            </a:r>
            <a:r>
              <a:rPr lang="en-US" smtClean="0"/>
              <a:t>for Pedestrians</a:t>
            </a:r>
            <a:endParaRPr lang="en-US" dirty="0"/>
          </a:p>
        </p:txBody>
      </p:sp>
      <p:sp>
        <p:nvSpPr>
          <p:cNvPr id="4" name="TextBox 3"/>
          <p:cNvSpPr txBox="1"/>
          <p:nvPr/>
        </p:nvSpPr>
        <p:spPr>
          <a:xfrm>
            <a:off x="170600" y="5412854"/>
            <a:ext cx="7027370" cy="830997"/>
          </a:xfrm>
          <a:prstGeom prst="rect">
            <a:avLst/>
          </a:prstGeom>
          <a:noFill/>
        </p:spPr>
        <p:txBody>
          <a:bodyPr wrap="square" rtlCol="0">
            <a:spAutoFit/>
          </a:bodyPr>
          <a:lstStyle/>
          <a:p>
            <a:r>
              <a:rPr lang="en-US" sz="2400" b="1" dirty="0" smtClean="0">
                <a:solidFill>
                  <a:srgbClr val="C5168B"/>
                </a:solidFill>
              </a:rPr>
              <a:t>A control system to produce </a:t>
            </a:r>
            <a:r>
              <a:rPr lang="en-US" sz="2400" b="1" dirty="0">
                <a:solidFill>
                  <a:srgbClr val="C5168B"/>
                </a:solidFill>
              </a:rPr>
              <a:t>the highest number of collisions </a:t>
            </a:r>
            <a:r>
              <a:rPr lang="en-US" sz="2400" b="1" dirty="0" smtClean="0">
                <a:solidFill>
                  <a:srgbClr val="C5168B"/>
                </a:solidFill>
              </a:rPr>
              <a:t>in </a:t>
            </a:r>
            <a:r>
              <a:rPr lang="en-US" sz="2400" b="1" dirty="0">
                <a:solidFill>
                  <a:srgbClr val="C5168B"/>
                </a:solidFill>
              </a:rPr>
              <a:t>the safest way…</a:t>
            </a:r>
          </a:p>
        </p:txBody>
      </p:sp>
      <p:sp>
        <p:nvSpPr>
          <p:cNvPr id="6" name="Oval 5"/>
          <p:cNvSpPr/>
          <p:nvPr/>
        </p:nvSpPr>
        <p:spPr>
          <a:xfrm>
            <a:off x="762000" y="1581150"/>
            <a:ext cx="7391400" cy="3124200"/>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04"/>
          <p:cNvGrpSpPr/>
          <p:nvPr/>
        </p:nvGrpSpPr>
        <p:grpSpPr>
          <a:xfrm>
            <a:off x="4038600" y="1143000"/>
            <a:ext cx="1036822" cy="590550"/>
            <a:chOff x="4038600" y="1143000"/>
            <a:chExt cx="1036822" cy="590550"/>
          </a:xfrm>
        </p:grpSpPr>
        <p:grpSp>
          <p:nvGrpSpPr>
            <p:cNvPr id="16" name="Group 14"/>
            <p:cNvGrpSpPr/>
            <p:nvPr/>
          </p:nvGrpSpPr>
          <p:grpSpPr>
            <a:xfrm>
              <a:off x="4191000" y="1428750"/>
              <a:ext cx="685800" cy="304800"/>
              <a:chOff x="1905000" y="990600"/>
              <a:chExt cx="1676400" cy="762000"/>
            </a:xfrm>
          </p:grpSpPr>
          <p:sp>
            <p:nvSpPr>
              <p:cNvPr id="14" name="Can 13"/>
              <p:cNvSpPr/>
              <p:nvPr/>
            </p:nvSpPr>
            <p:spPr>
              <a:xfrm rot="16200000">
                <a:off x="3276600" y="1219200"/>
                <a:ext cx="304800" cy="30480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2971800" y="990600"/>
                <a:ext cx="4572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667000" y="990600"/>
                <a:ext cx="4572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362200" y="990600"/>
                <a:ext cx="4572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057400" y="990600"/>
                <a:ext cx="4572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an 8"/>
              <p:cNvSpPr/>
              <p:nvPr/>
            </p:nvSpPr>
            <p:spPr>
              <a:xfrm rot="16200000">
                <a:off x="1905000" y="1219200"/>
                <a:ext cx="304800" cy="30480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8" name="TextBox 67"/>
            <p:cNvSpPr txBox="1"/>
            <p:nvPr/>
          </p:nvSpPr>
          <p:spPr>
            <a:xfrm>
              <a:off x="4038600" y="1143000"/>
              <a:ext cx="1036822" cy="369332"/>
            </a:xfrm>
            <a:prstGeom prst="rect">
              <a:avLst/>
            </a:prstGeom>
            <a:noFill/>
          </p:spPr>
          <p:txBody>
            <a:bodyPr wrap="none" rtlCol="0">
              <a:spAutoFit/>
            </a:bodyPr>
            <a:lstStyle/>
            <a:p>
              <a:r>
                <a:rPr lang="en-US" dirty="0" smtClean="0"/>
                <a:t>RF Cavity</a:t>
              </a:r>
              <a:endParaRPr lang="en-US" dirty="0"/>
            </a:p>
          </p:txBody>
        </p:sp>
      </p:grpSp>
      <p:grpSp>
        <p:nvGrpSpPr>
          <p:cNvPr id="17" name="Group 91"/>
          <p:cNvGrpSpPr/>
          <p:nvPr/>
        </p:nvGrpSpPr>
        <p:grpSpPr>
          <a:xfrm>
            <a:off x="4980383" y="780192"/>
            <a:ext cx="1378904" cy="1181958"/>
            <a:chOff x="4980383" y="780192"/>
            <a:chExt cx="1378904" cy="1181958"/>
          </a:xfrm>
        </p:grpSpPr>
        <p:sp>
          <p:nvSpPr>
            <p:cNvPr id="39" name="Oval 38"/>
            <p:cNvSpPr/>
            <p:nvPr/>
          </p:nvSpPr>
          <p:spPr>
            <a:xfrm>
              <a:off x="5715000" y="1352550"/>
              <a:ext cx="228600" cy="609600"/>
            </a:xfrm>
            <a:prstGeom prst="ellipse">
              <a:avLst/>
            </a:prstGeom>
            <a:solidFill>
              <a:schemeClr val="accent5">
                <a:lumMod val="20000"/>
                <a:lumOff val="80000"/>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p:cNvSpPr txBox="1"/>
            <p:nvPr/>
          </p:nvSpPr>
          <p:spPr>
            <a:xfrm>
              <a:off x="4980383" y="780192"/>
              <a:ext cx="1378904" cy="646331"/>
            </a:xfrm>
            <a:prstGeom prst="rect">
              <a:avLst/>
            </a:prstGeom>
            <a:noFill/>
          </p:spPr>
          <p:txBody>
            <a:bodyPr wrap="none" rtlCol="0">
              <a:spAutoFit/>
            </a:bodyPr>
            <a:lstStyle/>
            <a:p>
              <a:pPr algn="ctr"/>
              <a:r>
                <a:rPr lang="en-US" dirty="0" err="1" smtClean="0"/>
                <a:t>Quadrupole</a:t>
              </a:r>
              <a:r>
                <a:rPr lang="en-US" dirty="0" smtClean="0"/>
                <a:t>-</a:t>
              </a:r>
              <a:r>
                <a:rPr lang="en-US" dirty="0"/>
                <a:t/>
              </a:r>
              <a:br>
                <a:rPr lang="en-US" dirty="0"/>
              </a:br>
              <a:r>
                <a:rPr lang="en-US" dirty="0"/>
                <a:t>magnet</a:t>
              </a:r>
            </a:p>
          </p:txBody>
        </p:sp>
      </p:grpSp>
      <p:grpSp>
        <p:nvGrpSpPr>
          <p:cNvPr id="20" name="Group 90"/>
          <p:cNvGrpSpPr/>
          <p:nvPr/>
        </p:nvGrpSpPr>
        <p:grpSpPr>
          <a:xfrm>
            <a:off x="2922052" y="780192"/>
            <a:ext cx="1378904" cy="1181958"/>
            <a:chOff x="2922052" y="780192"/>
            <a:chExt cx="1378904" cy="1181958"/>
          </a:xfrm>
        </p:grpSpPr>
        <p:sp>
          <p:nvSpPr>
            <p:cNvPr id="38" name="Oval 37"/>
            <p:cNvSpPr/>
            <p:nvPr/>
          </p:nvSpPr>
          <p:spPr>
            <a:xfrm>
              <a:off x="3276600" y="1352550"/>
              <a:ext cx="228600" cy="609600"/>
            </a:xfrm>
            <a:prstGeom prst="ellipse">
              <a:avLst/>
            </a:prstGeom>
            <a:solidFill>
              <a:schemeClr val="accent5">
                <a:lumMod val="20000"/>
                <a:lumOff val="80000"/>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p:cNvSpPr txBox="1"/>
            <p:nvPr/>
          </p:nvSpPr>
          <p:spPr>
            <a:xfrm>
              <a:off x="2922052" y="780192"/>
              <a:ext cx="1378904" cy="646331"/>
            </a:xfrm>
            <a:prstGeom prst="rect">
              <a:avLst/>
            </a:prstGeom>
            <a:noFill/>
          </p:spPr>
          <p:txBody>
            <a:bodyPr wrap="none" rtlCol="0">
              <a:spAutoFit/>
            </a:bodyPr>
            <a:lstStyle/>
            <a:p>
              <a:pPr algn="ctr"/>
              <a:r>
                <a:rPr lang="en-US" dirty="0" err="1" smtClean="0"/>
                <a:t>Quadrupole</a:t>
              </a:r>
              <a:r>
                <a:rPr lang="en-US" dirty="0" smtClean="0"/>
                <a:t>-</a:t>
              </a:r>
              <a:br>
                <a:rPr lang="en-US" dirty="0" smtClean="0"/>
              </a:br>
              <a:r>
                <a:rPr lang="en-US" dirty="0" smtClean="0"/>
                <a:t>magnet</a:t>
              </a:r>
              <a:endParaRPr lang="en-US" dirty="0"/>
            </a:p>
          </p:txBody>
        </p:sp>
      </p:grpSp>
      <p:grpSp>
        <p:nvGrpSpPr>
          <p:cNvPr id="21" name="Group 99"/>
          <p:cNvGrpSpPr/>
          <p:nvPr/>
        </p:nvGrpSpPr>
        <p:grpSpPr>
          <a:xfrm>
            <a:off x="970488" y="4099566"/>
            <a:ext cx="1457042" cy="1029948"/>
            <a:chOff x="66958" y="3714750"/>
            <a:chExt cx="1457042" cy="1029948"/>
          </a:xfrm>
        </p:grpSpPr>
        <p:sp>
          <p:nvSpPr>
            <p:cNvPr id="40" name="Oval 39"/>
            <p:cNvSpPr/>
            <p:nvPr/>
          </p:nvSpPr>
          <p:spPr>
            <a:xfrm>
              <a:off x="1295400" y="3714750"/>
              <a:ext cx="228600" cy="609600"/>
            </a:xfrm>
            <a:prstGeom prst="ellipse">
              <a:avLst/>
            </a:prstGeom>
            <a:solidFill>
              <a:schemeClr val="accent5">
                <a:lumMod val="20000"/>
                <a:lumOff val="80000"/>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p:cNvSpPr txBox="1"/>
            <p:nvPr/>
          </p:nvSpPr>
          <p:spPr>
            <a:xfrm>
              <a:off x="66958" y="4098367"/>
              <a:ext cx="1378904" cy="646331"/>
            </a:xfrm>
            <a:prstGeom prst="rect">
              <a:avLst/>
            </a:prstGeom>
            <a:noFill/>
          </p:spPr>
          <p:txBody>
            <a:bodyPr wrap="none" rtlCol="0">
              <a:spAutoFit/>
            </a:bodyPr>
            <a:lstStyle/>
            <a:p>
              <a:pPr algn="ctr"/>
              <a:r>
                <a:rPr lang="en-US" dirty="0" err="1" smtClean="0"/>
                <a:t>Quadrupole</a:t>
              </a:r>
              <a:r>
                <a:rPr lang="en-US" dirty="0" smtClean="0"/>
                <a:t>-</a:t>
              </a:r>
              <a:r>
                <a:rPr lang="en-US" dirty="0"/>
                <a:t/>
              </a:r>
              <a:br>
                <a:rPr lang="en-US" dirty="0"/>
              </a:br>
              <a:r>
                <a:rPr lang="en-US" dirty="0"/>
                <a:t>magnet</a:t>
              </a:r>
            </a:p>
          </p:txBody>
        </p:sp>
      </p:grpSp>
      <p:grpSp>
        <p:nvGrpSpPr>
          <p:cNvPr id="24" name="Group 96"/>
          <p:cNvGrpSpPr/>
          <p:nvPr/>
        </p:nvGrpSpPr>
        <p:grpSpPr>
          <a:xfrm>
            <a:off x="7239000" y="3810000"/>
            <a:ext cx="1574939" cy="1124698"/>
            <a:chOff x="7239000" y="3810000"/>
            <a:chExt cx="1574939" cy="1124698"/>
          </a:xfrm>
        </p:grpSpPr>
        <p:sp>
          <p:nvSpPr>
            <p:cNvPr id="41" name="Oval 40"/>
            <p:cNvSpPr/>
            <p:nvPr/>
          </p:nvSpPr>
          <p:spPr>
            <a:xfrm>
              <a:off x="7239000" y="3810000"/>
              <a:ext cx="228600" cy="609600"/>
            </a:xfrm>
            <a:prstGeom prst="ellipse">
              <a:avLst/>
            </a:prstGeom>
            <a:solidFill>
              <a:schemeClr val="accent5">
                <a:lumMod val="20000"/>
                <a:lumOff val="80000"/>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p:cNvSpPr txBox="1"/>
            <p:nvPr/>
          </p:nvSpPr>
          <p:spPr>
            <a:xfrm>
              <a:off x="7435035" y="4011368"/>
              <a:ext cx="1378904" cy="923330"/>
            </a:xfrm>
            <a:prstGeom prst="rect">
              <a:avLst/>
            </a:prstGeom>
            <a:noFill/>
          </p:spPr>
          <p:txBody>
            <a:bodyPr wrap="none" rtlCol="0">
              <a:spAutoFit/>
            </a:bodyPr>
            <a:lstStyle/>
            <a:p>
              <a:r>
                <a:rPr lang="en-US" dirty="0" err="1" smtClean="0"/>
                <a:t>Quadrupole</a:t>
              </a:r>
              <a:r>
                <a:rPr lang="en-US" dirty="0" smtClean="0"/>
                <a:t>-</a:t>
              </a:r>
              <a:r>
                <a:rPr lang="en-US" dirty="0"/>
                <a:t/>
              </a:r>
              <a:br>
                <a:rPr lang="en-US" dirty="0"/>
              </a:br>
              <a:r>
                <a:rPr lang="en-US" dirty="0"/>
                <a:t>magnet</a:t>
              </a:r>
            </a:p>
            <a:p>
              <a:endParaRPr lang="en-US" dirty="0"/>
            </a:p>
          </p:txBody>
        </p:sp>
      </p:grpSp>
      <p:grpSp>
        <p:nvGrpSpPr>
          <p:cNvPr id="26" name="Group 94"/>
          <p:cNvGrpSpPr/>
          <p:nvPr/>
        </p:nvGrpSpPr>
        <p:grpSpPr>
          <a:xfrm>
            <a:off x="7543800" y="1321125"/>
            <a:ext cx="1295400" cy="1704869"/>
            <a:chOff x="7543800" y="1321125"/>
            <a:chExt cx="1295400" cy="1704869"/>
          </a:xfrm>
        </p:grpSpPr>
        <p:pic>
          <p:nvPicPr>
            <p:cNvPr id="108552" name="Picture 8" descr="http://comps.fotosearch.com/comp/IMZ/IMZ145/esplosione_~sha0032.jpg"/>
            <p:cNvPicPr>
              <a:picLocks noChangeAspect="1" noChangeArrowheads="1"/>
            </p:cNvPicPr>
            <p:nvPr/>
          </p:nvPicPr>
          <p:blipFill>
            <a:blip r:embed="rId5" cstate="print">
              <a:clrChange>
                <a:clrFrom>
                  <a:srgbClr val="FFFFFF"/>
                </a:clrFrom>
                <a:clrTo>
                  <a:srgbClr val="FFFFFF">
                    <a:alpha val="0"/>
                  </a:srgbClr>
                </a:clrTo>
              </a:clrChange>
            </a:blip>
            <a:srcRect b="8781"/>
            <a:stretch>
              <a:fillRect/>
            </a:stretch>
          </p:blipFill>
          <p:spPr bwMode="auto">
            <a:xfrm>
              <a:off x="7620000" y="2240348"/>
              <a:ext cx="756309" cy="785646"/>
            </a:xfrm>
            <a:prstGeom prst="rect">
              <a:avLst/>
            </a:prstGeom>
            <a:noFill/>
          </p:spPr>
        </p:pic>
        <p:pic>
          <p:nvPicPr>
            <p:cNvPr id="27" name="Picture 6" descr="http://tareaz.com/fotos/19902-microscopio.jpg"/>
            <p:cNvPicPr>
              <a:picLocks noChangeAspect="1" noChangeArrowheads="1"/>
            </p:cNvPicPr>
            <p:nvPr/>
          </p:nvPicPr>
          <p:blipFill>
            <a:blip r:embed="rId4" cstate="print">
              <a:clrChange>
                <a:clrFrom>
                  <a:srgbClr val="FFFFFF"/>
                </a:clrFrom>
                <a:clrTo>
                  <a:srgbClr val="FFFFFF">
                    <a:alpha val="0"/>
                  </a:srgbClr>
                </a:clrTo>
              </a:clrChange>
            </a:blip>
            <a:srcRect b="41514"/>
            <a:stretch>
              <a:fillRect/>
            </a:stretch>
          </p:blipFill>
          <p:spPr bwMode="auto">
            <a:xfrm>
              <a:off x="7543800" y="1657350"/>
              <a:ext cx="990600" cy="944343"/>
            </a:xfrm>
            <a:prstGeom prst="rect">
              <a:avLst/>
            </a:prstGeom>
            <a:noFill/>
          </p:spPr>
        </p:pic>
        <p:sp>
          <p:nvSpPr>
            <p:cNvPr id="77" name="TextBox 76"/>
            <p:cNvSpPr txBox="1"/>
            <p:nvPr/>
          </p:nvSpPr>
          <p:spPr>
            <a:xfrm>
              <a:off x="7576226" y="1321125"/>
              <a:ext cx="1262974" cy="369332"/>
            </a:xfrm>
            <a:prstGeom prst="rect">
              <a:avLst/>
            </a:prstGeom>
            <a:noFill/>
          </p:spPr>
          <p:txBody>
            <a:bodyPr wrap="none" rtlCol="0">
              <a:spAutoFit/>
            </a:bodyPr>
            <a:lstStyle/>
            <a:p>
              <a:r>
                <a:rPr lang="en-US" dirty="0" smtClean="0"/>
                <a:t>Experiment</a:t>
              </a:r>
              <a:endParaRPr lang="en-US" dirty="0"/>
            </a:p>
          </p:txBody>
        </p:sp>
      </p:grpSp>
      <p:grpSp>
        <p:nvGrpSpPr>
          <p:cNvPr id="28" name="Group 102"/>
          <p:cNvGrpSpPr/>
          <p:nvPr/>
        </p:nvGrpSpPr>
        <p:grpSpPr>
          <a:xfrm>
            <a:off x="-76200" y="1410053"/>
            <a:ext cx="2202527" cy="2228497"/>
            <a:chOff x="-76200" y="1410053"/>
            <a:chExt cx="2202527" cy="2228497"/>
          </a:xfrm>
        </p:grpSpPr>
        <p:sp>
          <p:nvSpPr>
            <p:cNvPr id="22" name="Arc 21"/>
            <p:cNvSpPr/>
            <p:nvPr/>
          </p:nvSpPr>
          <p:spPr>
            <a:xfrm>
              <a:off x="-76200" y="2495550"/>
              <a:ext cx="838200" cy="1143000"/>
            </a:xfrm>
            <a:prstGeom prst="arc">
              <a:avLst/>
            </a:prstGeom>
            <a:ln w="1905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Arc 22"/>
            <p:cNvSpPr/>
            <p:nvPr/>
          </p:nvSpPr>
          <p:spPr>
            <a:xfrm rot="9183990">
              <a:off x="557305" y="1410053"/>
              <a:ext cx="1569022" cy="817738"/>
            </a:xfrm>
            <a:prstGeom prst="arc">
              <a:avLst/>
            </a:prstGeom>
            <a:ln w="1905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 name="TextBox 77"/>
            <p:cNvSpPr txBox="1"/>
            <p:nvPr/>
          </p:nvSpPr>
          <p:spPr>
            <a:xfrm>
              <a:off x="0" y="2145268"/>
              <a:ext cx="1005403" cy="369332"/>
            </a:xfrm>
            <a:prstGeom prst="rect">
              <a:avLst/>
            </a:prstGeom>
            <a:noFill/>
          </p:spPr>
          <p:txBody>
            <a:bodyPr wrap="none" rtlCol="0">
              <a:spAutoFit/>
            </a:bodyPr>
            <a:lstStyle/>
            <a:p>
              <a:r>
                <a:rPr lang="en-US" dirty="0" smtClean="0"/>
                <a:t>Injection</a:t>
              </a:r>
              <a:endParaRPr lang="en-US" dirty="0"/>
            </a:p>
          </p:txBody>
        </p:sp>
      </p:grpSp>
      <p:grpSp>
        <p:nvGrpSpPr>
          <p:cNvPr id="29" name="Group 107"/>
          <p:cNvGrpSpPr/>
          <p:nvPr/>
        </p:nvGrpSpPr>
        <p:grpSpPr>
          <a:xfrm>
            <a:off x="6779360" y="3119172"/>
            <a:ext cx="1620167" cy="723900"/>
            <a:chOff x="6779360" y="3119172"/>
            <a:chExt cx="1620167" cy="723900"/>
          </a:xfrm>
        </p:grpSpPr>
        <p:grpSp>
          <p:nvGrpSpPr>
            <p:cNvPr id="30" name="Group 64"/>
            <p:cNvGrpSpPr/>
            <p:nvPr/>
          </p:nvGrpSpPr>
          <p:grpSpPr>
            <a:xfrm rot="1808579">
              <a:off x="7706107" y="3119172"/>
              <a:ext cx="693420" cy="723900"/>
              <a:chOff x="3505200" y="2819400"/>
              <a:chExt cx="693420" cy="723900"/>
            </a:xfrm>
          </p:grpSpPr>
          <p:pic>
            <p:nvPicPr>
              <p:cNvPr id="66" name="Picture 10" descr="http://www1.istockphoto.com/file_thumbview_approve/4237972/2/istockphoto_4237972_funnel.jpg"/>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3505200" y="2819400"/>
                <a:ext cx="693420" cy="723900"/>
              </a:xfrm>
              <a:prstGeom prst="rect">
                <a:avLst/>
              </a:prstGeom>
              <a:noFill/>
            </p:spPr>
          </p:pic>
          <p:sp>
            <p:nvSpPr>
              <p:cNvPr id="67" name="Freeform 66"/>
              <p:cNvSpPr/>
              <p:nvPr/>
            </p:nvSpPr>
            <p:spPr>
              <a:xfrm>
                <a:off x="3783806" y="2875969"/>
                <a:ext cx="76200" cy="358892"/>
              </a:xfrm>
              <a:custGeom>
                <a:avLst/>
                <a:gdLst>
                  <a:gd name="connsiteX0" fmla="*/ 54769 w 76200"/>
                  <a:gd name="connsiteY0" fmla="*/ 338719 h 358892"/>
                  <a:gd name="connsiteX1" fmla="*/ 61913 w 76200"/>
                  <a:gd name="connsiteY1" fmla="*/ 329194 h 358892"/>
                  <a:gd name="connsiteX2" fmla="*/ 64294 w 76200"/>
                  <a:gd name="connsiteY2" fmla="*/ 286331 h 358892"/>
                  <a:gd name="connsiteX3" fmla="*/ 66675 w 76200"/>
                  <a:gd name="connsiteY3" fmla="*/ 169650 h 358892"/>
                  <a:gd name="connsiteX4" fmla="*/ 71438 w 76200"/>
                  <a:gd name="connsiteY4" fmla="*/ 160125 h 358892"/>
                  <a:gd name="connsiteX5" fmla="*/ 76200 w 76200"/>
                  <a:gd name="connsiteY5" fmla="*/ 145837 h 358892"/>
                  <a:gd name="connsiteX6" fmla="*/ 73819 w 76200"/>
                  <a:gd name="connsiteY6" fmla="*/ 36300 h 358892"/>
                  <a:gd name="connsiteX7" fmla="*/ 69057 w 76200"/>
                  <a:gd name="connsiteY7" fmla="*/ 19631 h 358892"/>
                  <a:gd name="connsiteX8" fmla="*/ 57150 w 76200"/>
                  <a:gd name="connsiteY8" fmla="*/ 5344 h 358892"/>
                  <a:gd name="connsiteX9" fmla="*/ 50007 w 76200"/>
                  <a:gd name="connsiteY9" fmla="*/ 581 h 358892"/>
                  <a:gd name="connsiteX10" fmla="*/ 4763 w 76200"/>
                  <a:gd name="connsiteY10" fmla="*/ 2962 h 358892"/>
                  <a:gd name="connsiteX11" fmla="*/ 2382 w 76200"/>
                  <a:gd name="connsiteY11" fmla="*/ 10106 h 358892"/>
                  <a:gd name="connsiteX12" fmla="*/ 0 w 76200"/>
                  <a:gd name="connsiteY12" fmla="*/ 81544 h 358892"/>
                  <a:gd name="connsiteX13" fmla="*/ 2382 w 76200"/>
                  <a:gd name="connsiteY13" fmla="*/ 112500 h 358892"/>
                  <a:gd name="connsiteX14" fmla="*/ 4763 w 76200"/>
                  <a:gd name="connsiteY14" fmla="*/ 119644 h 358892"/>
                  <a:gd name="connsiteX15" fmla="*/ 7144 w 76200"/>
                  <a:gd name="connsiteY15" fmla="*/ 193462 h 358892"/>
                  <a:gd name="connsiteX16" fmla="*/ 9525 w 76200"/>
                  <a:gd name="connsiteY16" fmla="*/ 202987 h 358892"/>
                  <a:gd name="connsiteX17" fmla="*/ 14288 w 76200"/>
                  <a:gd name="connsiteY17" fmla="*/ 229181 h 358892"/>
                  <a:gd name="connsiteX18" fmla="*/ 19050 w 76200"/>
                  <a:gd name="connsiteY18" fmla="*/ 236325 h 358892"/>
                  <a:gd name="connsiteX19" fmla="*/ 21432 w 76200"/>
                  <a:gd name="connsiteY19" fmla="*/ 245850 h 358892"/>
                  <a:gd name="connsiteX20" fmla="*/ 26194 w 76200"/>
                  <a:gd name="connsiteY20" fmla="*/ 257756 h 358892"/>
                  <a:gd name="connsiteX21" fmla="*/ 28575 w 76200"/>
                  <a:gd name="connsiteY21" fmla="*/ 279187 h 358892"/>
                  <a:gd name="connsiteX22" fmla="*/ 30957 w 76200"/>
                  <a:gd name="connsiteY22" fmla="*/ 286331 h 358892"/>
                  <a:gd name="connsiteX23" fmla="*/ 35719 w 76200"/>
                  <a:gd name="connsiteY23" fmla="*/ 307762 h 358892"/>
                  <a:gd name="connsiteX24" fmla="*/ 40482 w 76200"/>
                  <a:gd name="connsiteY24" fmla="*/ 317287 h 358892"/>
                  <a:gd name="connsiteX25" fmla="*/ 42863 w 76200"/>
                  <a:gd name="connsiteY25" fmla="*/ 324431 h 358892"/>
                  <a:gd name="connsiteX26" fmla="*/ 50007 w 76200"/>
                  <a:gd name="connsiteY26" fmla="*/ 326812 h 358892"/>
                  <a:gd name="connsiteX27" fmla="*/ 50007 w 76200"/>
                  <a:gd name="connsiteY27" fmla="*/ 348244 h 358892"/>
                  <a:gd name="connsiteX28" fmla="*/ 47625 w 76200"/>
                  <a:gd name="connsiteY28" fmla="*/ 355387 h 358892"/>
                  <a:gd name="connsiteX29" fmla="*/ 54769 w 76200"/>
                  <a:gd name="connsiteY29" fmla="*/ 357769 h 358892"/>
                  <a:gd name="connsiteX30" fmla="*/ 54769 w 76200"/>
                  <a:gd name="connsiteY30" fmla="*/ 343481 h 358892"/>
                  <a:gd name="connsiteX31" fmla="*/ 54769 w 76200"/>
                  <a:gd name="connsiteY31" fmla="*/ 338719 h 358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6200" h="358892">
                    <a:moveTo>
                      <a:pt x="54769" y="338719"/>
                    </a:moveTo>
                    <a:cubicBezTo>
                      <a:pt x="55960" y="336338"/>
                      <a:pt x="60271" y="332807"/>
                      <a:pt x="61913" y="329194"/>
                    </a:cubicBezTo>
                    <a:cubicBezTo>
                      <a:pt x="69790" y="311865"/>
                      <a:pt x="66127" y="306491"/>
                      <a:pt x="64294" y="286331"/>
                    </a:cubicBezTo>
                    <a:cubicBezTo>
                      <a:pt x="65088" y="247437"/>
                      <a:pt x="64476" y="208490"/>
                      <a:pt x="66675" y="169650"/>
                    </a:cubicBezTo>
                    <a:cubicBezTo>
                      <a:pt x="66876" y="166106"/>
                      <a:pt x="70120" y="163421"/>
                      <a:pt x="71438" y="160125"/>
                    </a:cubicBezTo>
                    <a:cubicBezTo>
                      <a:pt x="73302" y="155464"/>
                      <a:pt x="76200" y="145837"/>
                      <a:pt x="76200" y="145837"/>
                    </a:cubicBezTo>
                    <a:cubicBezTo>
                      <a:pt x="75406" y="109325"/>
                      <a:pt x="75279" y="72792"/>
                      <a:pt x="73819" y="36300"/>
                    </a:cubicBezTo>
                    <a:cubicBezTo>
                      <a:pt x="73753" y="34642"/>
                      <a:pt x="70231" y="21978"/>
                      <a:pt x="69057" y="19631"/>
                    </a:cubicBezTo>
                    <a:cubicBezTo>
                      <a:pt x="66381" y="14278"/>
                      <a:pt x="61665" y="9107"/>
                      <a:pt x="57150" y="5344"/>
                    </a:cubicBezTo>
                    <a:cubicBezTo>
                      <a:pt x="54952" y="3512"/>
                      <a:pt x="52388" y="2169"/>
                      <a:pt x="50007" y="581"/>
                    </a:cubicBezTo>
                    <a:cubicBezTo>
                      <a:pt x="34926" y="1375"/>
                      <a:pt x="19572" y="0"/>
                      <a:pt x="4763" y="2962"/>
                    </a:cubicBezTo>
                    <a:cubicBezTo>
                      <a:pt x="2302" y="3454"/>
                      <a:pt x="2534" y="7600"/>
                      <a:pt x="2382" y="10106"/>
                    </a:cubicBezTo>
                    <a:cubicBezTo>
                      <a:pt x="941" y="33888"/>
                      <a:pt x="794" y="57731"/>
                      <a:pt x="0" y="81544"/>
                    </a:cubicBezTo>
                    <a:cubicBezTo>
                      <a:pt x="794" y="91863"/>
                      <a:pt x="1098" y="102231"/>
                      <a:pt x="2382" y="112500"/>
                    </a:cubicBezTo>
                    <a:cubicBezTo>
                      <a:pt x="2693" y="114991"/>
                      <a:pt x="4616" y="117138"/>
                      <a:pt x="4763" y="119644"/>
                    </a:cubicBezTo>
                    <a:cubicBezTo>
                      <a:pt x="6209" y="144220"/>
                      <a:pt x="5740" y="168883"/>
                      <a:pt x="7144" y="193462"/>
                    </a:cubicBezTo>
                    <a:cubicBezTo>
                      <a:pt x="7331" y="196729"/>
                      <a:pt x="8987" y="199759"/>
                      <a:pt x="9525" y="202987"/>
                    </a:cubicBezTo>
                    <a:cubicBezTo>
                      <a:pt x="10756" y="210372"/>
                      <a:pt x="10457" y="221518"/>
                      <a:pt x="14288" y="229181"/>
                    </a:cubicBezTo>
                    <a:cubicBezTo>
                      <a:pt x="15568" y="231741"/>
                      <a:pt x="17463" y="233944"/>
                      <a:pt x="19050" y="236325"/>
                    </a:cubicBezTo>
                    <a:cubicBezTo>
                      <a:pt x="19844" y="239500"/>
                      <a:pt x="20397" y="242745"/>
                      <a:pt x="21432" y="245850"/>
                    </a:cubicBezTo>
                    <a:cubicBezTo>
                      <a:pt x="22784" y="249905"/>
                      <a:pt x="25298" y="253577"/>
                      <a:pt x="26194" y="257756"/>
                    </a:cubicBezTo>
                    <a:cubicBezTo>
                      <a:pt x="27700" y="264784"/>
                      <a:pt x="27393" y="272097"/>
                      <a:pt x="28575" y="279187"/>
                    </a:cubicBezTo>
                    <a:cubicBezTo>
                      <a:pt x="28988" y="281663"/>
                      <a:pt x="30348" y="283896"/>
                      <a:pt x="30957" y="286331"/>
                    </a:cubicBezTo>
                    <a:cubicBezTo>
                      <a:pt x="32088" y="290856"/>
                      <a:pt x="33886" y="302874"/>
                      <a:pt x="35719" y="307762"/>
                    </a:cubicBezTo>
                    <a:cubicBezTo>
                      <a:pt x="36965" y="311086"/>
                      <a:pt x="39084" y="314024"/>
                      <a:pt x="40482" y="317287"/>
                    </a:cubicBezTo>
                    <a:cubicBezTo>
                      <a:pt x="41471" y="319594"/>
                      <a:pt x="41088" y="322656"/>
                      <a:pt x="42863" y="324431"/>
                    </a:cubicBezTo>
                    <a:cubicBezTo>
                      <a:pt x="44638" y="326206"/>
                      <a:pt x="47626" y="326018"/>
                      <a:pt x="50007" y="326812"/>
                    </a:cubicBezTo>
                    <a:cubicBezTo>
                      <a:pt x="57553" y="338133"/>
                      <a:pt x="55675" y="331242"/>
                      <a:pt x="50007" y="348244"/>
                    </a:cubicBezTo>
                    <a:lnTo>
                      <a:pt x="47625" y="355387"/>
                    </a:lnTo>
                    <a:cubicBezTo>
                      <a:pt x="50006" y="356181"/>
                      <a:pt x="52524" y="358892"/>
                      <a:pt x="54769" y="357769"/>
                    </a:cubicBezTo>
                    <a:cubicBezTo>
                      <a:pt x="60211" y="355048"/>
                      <a:pt x="55676" y="346202"/>
                      <a:pt x="54769" y="343481"/>
                    </a:cubicBezTo>
                    <a:cubicBezTo>
                      <a:pt x="57580" y="332234"/>
                      <a:pt x="53578" y="341100"/>
                      <a:pt x="54769" y="33871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9" name="TextBox 78"/>
            <p:cNvSpPr txBox="1"/>
            <p:nvPr/>
          </p:nvSpPr>
          <p:spPr>
            <a:xfrm>
              <a:off x="6779360" y="3244023"/>
              <a:ext cx="1158138" cy="369332"/>
            </a:xfrm>
            <a:prstGeom prst="rect">
              <a:avLst/>
            </a:prstGeom>
            <a:noFill/>
          </p:spPr>
          <p:txBody>
            <a:bodyPr wrap="none" rtlCol="0">
              <a:spAutoFit/>
            </a:bodyPr>
            <a:lstStyle/>
            <a:p>
              <a:r>
                <a:rPr lang="en-US" dirty="0"/>
                <a:t>C</a:t>
              </a:r>
              <a:r>
                <a:rPr lang="en-US" dirty="0" smtClean="0"/>
                <a:t>ollimator</a:t>
              </a:r>
            </a:p>
          </p:txBody>
        </p:sp>
      </p:grpSp>
      <p:grpSp>
        <p:nvGrpSpPr>
          <p:cNvPr id="31" name="Group 97"/>
          <p:cNvGrpSpPr/>
          <p:nvPr/>
        </p:nvGrpSpPr>
        <p:grpSpPr>
          <a:xfrm>
            <a:off x="4953000" y="3962400"/>
            <a:ext cx="1158138" cy="995843"/>
            <a:chOff x="4953000" y="3962400"/>
            <a:chExt cx="1158138" cy="995843"/>
          </a:xfrm>
        </p:grpSpPr>
        <p:grpSp>
          <p:nvGrpSpPr>
            <p:cNvPr id="32" name="Group 55"/>
            <p:cNvGrpSpPr/>
            <p:nvPr/>
          </p:nvGrpSpPr>
          <p:grpSpPr>
            <a:xfrm rot="4639663">
              <a:off x="5340283" y="4249583"/>
              <a:ext cx="693420" cy="723900"/>
              <a:chOff x="3505200" y="2819400"/>
              <a:chExt cx="693420" cy="723900"/>
            </a:xfrm>
          </p:grpSpPr>
          <p:pic>
            <p:nvPicPr>
              <p:cNvPr id="57" name="Picture 10" descr="http://www1.istockphoto.com/file_thumbview_approve/4237972/2/istockphoto_4237972_funnel.jpg"/>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3505200" y="2819400"/>
                <a:ext cx="693420" cy="723900"/>
              </a:xfrm>
              <a:prstGeom prst="rect">
                <a:avLst/>
              </a:prstGeom>
              <a:noFill/>
            </p:spPr>
          </p:pic>
          <p:sp>
            <p:nvSpPr>
              <p:cNvPr id="58" name="Freeform 57"/>
              <p:cNvSpPr/>
              <p:nvPr/>
            </p:nvSpPr>
            <p:spPr>
              <a:xfrm>
                <a:off x="3783806" y="2875969"/>
                <a:ext cx="76200" cy="358892"/>
              </a:xfrm>
              <a:custGeom>
                <a:avLst/>
                <a:gdLst>
                  <a:gd name="connsiteX0" fmla="*/ 54769 w 76200"/>
                  <a:gd name="connsiteY0" fmla="*/ 338719 h 358892"/>
                  <a:gd name="connsiteX1" fmla="*/ 61913 w 76200"/>
                  <a:gd name="connsiteY1" fmla="*/ 329194 h 358892"/>
                  <a:gd name="connsiteX2" fmla="*/ 64294 w 76200"/>
                  <a:gd name="connsiteY2" fmla="*/ 286331 h 358892"/>
                  <a:gd name="connsiteX3" fmla="*/ 66675 w 76200"/>
                  <a:gd name="connsiteY3" fmla="*/ 169650 h 358892"/>
                  <a:gd name="connsiteX4" fmla="*/ 71438 w 76200"/>
                  <a:gd name="connsiteY4" fmla="*/ 160125 h 358892"/>
                  <a:gd name="connsiteX5" fmla="*/ 76200 w 76200"/>
                  <a:gd name="connsiteY5" fmla="*/ 145837 h 358892"/>
                  <a:gd name="connsiteX6" fmla="*/ 73819 w 76200"/>
                  <a:gd name="connsiteY6" fmla="*/ 36300 h 358892"/>
                  <a:gd name="connsiteX7" fmla="*/ 69057 w 76200"/>
                  <a:gd name="connsiteY7" fmla="*/ 19631 h 358892"/>
                  <a:gd name="connsiteX8" fmla="*/ 57150 w 76200"/>
                  <a:gd name="connsiteY8" fmla="*/ 5344 h 358892"/>
                  <a:gd name="connsiteX9" fmla="*/ 50007 w 76200"/>
                  <a:gd name="connsiteY9" fmla="*/ 581 h 358892"/>
                  <a:gd name="connsiteX10" fmla="*/ 4763 w 76200"/>
                  <a:gd name="connsiteY10" fmla="*/ 2962 h 358892"/>
                  <a:gd name="connsiteX11" fmla="*/ 2382 w 76200"/>
                  <a:gd name="connsiteY11" fmla="*/ 10106 h 358892"/>
                  <a:gd name="connsiteX12" fmla="*/ 0 w 76200"/>
                  <a:gd name="connsiteY12" fmla="*/ 81544 h 358892"/>
                  <a:gd name="connsiteX13" fmla="*/ 2382 w 76200"/>
                  <a:gd name="connsiteY13" fmla="*/ 112500 h 358892"/>
                  <a:gd name="connsiteX14" fmla="*/ 4763 w 76200"/>
                  <a:gd name="connsiteY14" fmla="*/ 119644 h 358892"/>
                  <a:gd name="connsiteX15" fmla="*/ 7144 w 76200"/>
                  <a:gd name="connsiteY15" fmla="*/ 193462 h 358892"/>
                  <a:gd name="connsiteX16" fmla="*/ 9525 w 76200"/>
                  <a:gd name="connsiteY16" fmla="*/ 202987 h 358892"/>
                  <a:gd name="connsiteX17" fmla="*/ 14288 w 76200"/>
                  <a:gd name="connsiteY17" fmla="*/ 229181 h 358892"/>
                  <a:gd name="connsiteX18" fmla="*/ 19050 w 76200"/>
                  <a:gd name="connsiteY18" fmla="*/ 236325 h 358892"/>
                  <a:gd name="connsiteX19" fmla="*/ 21432 w 76200"/>
                  <a:gd name="connsiteY19" fmla="*/ 245850 h 358892"/>
                  <a:gd name="connsiteX20" fmla="*/ 26194 w 76200"/>
                  <a:gd name="connsiteY20" fmla="*/ 257756 h 358892"/>
                  <a:gd name="connsiteX21" fmla="*/ 28575 w 76200"/>
                  <a:gd name="connsiteY21" fmla="*/ 279187 h 358892"/>
                  <a:gd name="connsiteX22" fmla="*/ 30957 w 76200"/>
                  <a:gd name="connsiteY22" fmla="*/ 286331 h 358892"/>
                  <a:gd name="connsiteX23" fmla="*/ 35719 w 76200"/>
                  <a:gd name="connsiteY23" fmla="*/ 307762 h 358892"/>
                  <a:gd name="connsiteX24" fmla="*/ 40482 w 76200"/>
                  <a:gd name="connsiteY24" fmla="*/ 317287 h 358892"/>
                  <a:gd name="connsiteX25" fmla="*/ 42863 w 76200"/>
                  <a:gd name="connsiteY25" fmla="*/ 324431 h 358892"/>
                  <a:gd name="connsiteX26" fmla="*/ 50007 w 76200"/>
                  <a:gd name="connsiteY26" fmla="*/ 326812 h 358892"/>
                  <a:gd name="connsiteX27" fmla="*/ 50007 w 76200"/>
                  <a:gd name="connsiteY27" fmla="*/ 348244 h 358892"/>
                  <a:gd name="connsiteX28" fmla="*/ 47625 w 76200"/>
                  <a:gd name="connsiteY28" fmla="*/ 355387 h 358892"/>
                  <a:gd name="connsiteX29" fmla="*/ 54769 w 76200"/>
                  <a:gd name="connsiteY29" fmla="*/ 357769 h 358892"/>
                  <a:gd name="connsiteX30" fmla="*/ 54769 w 76200"/>
                  <a:gd name="connsiteY30" fmla="*/ 343481 h 358892"/>
                  <a:gd name="connsiteX31" fmla="*/ 54769 w 76200"/>
                  <a:gd name="connsiteY31" fmla="*/ 338719 h 358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6200" h="358892">
                    <a:moveTo>
                      <a:pt x="54769" y="338719"/>
                    </a:moveTo>
                    <a:cubicBezTo>
                      <a:pt x="55960" y="336338"/>
                      <a:pt x="60271" y="332807"/>
                      <a:pt x="61913" y="329194"/>
                    </a:cubicBezTo>
                    <a:cubicBezTo>
                      <a:pt x="69790" y="311865"/>
                      <a:pt x="66127" y="306491"/>
                      <a:pt x="64294" y="286331"/>
                    </a:cubicBezTo>
                    <a:cubicBezTo>
                      <a:pt x="65088" y="247437"/>
                      <a:pt x="64476" y="208490"/>
                      <a:pt x="66675" y="169650"/>
                    </a:cubicBezTo>
                    <a:cubicBezTo>
                      <a:pt x="66876" y="166106"/>
                      <a:pt x="70120" y="163421"/>
                      <a:pt x="71438" y="160125"/>
                    </a:cubicBezTo>
                    <a:cubicBezTo>
                      <a:pt x="73302" y="155464"/>
                      <a:pt x="76200" y="145837"/>
                      <a:pt x="76200" y="145837"/>
                    </a:cubicBezTo>
                    <a:cubicBezTo>
                      <a:pt x="75406" y="109325"/>
                      <a:pt x="75279" y="72792"/>
                      <a:pt x="73819" y="36300"/>
                    </a:cubicBezTo>
                    <a:cubicBezTo>
                      <a:pt x="73753" y="34642"/>
                      <a:pt x="70231" y="21978"/>
                      <a:pt x="69057" y="19631"/>
                    </a:cubicBezTo>
                    <a:cubicBezTo>
                      <a:pt x="66381" y="14278"/>
                      <a:pt x="61665" y="9107"/>
                      <a:pt x="57150" y="5344"/>
                    </a:cubicBezTo>
                    <a:cubicBezTo>
                      <a:pt x="54952" y="3512"/>
                      <a:pt x="52388" y="2169"/>
                      <a:pt x="50007" y="581"/>
                    </a:cubicBezTo>
                    <a:cubicBezTo>
                      <a:pt x="34926" y="1375"/>
                      <a:pt x="19572" y="0"/>
                      <a:pt x="4763" y="2962"/>
                    </a:cubicBezTo>
                    <a:cubicBezTo>
                      <a:pt x="2302" y="3454"/>
                      <a:pt x="2534" y="7600"/>
                      <a:pt x="2382" y="10106"/>
                    </a:cubicBezTo>
                    <a:cubicBezTo>
                      <a:pt x="941" y="33888"/>
                      <a:pt x="794" y="57731"/>
                      <a:pt x="0" y="81544"/>
                    </a:cubicBezTo>
                    <a:cubicBezTo>
                      <a:pt x="794" y="91863"/>
                      <a:pt x="1098" y="102231"/>
                      <a:pt x="2382" y="112500"/>
                    </a:cubicBezTo>
                    <a:cubicBezTo>
                      <a:pt x="2693" y="114991"/>
                      <a:pt x="4616" y="117138"/>
                      <a:pt x="4763" y="119644"/>
                    </a:cubicBezTo>
                    <a:cubicBezTo>
                      <a:pt x="6209" y="144220"/>
                      <a:pt x="5740" y="168883"/>
                      <a:pt x="7144" y="193462"/>
                    </a:cubicBezTo>
                    <a:cubicBezTo>
                      <a:pt x="7331" y="196729"/>
                      <a:pt x="8987" y="199759"/>
                      <a:pt x="9525" y="202987"/>
                    </a:cubicBezTo>
                    <a:cubicBezTo>
                      <a:pt x="10756" y="210372"/>
                      <a:pt x="10457" y="221518"/>
                      <a:pt x="14288" y="229181"/>
                    </a:cubicBezTo>
                    <a:cubicBezTo>
                      <a:pt x="15568" y="231741"/>
                      <a:pt x="17463" y="233944"/>
                      <a:pt x="19050" y="236325"/>
                    </a:cubicBezTo>
                    <a:cubicBezTo>
                      <a:pt x="19844" y="239500"/>
                      <a:pt x="20397" y="242745"/>
                      <a:pt x="21432" y="245850"/>
                    </a:cubicBezTo>
                    <a:cubicBezTo>
                      <a:pt x="22784" y="249905"/>
                      <a:pt x="25298" y="253577"/>
                      <a:pt x="26194" y="257756"/>
                    </a:cubicBezTo>
                    <a:cubicBezTo>
                      <a:pt x="27700" y="264784"/>
                      <a:pt x="27393" y="272097"/>
                      <a:pt x="28575" y="279187"/>
                    </a:cubicBezTo>
                    <a:cubicBezTo>
                      <a:pt x="28988" y="281663"/>
                      <a:pt x="30348" y="283896"/>
                      <a:pt x="30957" y="286331"/>
                    </a:cubicBezTo>
                    <a:cubicBezTo>
                      <a:pt x="32088" y="290856"/>
                      <a:pt x="33886" y="302874"/>
                      <a:pt x="35719" y="307762"/>
                    </a:cubicBezTo>
                    <a:cubicBezTo>
                      <a:pt x="36965" y="311086"/>
                      <a:pt x="39084" y="314024"/>
                      <a:pt x="40482" y="317287"/>
                    </a:cubicBezTo>
                    <a:cubicBezTo>
                      <a:pt x="41471" y="319594"/>
                      <a:pt x="41088" y="322656"/>
                      <a:pt x="42863" y="324431"/>
                    </a:cubicBezTo>
                    <a:cubicBezTo>
                      <a:pt x="44638" y="326206"/>
                      <a:pt x="47626" y="326018"/>
                      <a:pt x="50007" y="326812"/>
                    </a:cubicBezTo>
                    <a:cubicBezTo>
                      <a:pt x="57553" y="338133"/>
                      <a:pt x="55675" y="331242"/>
                      <a:pt x="50007" y="348244"/>
                    </a:cubicBezTo>
                    <a:lnTo>
                      <a:pt x="47625" y="355387"/>
                    </a:lnTo>
                    <a:cubicBezTo>
                      <a:pt x="50006" y="356181"/>
                      <a:pt x="52524" y="358892"/>
                      <a:pt x="54769" y="357769"/>
                    </a:cubicBezTo>
                    <a:cubicBezTo>
                      <a:pt x="60211" y="355048"/>
                      <a:pt x="55676" y="346202"/>
                      <a:pt x="54769" y="343481"/>
                    </a:cubicBezTo>
                    <a:cubicBezTo>
                      <a:pt x="57580" y="332234"/>
                      <a:pt x="53578" y="341100"/>
                      <a:pt x="54769" y="33871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0" name="TextBox 79"/>
            <p:cNvSpPr txBox="1"/>
            <p:nvPr/>
          </p:nvSpPr>
          <p:spPr>
            <a:xfrm>
              <a:off x="4953000" y="3962400"/>
              <a:ext cx="1158138" cy="369332"/>
            </a:xfrm>
            <a:prstGeom prst="rect">
              <a:avLst/>
            </a:prstGeom>
            <a:noFill/>
          </p:spPr>
          <p:txBody>
            <a:bodyPr wrap="none" rtlCol="0">
              <a:spAutoFit/>
            </a:bodyPr>
            <a:lstStyle/>
            <a:p>
              <a:r>
                <a:rPr lang="en-US" dirty="0"/>
                <a:t>C</a:t>
              </a:r>
              <a:r>
                <a:rPr lang="en-US" dirty="0" smtClean="0"/>
                <a:t>ollimator</a:t>
              </a:r>
            </a:p>
          </p:txBody>
        </p:sp>
      </p:grpSp>
      <p:grpSp>
        <p:nvGrpSpPr>
          <p:cNvPr id="33" name="Group 98"/>
          <p:cNvGrpSpPr/>
          <p:nvPr/>
        </p:nvGrpSpPr>
        <p:grpSpPr>
          <a:xfrm>
            <a:off x="2974418" y="4035034"/>
            <a:ext cx="1310277" cy="917966"/>
            <a:chOff x="2593418" y="3973647"/>
            <a:chExt cx="1310277" cy="917966"/>
          </a:xfrm>
        </p:grpSpPr>
        <p:grpSp>
          <p:nvGrpSpPr>
            <p:cNvPr id="34" name="Group 48"/>
            <p:cNvGrpSpPr/>
            <p:nvPr/>
          </p:nvGrpSpPr>
          <p:grpSpPr>
            <a:xfrm rot="16916137">
              <a:off x="2608658" y="4182953"/>
              <a:ext cx="693420" cy="723900"/>
              <a:chOff x="3505200" y="2819400"/>
              <a:chExt cx="693420" cy="723900"/>
            </a:xfrm>
          </p:grpSpPr>
          <p:pic>
            <p:nvPicPr>
              <p:cNvPr id="108554" name="Picture 10" descr="http://www1.istockphoto.com/file_thumbview_approve/4237972/2/istockphoto_4237972_funnel.jpg"/>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3505200" y="2819400"/>
                <a:ext cx="693420" cy="723900"/>
              </a:xfrm>
              <a:prstGeom prst="rect">
                <a:avLst/>
              </a:prstGeom>
              <a:noFill/>
            </p:spPr>
          </p:pic>
          <p:sp>
            <p:nvSpPr>
              <p:cNvPr id="48" name="Freeform 47"/>
              <p:cNvSpPr/>
              <p:nvPr/>
            </p:nvSpPr>
            <p:spPr>
              <a:xfrm>
                <a:off x="3783806" y="2875969"/>
                <a:ext cx="76200" cy="358892"/>
              </a:xfrm>
              <a:custGeom>
                <a:avLst/>
                <a:gdLst>
                  <a:gd name="connsiteX0" fmla="*/ 54769 w 76200"/>
                  <a:gd name="connsiteY0" fmla="*/ 338719 h 358892"/>
                  <a:gd name="connsiteX1" fmla="*/ 61913 w 76200"/>
                  <a:gd name="connsiteY1" fmla="*/ 329194 h 358892"/>
                  <a:gd name="connsiteX2" fmla="*/ 64294 w 76200"/>
                  <a:gd name="connsiteY2" fmla="*/ 286331 h 358892"/>
                  <a:gd name="connsiteX3" fmla="*/ 66675 w 76200"/>
                  <a:gd name="connsiteY3" fmla="*/ 169650 h 358892"/>
                  <a:gd name="connsiteX4" fmla="*/ 71438 w 76200"/>
                  <a:gd name="connsiteY4" fmla="*/ 160125 h 358892"/>
                  <a:gd name="connsiteX5" fmla="*/ 76200 w 76200"/>
                  <a:gd name="connsiteY5" fmla="*/ 145837 h 358892"/>
                  <a:gd name="connsiteX6" fmla="*/ 73819 w 76200"/>
                  <a:gd name="connsiteY6" fmla="*/ 36300 h 358892"/>
                  <a:gd name="connsiteX7" fmla="*/ 69057 w 76200"/>
                  <a:gd name="connsiteY7" fmla="*/ 19631 h 358892"/>
                  <a:gd name="connsiteX8" fmla="*/ 57150 w 76200"/>
                  <a:gd name="connsiteY8" fmla="*/ 5344 h 358892"/>
                  <a:gd name="connsiteX9" fmla="*/ 50007 w 76200"/>
                  <a:gd name="connsiteY9" fmla="*/ 581 h 358892"/>
                  <a:gd name="connsiteX10" fmla="*/ 4763 w 76200"/>
                  <a:gd name="connsiteY10" fmla="*/ 2962 h 358892"/>
                  <a:gd name="connsiteX11" fmla="*/ 2382 w 76200"/>
                  <a:gd name="connsiteY11" fmla="*/ 10106 h 358892"/>
                  <a:gd name="connsiteX12" fmla="*/ 0 w 76200"/>
                  <a:gd name="connsiteY12" fmla="*/ 81544 h 358892"/>
                  <a:gd name="connsiteX13" fmla="*/ 2382 w 76200"/>
                  <a:gd name="connsiteY13" fmla="*/ 112500 h 358892"/>
                  <a:gd name="connsiteX14" fmla="*/ 4763 w 76200"/>
                  <a:gd name="connsiteY14" fmla="*/ 119644 h 358892"/>
                  <a:gd name="connsiteX15" fmla="*/ 7144 w 76200"/>
                  <a:gd name="connsiteY15" fmla="*/ 193462 h 358892"/>
                  <a:gd name="connsiteX16" fmla="*/ 9525 w 76200"/>
                  <a:gd name="connsiteY16" fmla="*/ 202987 h 358892"/>
                  <a:gd name="connsiteX17" fmla="*/ 14288 w 76200"/>
                  <a:gd name="connsiteY17" fmla="*/ 229181 h 358892"/>
                  <a:gd name="connsiteX18" fmla="*/ 19050 w 76200"/>
                  <a:gd name="connsiteY18" fmla="*/ 236325 h 358892"/>
                  <a:gd name="connsiteX19" fmla="*/ 21432 w 76200"/>
                  <a:gd name="connsiteY19" fmla="*/ 245850 h 358892"/>
                  <a:gd name="connsiteX20" fmla="*/ 26194 w 76200"/>
                  <a:gd name="connsiteY20" fmla="*/ 257756 h 358892"/>
                  <a:gd name="connsiteX21" fmla="*/ 28575 w 76200"/>
                  <a:gd name="connsiteY21" fmla="*/ 279187 h 358892"/>
                  <a:gd name="connsiteX22" fmla="*/ 30957 w 76200"/>
                  <a:gd name="connsiteY22" fmla="*/ 286331 h 358892"/>
                  <a:gd name="connsiteX23" fmla="*/ 35719 w 76200"/>
                  <a:gd name="connsiteY23" fmla="*/ 307762 h 358892"/>
                  <a:gd name="connsiteX24" fmla="*/ 40482 w 76200"/>
                  <a:gd name="connsiteY24" fmla="*/ 317287 h 358892"/>
                  <a:gd name="connsiteX25" fmla="*/ 42863 w 76200"/>
                  <a:gd name="connsiteY25" fmla="*/ 324431 h 358892"/>
                  <a:gd name="connsiteX26" fmla="*/ 50007 w 76200"/>
                  <a:gd name="connsiteY26" fmla="*/ 326812 h 358892"/>
                  <a:gd name="connsiteX27" fmla="*/ 50007 w 76200"/>
                  <a:gd name="connsiteY27" fmla="*/ 348244 h 358892"/>
                  <a:gd name="connsiteX28" fmla="*/ 47625 w 76200"/>
                  <a:gd name="connsiteY28" fmla="*/ 355387 h 358892"/>
                  <a:gd name="connsiteX29" fmla="*/ 54769 w 76200"/>
                  <a:gd name="connsiteY29" fmla="*/ 357769 h 358892"/>
                  <a:gd name="connsiteX30" fmla="*/ 54769 w 76200"/>
                  <a:gd name="connsiteY30" fmla="*/ 343481 h 358892"/>
                  <a:gd name="connsiteX31" fmla="*/ 54769 w 76200"/>
                  <a:gd name="connsiteY31" fmla="*/ 338719 h 358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6200" h="358892">
                    <a:moveTo>
                      <a:pt x="54769" y="338719"/>
                    </a:moveTo>
                    <a:cubicBezTo>
                      <a:pt x="55960" y="336338"/>
                      <a:pt x="60271" y="332807"/>
                      <a:pt x="61913" y="329194"/>
                    </a:cubicBezTo>
                    <a:cubicBezTo>
                      <a:pt x="69790" y="311865"/>
                      <a:pt x="66127" y="306491"/>
                      <a:pt x="64294" y="286331"/>
                    </a:cubicBezTo>
                    <a:cubicBezTo>
                      <a:pt x="65088" y="247437"/>
                      <a:pt x="64476" y="208490"/>
                      <a:pt x="66675" y="169650"/>
                    </a:cubicBezTo>
                    <a:cubicBezTo>
                      <a:pt x="66876" y="166106"/>
                      <a:pt x="70120" y="163421"/>
                      <a:pt x="71438" y="160125"/>
                    </a:cubicBezTo>
                    <a:cubicBezTo>
                      <a:pt x="73302" y="155464"/>
                      <a:pt x="76200" y="145837"/>
                      <a:pt x="76200" y="145837"/>
                    </a:cubicBezTo>
                    <a:cubicBezTo>
                      <a:pt x="75406" y="109325"/>
                      <a:pt x="75279" y="72792"/>
                      <a:pt x="73819" y="36300"/>
                    </a:cubicBezTo>
                    <a:cubicBezTo>
                      <a:pt x="73753" y="34642"/>
                      <a:pt x="70231" y="21978"/>
                      <a:pt x="69057" y="19631"/>
                    </a:cubicBezTo>
                    <a:cubicBezTo>
                      <a:pt x="66381" y="14278"/>
                      <a:pt x="61665" y="9107"/>
                      <a:pt x="57150" y="5344"/>
                    </a:cubicBezTo>
                    <a:cubicBezTo>
                      <a:pt x="54952" y="3512"/>
                      <a:pt x="52388" y="2169"/>
                      <a:pt x="50007" y="581"/>
                    </a:cubicBezTo>
                    <a:cubicBezTo>
                      <a:pt x="34926" y="1375"/>
                      <a:pt x="19572" y="0"/>
                      <a:pt x="4763" y="2962"/>
                    </a:cubicBezTo>
                    <a:cubicBezTo>
                      <a:pt x="2302" y="3454"/>
                      <a:pt x="2534" y="7600"/>
                      <a:pt x="2382" y="10106"/>
                    </a:cubicBezTo>
                    <a:cubicBezTo>
                      <a:pt x="941" y="33888"/>
                      <a:pt x="794" y="57731"/>
                      <a:pt x="0" y="81544"/>
                    </a:cubicBezTo>
                    <a:cubicBezTo>
                      <a:pt x="794" y="91863"/>
                      <a:pt x="1098" y="102231"/>
                      <a:pt x="2382" y="112500"/>
                    </a:cubicBezTo>
                    <a:cubicBezTo>
                      <a:pt x="2693" y="114991"/>
                      <a:pt x="4616" y="117138"/>
                      <a:pt x="4763" y="119644"/>
                    </a:cubicBezTo>
                    <a:cubicBezTo>
                      <a:pt x="6209" y="144220"/>
                      <a:pt x="5740" y="168883"/>
                      <a:pt x="7144" y="193462"/>
                    </a:cubicBezTo>
                    <a:cubicBezTo>
                      <a:pt x="7331" y="196729"/>
                      <a:pt x="8987" y="199759"/>
                      <a:pt x="9525" y="202987"/>
                    </a:cubicBezTo>
                    <a:cubicBezTo>
                      <a:pt x="10756" y="210372"/>
                      <a:pt x="10457" y="221518"/>
                      <a:pt x="14288" y="229181"/>
                    </a:cubicBezTo>
                    <a:cubicBezTo>
                      <a:pt x="15568" y="231741"/>
                      <a:pt x="17463" y="233944"/>
                      <a:pt x="19050" y="236325"/>
                    </a:cubicBezTo>
                    <a:cubicBezTo>
                      <a:pt x="19844" y="239500"/>
                      <a:pt x="20397" y="242745"/>
                      <a:pt x="21432" y="245850"/>
                    </a:cubicBezTo>
                    <a:cubicBezTo>
                      <a:pt x="22784" y="249905"/>
                      <a:pt x="25298" y="253577"/>
                      <a:pt x="26194" y="257756"/>
                    </a:cubicBezTo>
                    <a:cubicBezTo>
                      <a:pt x="27700" y="264784"/>
                      <a:pt x="27393" y="272097"/>
                      <a:pt x="28575" y="279187"/>
                    </a:cubicBezTo>
                    <a:cubicBezTo>
                      <a:pt x="28988" y="281663"/>
                      <a:pt x="30348" y="283896"/>
                      <a:pt x="30957" y="286331"/>
                    </a:cubicBezTo>
                    <a:cubicBezTo>
                      <a:pt x="32088" y="290856"/>
                      <a:pt x="33886" y="302874"/>
                      <a:pt x="35719" y="307762"/>
                    </a:cubicBezTo>
                    <a:cubicBezTo>
                      <a:pt x="36965" y="311086"/>
                      <a:pt x="39084" y="314024"/>
                      <a:pt x="40482" y="317287"/>
                    </a:cubicBezTo>
                    <a:cubicBezTo>
                      <a:pt x="41471" y="319594"/>
                      <a:pt x="41088" y="322656"/>
                      <a:pt x="42863" y="324431"/>
                    </a:cubicBezTo>
                    <a:cubicBezTo>
                      <a:pt x="44638" y="326206"/>
                      <a:pt x="47626" y="326018"/>
                      <a:pt x="50007" y="326812"/>
                    </a:cubicBezTo>
                    <a:cubicBezTo>
                      <a:pt x="57553" y="338133"/>
                      <a:pt x="55675" y="331242"/>
                      <a:pt x="50007" y="348244"/>
                    </a:cubicBezTo>
                    <a:lnTo>
                      <a:pt x="47625" y="355387"/>
                    </a:lnTo>
                    <a:cubicBezTo>
                      <a:pt x="50006" y="356181"/>
                      <a:pt x="52524" y="358892"/>
                      <a:pt x="54769" y="357769"/>
                    </a:cubicBezTo>
                    <a:cubicBezTo>
                      <a:pt x="60211" y="355048"/>
                      <a:pt x="55676" y="346202"/>
                      <a:pt x="54769" y="343481"/>
                    </a:cubicBezTo>
                    <a:cubicBezTo>
                      <a:pt x="57580" y="332234"/>
                      <a:pt x="53578" y="341100"/>
                      <a:pt x="54769" y="33871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1" name="TextBox 80"/>
            <p:cNvSpPr txBox="1"/>
            <p:nvPr/>
          </p:nvSpPr>
          <p:spPr>
            <a:xfrm>
              <a:off x="2745557" y="3973647"/>
              <a:ext cx="1158138" cy="369332"/>
            </a:xfrm>
            <a:prstGeom prst="rect">
              <a:avLst/>
            </a:prstGeom>
            <a:noFill/>
          </p:spPr>
          <p:txBody>
            <a:bodyPr wrap="none" rtlCol="0">
              <a:spAutoFit/>
            </a:bodyPr>
            <a:lstStyle/>
            <a:p>
              <a:r>
                <a:rPr lang="en-US" dirty="0"/>
                <a:t>C</a:t>
              </a:r>
              <a:r>
                <a:rPr lang="en-US" dirty="0" smtClean="0"/>
                <a:t>ollimator</a:t>
              </a:r>
            </a:p>
          </p:txBody>
        </p:sp>
      </p:grpSp>
      <p:grpSp>
        <p:nvGrpSpPr>
          <p:cNvPr id="35" name="Group 108"/>
          <p:cNvGrpSpPr/>
          <p:nvPr/>
        </p:nvGrpSpPr>
        <p:grpSpPr>
          <a:xfrm>
            <a:off x="6203978" y="1846985"/>
            <a:ext cx="1526615" cy="847088"/>
            <a:chOff x="6203978" y="1846985"/>
            <a:chExt cx="1526615" cy="847088"/>
          </a:xfrm>
        </p:grpSpPr>
        <p:grpSp>
          <p:nvGrpSpPr>
            <p:cNvPr id="36" name="Group 58"/>
            <p:cNvGrpSpPr/>
            <p:nvPr/>
          </p:nvGrpSpPr>
          <p:grpSpPr>
            <a:xfrm rot="7021277">
              <a:off x="7021933" y="1831745"/>
              <a:ext cx="693420" cy="723900"/>
              <a:chOff x="3505200" y="2819400"/>
              <a:chExt cx="693420" cy="723900"/>
            </a:xfrm>
          </p:grpSpPr>
          <p:pic>
            <p:nvPicPr>
              <p:cNvPr id="60" name="Picture 10" descr="http://www1.istockphoto.com/file_thumbview_approve/4237972/2/istockphoto_4237972_funnel.jpg"/>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3505200" y="2819400"/>
                <a:ext cx="693420" cy="723900"/>
              </a:xfrm>
              <a:prstGeom prst="rect">
                <a:avLst/>
              </a:prstGeom>
              <a:noFill/>
            </p:spPr>
          </p:pic>
          <p:sp>
            <p:nvSpPr>
              <p:cNvPr id="61" name="Freeform 60"/>
              <p:cNvSpPr/>
              <p:nvPr/>
            </p:nvSpPr>
            <p:spPr>
              <a:xfrm>
                <a:off x="3783806" y="2875969"/>
                <a:ext cx="76200" cy="358892"/>
              </a:xfrm>
              <a:custGeom>
                <a:avLst/>
                <a:gdLst>
                  <a:gd name="connsiteX0" fmla="*/ 54769 w 76200"/>
                  <a:gd name="connsiteY0" fmla="*/ 338719 h 358892"/>
                  <a:gd name="connsiteX1" fmla="*/ 61913 w 76200"/>
                  <a:gd name="connsiteY1" fmla="*/ 329194 h 358892"/>
                  <a:gd name="connsiteX2" fmla="*/ 64294 w 76200"/>
                  <a:gd name="connsiteY2" fmla="*/ 286331 h 358892"/>
                  <a:gd name="connsiteX3" fmla="*/ 66675 w 76200"/>
                  <a:gd name="connsiteY3" fmla="*/ 169650 h 358892"/>
                  <a:gd name="connsiteX4" fmla="*/ 71438 w 76200"/>
                  <a:gd name="connsiteY4" fmla="*/ 160125 h 358892"/>
                  <a:gd name="connsiteX5" fmla="*/ 76200 w 76200"/>
                  <a:gd name="connsiteY5" fmla="*/ 145837 h 358892"/>
                  <a:gd name="connsiteX6" fmla="*/ 73819 w 76200"/>
                  <a:gd name="connsiteY6" fmla="*/ 36300 h 358892"/>
                  <a:gd name="connsiteX7" fmla="*/ 69057 w 76200"/>
                  <a:gd name="connsiteY7" fmla="*/ 19631 h 358892"/>
                  <a:gd name="connsiteX8" fmla="*/ 57150 w 76200"/>
                  <a:gd name="connsiteY8" fmla="*/ 5344 h 358892"/>
                  <a:gd name="connsiteX9" fmla="*/ 50007 w 76200"/>
                  <a:gd name="connsiteY9" fmla="*/ 581 h 358892"/>
                  <a:gd name="connsiteX10" fmla="*/ 4763 w 76200"/>
                  <a:gd name="connsiteY10" fmla="*/ 2962 h 358892"/>
                  <a:gd name="connsiteX11" fmla="*/ 2382 w 76200"/>
                  <a:gd name="connsiteY11" fmla="*/ 10106 h 358892"/>
                  <a:gd name="connsiteX12" fmla="*/ 0 w 76200"/>
                  <a:gd name="connsiteY12" fmla="*/ 81544 h 358892"/>
                  <a:gd name="connsiteX13" fmla="*/ 2382 w 76200"/>
                  <a:gd name="connsiteY13" fmla="*/ 112500 h 358892"/>
                  <a:gd name="connsiteX14" fmla="*/ 4763 w 76200"/>
                  <a:gd name="connsiteY14" fmla="*/ 119644 h 358892"/>
                  <a:gd name="connsiteX15" fmla="*/ 7144 w 76200"/>
                  <a:gd name="connsiteY15" fmla="*/ 193462 h 358892"/>
                  <a:gd name="connsiteX16" fmla="*/ 9525 w 76200"/>
                  <a:gd name="connsiteY16" fmla="*/ 202987 h 358892"/>
                  <a:gd name="connsiteX17" fmla="*/ 14288 w 76200"/>
                  <a:gd name="connsiteY17" fmla="*/ 229181 h 358892"/>
                  <a:gd name="connsiteX18" fmla="*/ 19050 w 76200"/>
                  <a:gd name="connsiteY18" fmla="*/ 236325 h 358892"/>
                  <a:gd name="connsiteX19" fmla="*/ 21432 w 76200"/>
                  <a:gd name="connsiteY19" fmla="*/ 245850 h 358892"/>
                  <a:gd name="connsiteX20" fmla="*/ 26194 w 76200"/>
                  <a:gd name="connsiteY20" fmla="*/ 257756 h 358892"/>
                  <a:gd name="connsiteX21" fmla="*/ 28575 w 76200"/>
                  <a:gd name="connsiteY21" fmla="*/ 279187 h 358892"/>
                  <a:gd name="connsiteX22" fmla="*/ 30957 w 76200"/>
                  <a:gd name="connsiteY22" fmla="*/ 286331 h 358892"/>
                  <a:gd name="connsiteX23" fmla="*/ 35719 w 76200"/>
                  <a:gd name="connsiteY23" fmla="*/ 307762 h 358892"/>
                  <a:gd name="connsiteX24" fmla="*/ 40482 w 76200"/>
                  <a:gd name="connsiteY24" fmla="*/ 317287 h 358892"/>
                  <a:gd name="connsiteX25" fmla="*/ 42863 w 76200"/>
                  <a:gd name="connsiteY25" fmla="*/ 324431 h 358892"/>
                  <a:gd name="connsiteX26" fmla="*/ 50007 w 76200"/>
                  <a:gd name="connsiteY26" fmla="*/ 326812 h 358892"/>
                  <a:gd name="connsiteX27" fmla="*/ 50007 w 76200"/>
                  <a:gd name="connsiteY27" fmla="*/ 348244 h 358892"/>
                  <a:gd name="connsiteX28" fmla="*/ 47625 w 76200"/>
                  <a:gd name="connsiteY28" fmla="*/ 355387 h 358892"/>
                  <a:gd name="connsiteX29" fmla="*/ 54769 w 76200"/>
                  <a:gd name="connsiteY29" fmla="*/ 357769 h 358892"/>
                  <a:gd name="connsiteX30" fmla="*/ 54769 w 76200"/>
                  <a:gd name="connsiteY30" fmla="*/ 343481 h 358892"/>
                  <a:gd name="connsiteX31" fmla="*/ 54769 w 76200"/>
                  <a:gd name="connsiteY31" fmla="*/ 338719 h 358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6200" h="358892">
                    <a:moveTo>
                      <a:pt x="54769" y="338719"/>
                    </a:moveTo>
                    <a:cubicBezTo>
                      <a:pt x="55960" y="336338"/>
                      <a:pt x="60271" y="332807"/>
                      <a:pt x="61913" y="329194"/>
                    </a:cubicBezTo>
                    <a:cubicBezTo>
                      <a:pt x="69790" y="311865"/>
                      <a:pt x="66127" y="306491"/>
                      <a:pt x="64294" y="286331"/>
                    </a:cubicBezTo>
                    <a:cubicBezTo>
                      <a:pt x="65088" y="247437"/>
                      <a:pt x="64476" y="208490"/>
                      <a:pt x="66675" y="169650"/>
                    </a:cubicBezTo>
                    <a:cubicBezTo>
                      <a:pt x="66876" y="166106"/>
                      <a:pt x="70120" y="163421"/>
                      <a:pt x="71438" y="160125"/>
                    </a:cubicBezTo>
                    <a:cubicBezTo>
                      <a:pt x="73302" y="155464"/>
                      <a:pt x="76200" y="145837"/>
                      <a:pt x="76200" y="145837"/>
                    </a:cubicBezTo>
                    <a:cubicBezTo>
                      <a:pt x="75406" y="109325"/>
                      <a:pt x="75279" y="72792"/>
                      <a:pt x="73819" y="36300"/>
                    </a:cubicBezTo>
                    <a:cubicBezTo>
                      <a:pt x="73753" y="34642"/>
                      <a:pt x="70231" y="21978"/>
                      <a:pt x="69057" y="19631"/>
                    </a:cubicBezTo>
                    <a:cubicBezTo>
                      <a:pt x="66381" y="14278"/>
                      <a:pt x="61665" y="9107"/>
                      <a:pt x="57150" y="5344"/>
                    </a:cubicBezTo>
                    <a:cubicBezTo>
                      <a:pt x="54952" y="3512"/>
                      <a:pt x="52388" y="2169"/>
                      <a:pt x="50007" y="581"/>
                    </a:cubicBezTo>
                    <a:cubicBezTo>
                      <a:pt x="34926" y="1375"/>
                      <a:pt x="19572" y="0"/>
                      <a:pt x="4763" y="2962"/>
                    </a:cubicBezTo>
                    <a:cubicBezTo>
                      <a:pt x="2302" y="3454"/>
                      <a:pt x="2534" y="7600"/>
                      <a:pt x="2382" y="10106"/>
                    </a:cubicBezTo>
                    <a:cubicBezTo>
                      <a:pt x="941" y="33888"/>
                      <a:pt x="794" y="57731"/>
                      <a:pt x="0" y="81544"/>
                    </a:cubicBezTo>
                    <a:cubicBezTo>
                      <a:pt x="794" y="91863"/>
                      <a:pt x="1098" y="102231"/>
                      <a:pt x="2382" y="112500"/>
                    </a:cubicBezTo>
                    <a:cubicBezTo>
                      <a:pt x="2693" y="114991"/>
                      <a:pt x="4616" y="117138"/>
                      <a:pt x="4763" y="119644"/>
                    </a:cubicBezTo>
                    <a:cubicBezTo>
                      <a:pt x="6209" y="144220"/>
                      <a:pt x="5740" y="168883"/>
                      <a:pt x="7144" y="193462"/>
                    </a:cubicBezTo>
                    <a:cubicBezTo>
                      <a:pt x="7331" y="196729"/>
                      <a:pt x="8987" y="199759"/>
                      <a:pt x="9525" y="202987"/>
                    </a:cubicBezTo>
                    <a:cubicBezTo>
                      <a:pt x="10756" y="210372"/>
                      <a:pt x="10457" y="221518"/>
                      <a:pt x="14288" y="229181"/>
                    </a:cubicBezTo>
                    <a:cubicBezTo>
                      <a:pt x="15568" y="231741"/>
                      <a:pt x="17463" y="233944"/>
                      <a:pt x="19050" y="236325"/>
                    </a:cubicBezTo>
                    <a:cubicBezTo>
                      <a:pt x="19844" y="239500"/>
                      <a:pt x="20397" y="242745"/>
                      <a:pt x="21432" y="245850"/>
                    </a:cubicBezTo>
                    <a:cubicBezTo>
                      <a:pt x="22784" y="249905"/>
                      <a:pt x="25298" y="253577"/>
                      <a:pt x="26194" y="257756"/>
                    </a:cubicBezTo>
                    <a:cubicBezTo>
                      <a:pt x="27700" y="264784"/>
                      <a:pt x="27393" y="272097"/>
                      <a:pt x="28575" y="279187"/>
                    </a:cubicBezTo>
                    <a:cubicBezTo>
                      <a:pt x="28988" y="281663"/>
                      <a:pt x="30348" y="283896"/>
                      <a:pt x="30957" y="286331"/>
                    </a:cubicBezTo>
                    <a:cubicBezTo>
                      <a:pt x="32088" y="290856"/>
                      <a:pt x="33886" y="302874"/>
                      <a:pt x="35719" y="307762"/>
                    </a:cubicBezTo>
                    <a:cubicBezTo>
                      <a:pt x="36965" y="311086"/>
                      <a:pt x="39084" y="314024"/>
                      <a:pt x="40482" y="317287"/>
                    </a:cubicBezTo>
                    <a:cubicBezTo>
                      <a:pt x="41471" y="319594"/>
                      <a:pt x="41088" y="322656"/>
                      <a:pt x="42863" y="324431"/>
                    </a:cubicBezTo>
                    <a:cubicBezTo>
                      <a:pt x="44638" y="326206"/>
                      <a:pt x="47626" y="326018"/>
                      <a:pt x="50007" y="326812"/>
                    </a:cubicBezTo>
                    <a:cubicBezTo>
                      <a:pt x="57553" y="338133"/>
                      <a:pt x="55675" y="331242"/>
                      <a:pt x="50007" y="348244"/>
                    </a:cubicBezTo>
                    <a:lnTo>
                      <a:pt x="47625" y="355387"/>
                    </a:lnTo>
                    <a:cubicBezTo>
                      <a:pt x="50006" y="356181"/>
                      <a:pt x="52524" y="358892"/>
                      <a:pt x="54769" y="357769"/>
                    </a:cubicBezTo>
                    <a:cubicBezTo>
                      <a:pt x="60211" y="355048"/>
                      <a:pt x="55676" y="346202"/>
                      <a:pt x="54769" y="343481"/>
                    </a:cubicBezTo>
                    <a:cubicBezTo>
                      <a:pt x="57580" y="332234"/>
                      <a:pt x="53578" y="341100"/>
                      <a:pt x="54769" y="33871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2" name="TextBox 81"/>
            <p:cNvSpPr txBox="1"/>
            <p:nvPr/>
          </p:nvSpPr>
          <p:spPr>
            <a:xfrm>
              <a:off x="6203978" y="2324741"/>
              <a:ext cx="1158138" cy="369332"/>
            </a:xfrm>
            <a:prstGeom prst="rect">
              <a:avLst/>
            </a:prstGeom>
            <a:noFill/>
          </p:spPr>
          <p:txBody>
            <a:bodyPr wrap="none" rtlCol="0">
              <a:spAutoFit/>
            </a:bodyPr>
            <a:lstStyle/>
            <a:p>
              <a:r>
                <a:rPr lang="en-US" dirty="0"/>
                <a:t>C</a:t>
              </a:r>
              <a:r>
                <a:rPr lang="en-US" dirty="0" smtClean="0"/>
                <a:t>ollimator</a:t>
              </a:r>
            </a:p>
          </p:txBody>
        </p:sp>
      </p:grpSp>
      <p:grpSp>
        <p:nvGrpSpPr>
          <p:cNvPr id="37" name="Group 109"/>
          <p:cNvGrpSpPr/>
          <p:nvPr/>
        </p:nvGrpSpPr>
        <p:grpSpPr>
          <a:xfrm>
            <a:off x="618213" y="1702473"/>
            <a:ext cx="1446233" cy="757898"/>
            <a:chOff x="618213" y="1702473"/>
            <a:chExt cx="1446233" cy="757898"/>
          </a:xfrm>
        </p:grpSpPr>
        <p:grpSp>
          <p:nvGrpSpPr>
            <p:cNvPr id="42" name="Group 52"/>
            <p:cNvGrpSpPr/>
            <p:nvPr/>
          </p:nvGrpSpPr>
          <p:grpSpPr>
            <a:xfrm rot="3672125">
              <a:off x="1355786" y="1751711"/>
              <a:ext cx="693420" cy="723900"/>
              <a:chOff x="3505200" y="2819400"/>
              <a:chExt cx="693420" cy="723900"/>
            </a:xfrm>
          </p:grpSpPr>
          <p:pic>
            <p:nvPicPr>
              <p:cNvPr id="54" name="Picture 10" descr="http://www1.istockphoto.com/file_thumbview_approve/4237972/2/istockphoto_4237972_funnel.jpg"/>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3505200" y="2819400"/>
                <a:ext cx="693420" cy="723900"/>
              </a:xfrm>
              <a:prstGeom prst="rect">
                <a:avLst/>
              </a:prstGeom>
              <a:noFill/>
            </p:spPr>
          </p:pic>
          <p:sp>
            <p:nvSpPr>
              <p:cNvPr id="55" name="Freeform 54"/>
              <p:cNvSpPr/>
              <p:nvPr/>
            </p:nvSpPr>
            <p:spPr>
              <a:xfrm>
                <a:off x="3783806" y="2875969"/>
                <a:ext cx="76200" cy="358892"/>
              </a:xfrm>
              <a:custGeom>
                <a:avLst/>
                <a:gdLst>
                  <a:gd name="connsiteX0" fmla="*/ 54769 w 76200"/>
                  <a:gd name="connsiteY0" fmla="*/ 338719 h 358892"/>
                  <a:gd name="connsiteX1" fmla="*/ 61913 w 76200"/>
                  <a:gd name="connsiteY1" fmla="*/ 329194 h 358892"/>
                  <a:gd name="connsiteX2" fmla="*/ 64294 w 76200"/>
                  <a:gd name="connsiteY2" fmla="*/ 286331 h 358892"/>
                  <a:gd name="connsiteX3" fmla="*/ 66675 w 76200"/>
                  <a:gd name="connsiteY3" fmla="*/ 169650 h 358892"/>
                  <a:gd name="connsiteX4" fmla="*/ 71438 w 76200"/>
                  <a:gd name="connsiteY4" fmla="*/ 160125 h 358892"/>
                  <a:gd name="connsiteX5" fmla="*/ 76200 w 76200"/>
                  <a:gd name="connsiteY5" fmla="*/ 145837 h 358892"/>
                  <a:gd name="connsiteX6" fmla="*/ 73819 w 76200"/>
                  <a:gd name="connsiteY6" fmla="*/ 36300 h 358892"/>
                  <a:gd name="connsiteX7" fmla="*/ 69057 w 76200"/>
                  <a:gd name="connsiteY7" fmla="*/ 19631 h 358892"/>
                  <a:gd name="connsiteX8" fmla="*/ 57150 w 76200"/>
                  <a:gd name="connsiteY8" fmla="*/ 5344 h 358892"/>
                  <a:gd name="connsiteX9" fmla="*/ 50007 w 76200"/>
                  <a:gd name="connsiteY9" fmla="*/ 581 h 358892"/>
                  <a:gd name="connsiteX10" fmla="*/ 4763 w 76200"/>
                  <a:gd name="connsiteY10" fmla="*/ 2962 h 358892"/>
                  <a:gd name="connsiteX11" fmla="*/ 2382 w 76200"/>
                  <a:gd name="connsiteY11" fmla="*/ 10106 h 358892"/>
                  <a:gd name="connsiteX12" fmla="*/ 0 w 76200"/>
                  <a:gd name="connsiteY12" fmla="*/ 81544 h 358892"/>
                  <a:gd name="connsiteX13" fmla="*/ 2382 w 76200"/>
                  <a:gd name="connsiteY13" fmla="*/ 112500 h 358892"/>
                  <a:gd name="connsiteX14" fmla="*/ 4763 w 76200"/>
                  <a:gd name="connsiteY14" fmla="*/ 119644 h 358892"/>
                  <a:gd name="connsiteX15" fmla="*/ 7144 w 76200"/>
                  <a:gd name="connsiteY15" fmla="*/ 193462 h 358892"/>
                  <a:gd name="connsiteX16" fmla="*/ 9525 w 76200"/>
                  <a:gd name="connsiteY16" fmla="*/ 202987 h 358892"/>
                  <a:gd name="connsiteX17" fmla="*/ 14288 w 76200"/>
                  <a:gd name="connsiteY17" fmla="*/ 229181 h 358892"/>
                  <a:gd name="connsiteX18" fmla="*/ 19050 w 76200"/>
                  <a:gd name="connsiteY18" fmla="*/ 236325 h 358892"/>
                  <a:gd name="connsiteX19" fmla="*/ 21432 w 76200"/>
                  <a:gd name="connsiteY19" fmla="*/ 245850 h 358892"/>
                  <a:gd name="connsiteX20" fmla="*/ 26194 w 76200"/>
                  <a:gd name="connsiteY20" fmla="*/ 257756 h 358892"/>
                  <a:gd name="connsiteX21" fmla="*/ 28575 w 76200"/>
                  <a:gd name="connsiteY21" fmla="*/ 279187 h 358892"/>
                  <a:gd name="connsiteX22" fmla="*/ 30957 w 76200"/>
                  <a:gd name="connsiteY22" fmla="*/ 286331 h 358892"/>
                  <a:gd name="connsiteX23" fmla="*/ 35719 w 76200"/>
                  <a:gd name="connsiteY23" fmla="*/ 307762 h 358892"/>
                  <a:gd name="connsiteX24" fmla="*/ 40482 w 76200"/>
                  <a:gd name="connsiteY24" fmla="*/ 317287 h 358892"/>
                  <a:gd name="connsiteX25" fmla="*/ 42863 w 76200"/>
                  <a:gd name="connsiteY25" fmla="*/ 324431 h 358892"/>
                  <a:gd name="connsiteX26" fmla="*/ 50007 w 76200"/>
                  <a:gd name="connsiteY26" fmla="*/ 326812 h 358892"/>
                  <a:gd name="connsiteX27" fmla="*/ 50007 w 76200"/>
                  <a:gd name="connsiteY27" fmla="*/ 348244 h 358892"/>
                  <a:gd name="connsiteX28" fmla="*/ 47625 w 76200"/>
                  <a:gd name="connsiteY28" fmla="*/ 355387 h 358892"/>
                  <a:gd name="connsiteX29" fmla="*/ 54769 w 76200"/>
                  <a:gd name="connsiteY29" fmla="*/ 357769 h 358892"/>
                  <a:gd name="connsiteX30" fmla="*/ 54769 w 76200"/>
                  <a:gd name="connsiteY30" fmla="*/ 343481 h 358892"/>
                  <a:gd name="connsiteX31" fmla="*/ 54769 w 76200"/>
                  <a:gd name="connsiteY31" fmla="*/ 338719 h 358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6200" h="358892">
                    <a:moveTo>
                      <a:pt x="54769" y="338719"/>
                    </a:moveTo>
                    <a:cubicBezTo>
                      <a:pt x="55960" y="336338"/>
                      <a:pt x="60271" y="332807"/>
                      <a:pt x="61913" y="329194"/>
                    </a:cubicBezTo>
                    <a:cubicBezTo>
                      <a:pt x="69790" y="311865"/>
                      <a:pt x="66127" y="306491"/>
                      <a:pt x="64294" y="286331"/>
                    </a:cubicBezTo>
                    <a:cubicBezTo>
                      <a:pt x="65088" y="247437"/>
                      <a:pt x="64476" y="208490"/>
                      <a:pt x="66675" y="169650"/>
                    </a:cubicBezTo>
                    <a:cubicBezTo>
                      <a:pt x="66876" y="166106"/>
                      <a:pt x="70120" y="163421"/>
                      <a:pt x="71438" y="160125"/>
                    </a:cubicBezTo>
                    <a:cubicBezTo>
                      <a:pt x="73302" y="155464"/>
                      <a:pt x="76200" y="145837"/>
                      <a:pt x="76200" y="145837"/>
                    </a:cubicBezTo>
                    <a:cubicBezTo>
                      <a:pt x="75406" y="109325"/>
                      <a:pt x="75279" y="72792"/>
                      <a:pt x="73819" y="36300"/>
                    </a:cubicBezTo>
                    <a:cubicBezTo>
                      <a:pt x="73753" y="34642"/>
                      <a:pt x="70231" y="21978"/>
                      <a:pt x="69057" y="19631"/>
                    </a:cubicBezTo>
                    <a:cubicBezTo>
                      <a:pt x="66381" y="14278"/>
                      <a:pt x="61665" y="9107"/>
                      <a:pt x="57150" y="5344"/>
                    </a:cubicBezTo>
                    <a:cubicBezTo>
                      <a:pt x="54952" y="3512"/>
                      <a:pt x="52388" y="2169"/>
                      <a:pt x="50007" y="581"/>
                    </a:cubicBezTo>
                    <a:cubicBezTo>
                      <a:pt x="34926" y="1375"/>
                      <a:pt x="19572" y="0"/>
                      <a:pt x="4763" y="2962"/>
                    </a:cubicBezTo>
                    <a:cubicBezTo>
                      <a:pt x="2302" y="3454"/>
                      <a:pt x="2534" y="7600"/>
                      <a:pt x="2382" y="10106"/>
                    </a:cubicBezTo>
                    <a:cubicBezTo>
                      <a:pt x="941" y="33888"/>
                      <a:pt x="794" y="57731"/>
                      <a:pt x="0" y="81544"/>
                    </a:cubicBezTo>
                    <a:cubicBezTo>
                      <a:pt x="794" y="91863"/>
                      <a:pt x="1098" y="102231"/>
                      <a:pt x="2382" y="112500"/>
                    </a:cubicBezTo>
                    <a:cubicBezTo>
                      <a:pt x="2693" y="114991"/>
                      <a:pt x="4616" y="117138"/>
                      <a:pt x="4763" y="119644"/>
                    </a:cubicBezTo>
                    <a:cubicBezTo>
                      <a:pt x="6209" y="144220"/>
                      <a:pt x="5740" y="168883"/>
                      <a:pt x="7144" y="193462"/>
                    </a:cubicBezTo>
                    <a:cubicBezTo>
                      <a:pt x="7331" y="196729"/>
                      <a:pt x="8987" y="199759"/>
                      <a:pt x="9525" y="202987"/>
                    </a:cubicBezTo>
                    <a:cubicBezTo>
                      <a:pt x="10756" y="210372"/>
                      <a:pt x="10457" y="221518"/>
                      <a:pt x="14288" y="229181"/>
                    </a:cubicBezTo>
                    <a:cubicBezTo>
                      <a:pt x="15568" y="231741"/>
                      <a:pt x="17463" y="233944"/>
                      <a:pt x="19050" y="236325"/>
                    </a:cubicBezTo>
                    <a:cubicBezTo>
                      <a:pt x="19844" y="239500"/>
                      <a:pt x="20397" y="242745"/>
                      <a:pt x="21432" y="245850"/>
                    </a:cubicBezTo>
                    <a:cubicBezTo>
                      <a:pt x="22784" y="249905"/>
                      <a:pt x="25298" y="253577"/>
                      <a:pt x="26194" y="257756"/>
                    </a:cubicBezTo>
                    <a:cubicBezTo>
                      <a:pt x="27700" y="264784"/>
                      <a:pt x="27393" y="272097"/>
                      <a:pt x="28575" y="279187"/>
                    </a:cubicBezTo>
                    <a:cubicBezTo>
                      <a:pt x="28988" y="281663"/>
                      <a:pt x="30348" y="283896"/>
                      <a:pt x="30957" y="286331"/>
                    </a:cubicBezTo>
                    <a:cubicBezTo>
                      <a:pt x="32088" y="290856"/>
                      <a:pt x="33886" y="302874"/>
                      <a:pt x="35719" y="307762"/>
                    </a:cubicBezTo>
                    <a:cubicBezTo>
                      <a:pt x="36965" y="311086"/>
                      <a:pt x="39084" y="314024"/>
                      <a:pt x="40482" y="317287"/>
                    </a:cubicBezTo>
                    <a:cubicBezTo>
                      <a:pt x="41471" y="319594"/>
                      <a:pt x="41088" y="322656"/>
                      <a:pt x="42863" y="324431"/>
                    </a:cubicBezTo>
                    <a:cubicBezTo>
                      <a:pt x="44638" y="326206"/>
                      <a:pt x="47626" y="326018"/>
                      <a:pt x="50007" y="326812"/>
                    </a:cubicBezTo>
                    <a:cubicBezTo>
                      <a:pt x="57553" y="338133"/>
                      <a:pt x="55675" y="331242"/>
                      <a:pt x="50007" y="348244"/>
                    </a:cubicBezTo>
                    <a:lnTo>
                      <a:pt x="47625" y="355387"/>
                    </a:lnTo>
                    <a:cubicBezTo>
                      <a:pt x="50006" y="356181"/>
                      <a:pt x="52524" y="358892"/>
                      <a:pt x="54769" y="357769"/>
                    </a:cubicBezTo>
                    <a:cubicBezTo>
                      <a:pt x="60211" y="355048"/>
                      <a:pt x="55676" y="346202"/>
                      <a:pt x="54769" y="343481"/>
                    </a:cubicBezTo>
                    <a:cubicBezTo>
                      <a:pt x="57580" y="332234"/>
                      <a:pt x="53578" y="341100"/>
                      <a:pt x="54769" y="33871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3" name="TextBox 82"/>
            <p:cNvSpPr txBox="1"/>
            <p:nvPr/>
          </p:nvSpPr>
          <p:spPr>
            <a:xfrm>
              <a:off x="618213" y="1702473"/>
              <a:ext cx="1158138" cy="369332"/>
            </a:xfrm>
            <a:prstGeom prst="rect">
              <a:avLst/>
            </a:prstGeom>
            <a:noFill/>
          </p:spPr>
          <p:txBody>
            <a:bodyPr wrap="none" rtlCol="0">
              <a:spAutoFit/>
            </a:bodyPr>
            <a:lstStyle/>
            <a:p>
              <a:r>
                <a:rPr lang="en-US" dirty="0"/>
                <a:t>C</a:t>
              </a:r>
              <a:r>
                <a:rPr lang="en-US" dirty="0" smtClean="0"/>
                <a:t>ollimator</a:t>
              </a:r>
            </a:p>
          </p:txBody>
        </p:sp>
      </p:grpSp>
      <p:grpSp>
        <p:nvGrpSpPr>
          <p:cNvPr id="43" name="Group 110"/>
          <p:cNvGrpSpPr/>
          <p:nvPr/>
        </p:nvGrpSpPr>
        <p:grpSpPr>
          <a:xfrm>
            <a:off x="481897" y="2939534"/>
            <a:ext cx="1513895" cy="851105"/>
            <a:chOff x="481897" y="2939534"/>
            <a:chExt cx="1513895" cy="851105"/>
          </a:xfrm>
        </p:grpSpPr>
        <p:grpSp>
          <p:nvGrpSpPr>
            <p:cNvPr id="46" name="Group 49"/>
            <p:cNvGrpSpPr/>
            <p:nvPr/>
          </p:nvGrpSpPr>
          <p:grpSpPr>
            <a:xfrm rot="9630577">
              <a:off x="481897" y="3066739"/>
              <a:ext cx="693420" cy="723900"/>
              <a:chOff x="3505200" y="2819400"/>
              <a:chExt cx="693420" cy="723900"/>
            </a:xfrm>
          </p:grpSpPr>
          <p:pic>
            <p:nvPicPr>
              <p:cNvPr id="51" name="Picture 10" descr="http://www1.istockphoto.com/file_thumbview_approve/4237972/2/istockphoto_4237972_funnel.jpg"/>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3505200" y="2819400"/>
                <a:ext cx="693420" cy="723900"/>
              </a:xfrm>
              <a:prstGeom prst="rect">
                <a:avLst/>
              </a:prstGeom>
              <a:noFill/>
            </p:spPr>
          </p:pic>
          <p:sp>
            <p:nvSpPr>
              <p:cNvPr id="52" name="Freeform 51"/>
              <p:cNvSpPr/>
              <p:nvPr/>
            </p:nvSpPr>
            <p:spPr>
              <a:xfrm>
                <a:off x="3783806" y="2875969"/>
                <a:ext cx="76200" cy="358892"/>
              </a:xfrm>
              <a:custGeom>
                <a:avLst/>
                <a:gdLst>
                  <a:gd name="connsiteX0" fmla="*/ 54769 w 76200"/>
                  <a:gd name="connsiteY0" fmla="*/ 338719 h 358892"/>
                  <a:gd name="connsiteX1" fmla="*/ 61913 w 76200"/>
                  <a:gd name="connsiteY1" fmla="*/ 329194 h 358892"/>
                  <a:gd name="connsiteX2" fmla="*/ 64294 w 76200"/>
                  <a:gd name="connsiteY2" fmla="*/ 286331 h 358892"/>
                  <a:gd name="connsiteX3" fmla="*/ 66675 w 76200"/>
                  <a:gd name="connsiteY3" fmla="*/ 169650 h 358892"/>
                  <a:gd name="connsiteX4" fmla="*/ 71438 w 76200"/>
                  <a:gd name="connsiteY4" fmla="*/ 160125 h 358892"/>
                  <a:gd name="connsiteX5" fmla="*/ 76200 w 76200"/>
                  <a:gd name="connsiteY5" fmla="*/ 145837 h 358892"/>
                  <a:gd name="connsiteX6" fmla="*/ 73819 w 76200"/>
                  <a:gd name="connsiteY6" fmla="*/ 36300 h 358892"/>
                  <a:gd name="connsiteX7" fmla="*/ 69057 w 76200"/>
                  <a:gd name="connsiteY7" fmla="*/ 19631 h 358892"/>
                  <a:gd name="connsiteX8" fmla="*/ 57150 w 76200"/>
                  <a:gd name="connsiteY8" fmla="*/ 5344 h 358892"/>
                  <a:gd name="connsiteX9" fmla="*/ 50007 w 76200"/>
                  <a:gd name="connsiteY9" fmla="*/ 581 h 358892"/>
                  <a:gd name="connsiteX10" fmla="*/ 4763 w 76200"/>
                  <a:gd name="connsiteY10" fmla="*/ 2962 h 358892"/>
                  <a:gd name="connsiteX11" fmla="*/ 2382 w 76200"/>
                  <a:gd name="connsiteY11" fmla="*/ 10106 h 358892"/>
                  <a:gd name="connsiteX12" fmla="*/ 0 w 76200"/>
                  <a:gd name="connsiteY12" fmla="*/ 81544 h 358892"/>
                  <a:gd name="connsiteX13" fmla="*/ 2382 w 76200"/>
                  <a:gd name="connsiteY13" fmla="*/ 112500 h 358892"/>
                  <a:gd name="connsiteX14" fmla="*/ 4763 w 76200"/>
                  <a:gd name="connsiteY14" fmla="*/ 119644 h 358892"/>
                  <a:gd name="connsiteX15" fmla="*/ 7144 w 76200"/>
                  <a:gd name="connsiteY15" fmla="*/ 193462 h 358892"/>
                  <a:gd name="connsiteX16" fmla="*/ 9525 w 76200"/>
                  <a:gd name="connsiteY16" fmla="*/ 202987 h 358892"/>
                  <a:gd name="connsiteX17" fmla="*/ 14288 w 76200"/>
                  <a:gd name="connsiteY17" fmla="*/ 229181 h 358892"/>
                  <a:gd name="connsiteX18" fmla="*/ 19050 w 76200"/>
                  <a:gd name="connsiteY18" fmla="*/ 236325 h 358892"/>
                  <a:gd name="connsiteX19" fmla="*/ 21432 w 76200"/>
                  <a:gd name="connsiteY19" fmla="*/ 245850 h 358892"/>
                  <a:gd name="connsiteX20" fmla="*/ 26194 w 76200"/>
                  <a:gd name="connsiteY20" fmla="*/ 257756 h 358892"/>
                  <a:gd name="connsiteX21" fmla="*/ 28575 w 76200"/>
                  <a:gd name="connsiteY21" fmla="*/ 279187 h 358892"/>
                  <a:gd name="connsiteX22" fmla="*/ 30957 w 76200"/>
                  <a:gd name="connsiteY22" fmla="*/ 286331 h 358892"/>
                  <a:gd name="connsiteX23" fmla="*/ 35719 w 76200"/>
                  <a:gd name="connsiteY23" fmla="*/ 307762 h 358892"/>
                  <a:gd name="connsiteX24" fmla="*/ 40482 w 76200"/>
                  <a:gd name="connsiteY24" fmla="*/ 317287 h 358892"/>
                  <a:gd name="connsiteX25" fmla="*/ 42863 w 76200"/>
                  <a:gd name="connsiteY25" fmla="*/ 324431 h 358892"/>
                  <a:gd name="connsiteX26" fmla="*/ 50007 w 76200"/>
                  <a:gd name="connsiteY26" fmla="*/ 326812 h 358892"/>
                  <a:gd name="connsiteX27" fmla="*/ 50007 w 76200"/>
                  <a:gd name="connsiteY27" fmla="*/ 348244 h 358892"/>
                  <a:gd name="connsiteX28" fmla="*/ 47625 w 76200"/>
                  <a:gd name="connsiteY28" fmla="*/ 355387 h 358892"/>
                  <a:gd name="connsiteX29" fmla="*/ 54769 w 76200"/>
                  <a:gd name="connsiteY29" fmla="*/ 357769 h 358892"/>
                  <a:gd name="connsiteX30" fmla="*/ 54769 w 76200"/>
                  <a:gd name="connsiteY30" fmla="*/ 343481 h 358892"/>
                  <a:gd name="connsiteX31" fmla="*/ 54769 w 76200"/>
                  <a:gd name="connsiteY31" fmla="*/ 338719 h 358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6200" h="358892">
                    <a:moveTo>
                      <a:pt x="54769" y="338719"/>
                    </a:moveTo>
                    <a:cubicBezTo>
                      <a:pt x="55960" y="336338"/>
                      <a:pt x="60271" y="332807"/>
                      <a:pt x="61913" y="329194"/>
                    </a:cubicBezTo>
                    <a:cubicBezTo>
                      <a:pt x="69790" y="311865"/>
                      <a:pt x="66127" y="306491"/>
                      <a:pt x="64294" y="286331"/>
                    </a:cubicBezTo>
                    <a:cubicBezTo>
                      <a:pt x="65088" y="247437"/>
                      <a:pt x="64476" y="208490"/>
                      <a:pt x="66675" y="169650"/>
                    </a:cubicBezTo>
                    <a:cubicBezTo>
                      <a:pt x="66876" y="166106"/>
                      <a:pt x="70120" y="163421"/>
                      <a:pt x="71438" y="160125"/>
                    </a:cubicBezTo>
                    <a:cubicBezTo>
                      <a:pt x="73302" y="155464"/>
                      <a:pt x="76200" y="145837"/>
                      <a:pt x="76200" y="145837"/>
                    </a:cubicBezTo>
                    <a:cubicBezTo>
                      <a:pt x="75406" y="109325"/>
                      <a:pt x="75279" y="72792"/>
                      <a:pt x="73819" y="36300"/>
                    </a:cubicBezTo>
                    <a:cubicBezTo>
                      <a:pt x="73753" y="34642"/>
                      <a:pt x="70231" y="21978"/>
                      <a:pt x="69057" y="19631"/>
                    </a:cubicBezTo>
                    <a:cubicBezTo>
                      <a:pt x="66381" y="14278"/>
                      <a:pt x="61665" y="9107"/>
                      <a:pt x="57150" y="5344"/>
                    </a:cubicBezTo>
                    <a:cubicBezTo>
                      <a:pt x="54952" y="3512"/>
                      <a:pt x="52388" y="2169"/>
                      <a:pt x="50007" y="581"/>
                    </a:cubicBezTo>
                    <a:cubicBezTo>
                      <a:pt x="34926" y="1375"/>
                      <a:pt x="19572" y="0"/>
                      <a:pt x="4763" y="2962"/>
                    </a:cubicBezTo>
                    <a:cubicBezTo>
                      <a:pt x="2302" y="3454"/>
                      <a:pt x="2534" y="7600"/>
                      <a:pt x="2382" y="10106"/>
                    </a:cubicBezTo>
                    <a:cubicBezTo>
                      <a:pt x="941" y="33888"/>
                      <a:pt x="794" y="57731"/>
                      <a:pt x="0" y="81544"/>
                    </a:cubicBezTo>
                    <a:cubicBezTo>
                      <a:pt x="794" y="91863"/>
                      <a:pt x="1098" y="102231"/>
                      <a:pt x="2382" y="112500"/>
                    </a:cubicBezTo>
                    <a:cubicBezTo>
                      <a:pt x="2693" y="114991"/>
                      <a:pt x="4616" y="117138"/>
                      <a:pt x="4763" y="119644"/>
                    </a:cubicBezTo>
                    <a:cubicBezTo>
                      <a:pt x="6209" y="144220"/>
                      <a:pt x="5740" y="168883"/>
                      <a:pt x="7144" y="193462"/>
                    </a:cubicBezTo>
                    <a:cubicBezTo>
                      <a:pt x="7331" y="196729"/>
                      <a:pt x="8987" y="199759"/>
                      <a:pt x="9525" y="202987"/>
                    </a:cubicBezTo>
                    <a:cubicBezTo>
                      <a:pt x="10756" y="210372"/>
                      <a:pt x="10457" y="221518"/>
                      <a:pt x="14288" y="229181"/>
                    </a:cubicBezTo>
                    <a:cubicBezTo>
                      <a:pt x="15568" y="231741"/>
                      <a:pt x="17463" y="233944"/>
                      <a:pt x="19050" y="236325"/>
                    </a:cubicBezTo>
                    <a:cubicBezTo>
                      <a:pt x="19844" y="239500"/>
                      <a:pt x="20397" y="242745"/>
                      <a:pt x="21432" y="245850"/>
                    </a:cubicBezTo>
                    <a:cubicBezTo>
                      <a:pt x="22784" y="249905"/>
                      <a:pt x="25298" y="253577"/>
                      <a:pt x="26194" y="257756"/>
                    </a:cubicBezTo>
                    <a:cubicBezTo>
                      <a:pt x="27700" y="264784"/>
                      <a:pt x="27393" y="272097"/>
                      <a:pt x="28575" y="279187"/>
                    </a:cubicBezTo>
                    <a:cubicBezTo>
                      <a:pt x="28988" y="281663"/>
                      <a:pt x="30348" y="283896"/>
                      <a:pt x="30957" y="286331"/>
                    </a:cubicBezTo>
                    <a:cubicBezTo>
                      <a:pt x="32088" y="290856"/>
                      <a:pt x="33886" y="302874"/>
                      <a:pt x="35719" y="307762"/>
                    </a:cubicBezTo>
                    <a:cubicBezTo>
                      <a:pt x="36965" y="311086"/>
                      <a:pt x="39084" y="314024"/>
                      <a:pt x="40482" y="317287"/>
                    </a:cubicBezTo>
                    <a:cubicBezTo>
                      <a:pt x="41471" y="319594"/>
                      <a:pt x="41088" y="322656"/>
                      <a:pt x="42863" y="324431"/>
                    </a:cubicBezTo>
                    <a:cubicBezTo>
                      <a:pt x="44638" y="326206"/>
                      <a:pt x="47626" y="326018"/>
                      <a:pt x="50007" y="326812"/>
                    </a:cubicBezTo>
                    <a:cubicBezTo>
                      <a:pt x="57553" y="338133"/>
                      <a:pt x="55675" y="331242"/>
                      <a:pt x="50007" y="348244"/>
                    </a:cubicBezTo>
                    <a:lnTo>
                      <a:pt x="47625" y="355387"/>
                    </a:lnTo>
                    <a:cubicBezTo>
                      <a:pt x="50006" y="356181"/>
                      <a:pt x="52524" y="358892"/>
                      <a:pt x="54769" y="357769"/>
                    </a:cubicBezTo>
                    <a:cubicBezTo>
                      <a:pt x="60211" y="355048"/>
                      <a:pt x="55676" y="346202"/>
                      <a:pt x="54769" y="343481"/>
                    </a:cubicBezTo>
                    <a:cubicBezTo>
                      <a:pt x="57580" y="332234"/>
                      <a:pt x="53578" y="341100"/>
                      <a:pt x="54769" y="33871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4" name="TextBox 83"/>
            <p:cNvSpPr txBox="1"/>
            <p:nvPr/>
          </p:nvSpPr>
          <p:spPr>
            <a:xfrm>
              <a:off x="837654" y="2939534"/>
              <a:ext cx="1158138" cy="369332"/>
            </a:xfrm>
            <a:prstGeom prst="rect">
              <a:avLst/>
            </a:prstGeom>
            <a:noFill/>
          </p:spPr>
          <p:txBody>
            <a:bodyPr wrap="none" rtlCol="0">
              <a:spAutoFit/>
            </a:bodyPr>
            <a:lstStyle/>
            <a:p>
              <a:r>
                <a:rPr lang="en-US" dirty="0"/>
                <a:t>C</a:t>
              </a:r>
              <a:r>
                <a:rPr lang="en-US" dirty="0" smtClean="0"/>
                <a:t>ollimator</a:t>
              </a:r>
            </a:p>
          </p:txBody>
        </p:sp>
      </p:grpSp>
      <p:grpSp>
        <p:nvGrpSpPr>
          <p:cNvPr id="47" name="Group 103"/>
          <p:cNvGrpSpPr/>
          <p:nvPr/>
        </p:nvGrpSpPr>
        <p:grpSpPr>
          <a:xfrm>
            <a:off x="2570438" y="4700016"/>
            <a:ext cx="3932960" cy="1066800"/>
            <a:chOff x="2570438" y="4709160"/>
            <a:chExt cx="3932960" cy="1066800"/>
          </a:xfrm>
        </p:grpSpPr>
        <p:sp>
          <p:nvSpPr>
            <p:cNvPr id="44" name="Arc 43"/>
            <p:cNvSpPr/>
            <p:nvPr/>
          </p:nvSpPr>
          <p:spPr>
            <a:xfrm>
              <a:off x="2895600" y="4709160"/>
              <a:ext cx="3352800" cy="1066800"/>
            </a:xfrm>
            <a:prstGeom prst="arc">
              <a:avLst>
                <a:gd name="adj1" fmla="val 16522613"/>
                <a:gd name="adj2" fmla="val 21006244"/>
              </a:avLst>
            </a:prstGeom>
            <a:ln w="38100">
              <a:solidFill>
                <a:srgbClr val="FFC000"/>
              </a:solidFill>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Arc 44"/>
            <p:cNvSpPr/>
            <p:nvPr/>
          </p:nvSpPr>
          <p:spPr>
            <a:xfrm flipH="1">
              <a:off x="2819400" y="4709160"/>
              <a:ext cx="3352800" cy="1066800"/>
            </a:xfrm>
            <a:prstGeom prst="arc">
              <a:avLst>
                <a:gd name="adj1" fmla="val 16522613"/>
                <a:gd name="adj2" fmla="val 21006244"/>
              </a:avLst>
            </a:prstGeom>
            <a:ln w="38100">
              <a:solidFill>
                <a:srgbClr val="FFC000"/>
              </a:solidFill>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5" name="TextBox 84"/>
            <p:cNvSpPr txBox="1"/>
            <p:nvPr/>
          </p:nvSpPr>
          <p:spPr>
            <a:xfrm>
              <a:off x="2570438" y="4953000"/>
              <a:ext cx="1322798" cy="369332"/>
            </a:xfrm>
            <a:prstGeom prst="rect">
              <a:avLst/>
            </a:prstGeom>
            <a:noFill/>
          </p:spPr>
          <p:txBody>
            <a:bodyPr wrap="none" rtlCol="0">
              <a:spAutoFit/>
            </a:bodyPr>
            <a:lstStyle/>
            <a:p>
              <a:r>
                <a:rPr lang="en-US" dirty="0" smtClean="0"/>
                <a:t>Beam dump</a:t>
              </a:r>
              <a:endParaRPr lang="en-US" dirty="0"/>
            </a:p>
          </p:txBody>
        </p:sp>
        <p:sp>
          <p:nvSpPr>
            <p:cNvPr id="86" name="TextBox 85"/>
            <p:cNvSpPr txBox="1"/>
            <p:nvPr/>
          </p:nvSpPr>
          <p:spPr>
            <a:xfrm>
              <a:off x="5180600" y="4953000"/>
              <a:ext cx="1322798" cy="369332"/>
            </a:xfrm>
            <a:prstGeom prst="rect">
              <a:avLst/>
            </a:prstGeom>
            <a:noFill/>
          </p:spPr>
          <p:txBody>
            <a:bodyPr wrap="none" rtlCol="0">
              <a:spAutoFit/>
            </a:bodyPr>
            <a:lstStyle/>
            <a:p>
              <a:r>
                <a:rPr lang="en-US" dirty="0" smtClean="0"/>
                <a:t>Beam dump</a:t>
              </a:r>
              <a:endParaRPr lang="en-US" dirty="0"/>
            </a:p>
          </p:txBody>
        </p:sp>
      </p:grpSp>
      <p:pic>
        <p:nvPicPr>
          <p:cNvPr id="108556" name="Picture 12" descr="http://t3.gstatic.com/images?q=tbn:ANd9GcRzRTHVsvJRQl-v4EDRRS9BsVbDwgdoZwaq96JjmBg2tyXEVPI&amp;t=1&amp;usg=__byJl4YF998joEoufy8Btsq4ixEY="/>
          <p:cNvPicPr>
            <a:picLocks noChangeAspect="1" noChangeArrowheads="1"/>
          </p:cNvPicPr>
          <p:nvPr/>
        </p:nvPicPr>
        <p:blipFill>
          <a:blip r:embed="rId7" cstate="print"/>
          <a:srcRect/>
          <a:stretch>
            <a:fillRect/>
          </a:stretch>
        </p:blipFill>
        <p:spPr bwMode="auto">
          <a:xfrm>
            <a:off x="3801495" y="2438400"/>
            <a:ext cx="1456305" cy="1449833"/>
          </a:xfrm>
          <a:prstGeom prst="rect">
            <a:avLst/>
          </a:prstGeom>
          <a:noFill/>
        </p:spPr>
      </p:pic>
      <p:cxnSp>
        <p:nvCxnSpPr>
          <p:cNvPr id="114" name="Straight Connector 113"/>
          <p:cNvCxnSpPr>
            <a:stCxn id="108556" idx="3"/>
          </p:cNvCxnSpPr>
          <p:nvPr/>
        </p:nvCxnSpPr>
        <p:spPr>
          <a:xfrm flipV="1">
            <a:off x="5257800" y="3124200"/>
            <a:ext cx="2590800" cy="3911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6" name="Straight Connector 115"/>
          <p:cNvCxnSpPr>
            <a:endCxn id="39" idx="4"/>
          </p:cNvCxnSpPr>
          <p:nvPr/>
        </p:nvCxnSpPr>
        <p:spPr>
          <a:xfrm flipV="1">
            <a:off x="5257800" y="1962150"/>
            <a:ext cx="571500" cy="55245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8" name="Straight Connector 117"/>
          <p:cNvCxnSpPr>
            <a:endCxn id="60" idx="2"/>
          </p:cNvCxnSpPr>
          <p:nvPr/>
        </p:nvCxnSpPr>
        <p:spPr>
          <a:xfrm flipV="1">
            <a:off x="5257800" y="2029253"/>
            <a:ext cx="1788404" cy="790147"/>
          </a:xfrm>
          <a:prstGeom prst="line">
            <a:avLst/>
          </a:prstGeom>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rot="16200000" flipV="1">
            <a:off x="4038128" y="2056928"/>
            <a:ext cx="704850" cy="5809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rot="10800000">
            <a:off x="2590800" y="1676401"/>
            <a:ext cx="1219200" cy="990599"/>
          </a:xfrm>
          <a:prstGeom prst="line">
            <a:avLst/>
          </a:prstGeom>
        </p:spPr>
        <p:style>
          <a:lnRef idx="1">
            <a:schemeClr val="accent1"/>
          </a:lnRef>
          <a:fillRef idx="0">
            <a:schemeClr val="accent1"/>
          </a:fillRef>
          <a:effectRef idx="0">
            <a:schemeClr val="accent1"/>
          </a:effectRef>
          <a:fontRef idx="minor">
            <a:schemeClr val="tx1"/>
          </a:fontRef>
        </p:style>
      </p:cxnSp>
      <p:cxnSp>
        <p:nvCxnSpPr>
          <p:cNvPr id="127" name="Straight Connector 126"/>
          <p:cNvCxnSpPr>
            <a:endCxn id="38" idx="5"/>
          </p:cNvCxnSpPr>
          <p:nvPr/>
        </p:nvCxnSpPr>
        <p:spPr>
          <a:xfrm rot="16200000" flipV="1">
            <a:off x="3396199" y="1948399"/>
            <a:ext cx="565524" cy="41447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rot="10800000">
            <a:off x="762001" y="2362200"/>
            <a:ext cx="3039495" cy="72491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2" name="Straight Connector 131"/>
          <p:cNvCxnSpPr>
            <a:endCxn id="40" idx="7"/>
          </p:cNvCxnSpPr>
          <p:nvPr/>
        </p:nvCxnSpPr>
        <p:spPr>
          <a:xfrm flipH="1">
            <a:off x="2394052" y="3505200"/>
            <a:ext cx="1415948" cy="68364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rot="5400000">
            <a:off x="3390899" y="4000500"/>
            <a:ext cx="762000" cy="533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rot="16200000" flipH="1">
            <a:off x="5143500" y="3924300"/>
            <a:ext cx="609600" cy="533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5257800" y="3505200"/>
            <a:ext cx="1295400" cy="533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rot="10800000" flipV="1">
            <a:off x="1143000" y="3276600"/>
            <a:ext cx="29718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rot="10800000">
            <a:off x="2057400" y="2209800"/>
            <a:ext cx="2057400" cy="838200"/>
          </a:xfrm>
          <a:prstGeom prst="line">
            <a:avLst/>
          </a:prstGeom>
        </p:spPr>
        <p:style>
          <a:lnRef idx="1">
            <a:schemeClr val="accent1"/>
          </a:lnRef>
          <a:fillRef idx="0">
            <a:schemeClr val="accent1"/>
          </a:fillRef>
          <a:effectRef idx="0">
            <a:schemeClr val="accent1"/>
          </a:effectRef>
          <a:fontRef idx="minor">
            <a:schemeClr val="tx1"/>
          </a:fontRef>
        </p:style>
      </p:cxnSp>
      <p:grpSp>
        <p:nvGrpSpPr>
          <p:cNvPr id="50" name="Gruppieren 49"/>
          <p:cNvGrpSpPr/>
          <p:nvPr/>
        </p:nvGrpSpPr>
        <p:grpSpPr>
          <a:xfrm>
            <a:off x="104115" y="2386813"/>
            <a:ext cx="4585648" cy="3425506"/>
            <a:chOff x="4338680" y="2724659"/>
            <a:chExt cx="4585648" cy="3425506"/>
          </a:xfrm>
        </p:grpSpPr>
        <p:sp>
          <p:nvSpPr>
            <p:cNvPr id="101" name="Rounded Rectangle 98"/>
            <p:cNvSpPr/>
            <p:nvPr/>
          </p:nvSpPr>
          <p:spPr bwMode="auto">
            <a:xfrm>
              <a:off x="4338680" y="2724659"/>
              <a:ext cx="4585648" cy="3425506"/>
            </a:xfrm>
            <a:prstGeom prst="roundRect">
              <a:avLst/>
            </a:prstGeom>
            <a:solidFill>
              <a:schemeClr val="accent4">
                <a:alpha val="90000"/>
              </a:schemeClr>
            </a:solidFill>
            <a:ln w="25400"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de-DE" sz="2400" b="1" i="0" u="none" strike="noStrike" cap="none" normalizeH="0" baseline="0" dirty="0" smtClean="0">
                  <a:ln>
                    <a:noFill/>
                  </a:ln>
                  <a:solidFill>
                    <a:schemeClr val="tx2"/>
                  </a:solidFill>
                  <a:effectLst>
                    <a:outerShdw blurRad="38100" dist="38100" dir="2700000" algn="tl">
                      <a:srgbClr val="000000">
                        <a:alpha val="43137"/>
                      </a:srgbClr>
                    </a:outerShdw>
                  </a:effectLst>
                  <a:latin typeface="Arial" pitchFamily="-112" charset="0"/>
                  <a:ea typeface="ＭＳ Ｐゴシック" pitchFamily="-112" charset="-128"/>
                  <a:cs typeface="ＭＳ Ｐゴシック" pitchFamily="-112" charset="-128"/>
                </a:rPr>
                <a:t>LHC </a:t>
              </a:r>
              <a:r>
                <a:rPr kumimoji="0" lang="de-DE" sz="2400" b="1" i="0" u="none" strike="noStrike" cap="none" normalizeH="0" baseline="0" dirty="0" err="1" smtClean="0">
                  <a:ln>
                    <a:noFill/>
                  </a:ln>
                  <a:solidFill>
                    <a:schemeClr val="tx2"/>
                  </a:solidFill>
                  <a:effectLst>
                    <a:outerShdw blurRad="38100" dist="38100" dir="2700000" algn="tl">
                      <a:srgbClr val="000000">
                        <a:alpha val="43137"/>
                      </a:srgbClr>
                    </a:outerShdw>
                  </a:effectLst>
                  <a:latin typeface="Arial" pitchFamily="-112" charset="0"/>
                  <a:ea typeface="ＭＳ Ｐゴシック" pitchFamily="-112" charset="-128"/>
                  <a:cs typeface="ＭＳ Ｐゴシック" pitchFamily="-112" charset="-128"/>
                </a:rPr>
                <a:t>Quadrupolemagnet</a:t>
              </a:r>
              <a:endParaRPr kumimoji="0" lang="de-DE" sz="2400" b="1" i="0" u="none" strike="noStrike" cap="none" normalizeH="0" baseline="0" dirty="0" smtClean="0">
                <a:ln>
                  <a:noFill/>
                </a:ln>
                <a:solidFill>
                  <a:schemeClr val="tx2"/>
                </a:solidFill>
                <a:effectLst>
                  <a:outerShdw blurRad="38100" dist="38100" dir="2700000" algn="tl">
                    <a:srgbClr val="000000">
                      <a:alpha val="43137"/>
                    </a:srgbClr>
                  </a:outerShdw>
                </a:effectLst>
                <a:latin typeface="Arial" pitchFamily="-112" charset="0"/>
                <a:ea typeface="ＭＳ Ｐゴシック" pitchFamily="-112" charset="-128"/>
                <a:cs typeface="ＭＳ Ｐゴシック" pitchFamily="-112" charset="-128"/>
              </a:endParaRPr>
            </a:p>
            <a:p>
              <a:pPr marL="0" marR="0" indent="0" algn="l" defTabSz="914400" rtl="0" eaLnBrk="0" fontAlgn="base" latinLnBrk="0" hangingPunct="0">
                <a:lnSpc>
                  <a:spcPct val="100000"/>
                </a:lnSpc>
                <a:spcBef>
                  <a:spcPct val="0"/>
                </a:spcBef>
                <a:spcAft>
                  <a:spcPct val="0"/>
                </a:spcAft>
                <a:buClrTx/>
                <a:buSzTx/>
                <a:buFontTx/>
                <a:buNone/>
                <a:tabLst/>
              </a:pPr>
              <a:endParaRPr lang="de-DE" sz="2400" b="1" dirty="0" smtClean="0">
                <a:solidFill>
                  <a:schemeClr val="tx2"/>
                </a:solidFill>
                <a:effectLst>
                  <a:outerShdw blurRad="38100" dist="38100" dir="2700000" algn="tl">
                    <a:srgbClr val="000000">
                      <a:alpha val="43137"/>
                    </a:srgbClr>
                  </a:outerShdw>
                </a:effectLst>
                <a:latin typeface="Arial" pitchFamily="-112" charset="0"/>
                <a:ea typeface="ＭＳ Ｐゴシック" pitchFamily="-112" charset="-128"/>
                <a:cs typeface="ＭＳ Ｐゴシック" pitchFamily="-112" charset="-128"/>
              </a:endParaRPr>
            </a:p>
          </p:txBody>
        </p:sp>
        <p:pic>
          <p:nvPicPr>
            <p:cNvPr id="1026"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56388" y="3491284"/>
              <a:ext cx="3631818" cy="2417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3" name="Gruppieren 62"/>
          <p:cNvGrpSpPr/>
          <p:nvPr/>
        </p:nvGrpSpPr>
        <p:grpSpPr>
          <a:xfrm>
            <a:off x="3064999" y="2362200"/>
            <a:ext cx="4585648" cy="3646561"/>
            <a:chOff x="2398286" y="2514601"/>
            <a:chExt cx="4585648" cy="3646561"/>
          </a:xfrm>
        </p:grpSpPr>
        <p:sp>
          <p:nvSpPr>
            <p:cNvPr id="109" name="Rounded Rectangle 98"/>
            <p:cNvSpPr/>
            <p:nvPr/>
          </p:nvSpPr>
          <p:spPr bwMode="auto">
            <a:xfrm>
              <a:off x="2398286" y="2514601"/>
              <a:ext cx="4585648" cy="3646561"/>
            </a:xfrm>
            <a:prstGeom prst="roundRect">
              <a:avLst/>
            </a:prstGeom>
            <a:solidFill>
              <a:schemeClr val="accent4">
                <a:alpha val="90000"/>
              </a:schemeClr>
            </a:solidFill>
            <a:ln w="25400"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de-DE" sz="2400" b="1" i="0" u="none" strike="noStrike" cap="none" normalizeH="0" baseline="0" dirty="0" smtClean="0">
                  <a:ln>
                    <a:noFill/>
                  </a:ln>
                  <a:solidFill>
                    <a:schemeClr val="tx2"/>
                  </a:solidFill>
                  <a:effectLst>
                    <a:outerShdw blurRad="38100" dist="38100" dir="2700000" algn="tl">
                      <a:srgbClr val="000000">
                        <a:alpha val="43137"/>
                      </a:srgbClr>
                    </a:outerShdw>
                  </a:effectLst>
                  <a:latin typeface="Arial" pitchFamily="-112" charset="0"/>
                  <a:ea typeface="ＭＳ Ｐゴシック" pitchFamily="-112" charset="-128"/>
                  <a:cs typeface="ＭＳ Ｐゴシック" pitchFamily="-112" charset="-128"/>
                </a:rPr>
                <a:t>RF </a:t>
              </a:r>
              <a:r>
                <a:rPr kumimoji="0" lang="de-DE" sz="2400" b="1" i="0" u="none" strike="noStrike" cap="none" normalizeH="0" baseline="0" dirty="0" err="1" smtClean="0">
                  <a:ln>
                    <a:noFill/>
                  </a:ln>
                  <a:solidFill>
                    <a:schemeClr val="tx2"/>
                  </a:solidFill>
                  <a:effectLst>
                    <a:outerShdw blurRad="38100" dist="38100" dir="2700000" algn="tl">
                      <a:srgbClr val="000000">
                        <a:alpha val="43137"/>
                      </a:srgbClr>
                    </a:outerShdw>
                  </a:effectLst>
                  <a:latin typeface="Arial" pitchFamily="-112" charset="0"/>
                  <a:ea typeface="ＭＳ Ｐゴシック" pitchFamily="-112" charset="-128"/>
                  <a:cs typeface="ＭＳ Ｐゴシック" pitchFamily="-112" charset="-128"/>
                </a:rPr>
                <a:t>Cavity</a:t>
              </a:r>
              <a:endParaRPr kumimoji="0" lang="de-DE" sz="2400" b="1" i="0" u="none" strike="noStrike" cap="none" normalizeH="0" baseline="0" dirty="0" smtClean="0">
                <a:ln>
                  <a:noFill/>
                </a:ln>
                <a:solidFill>
                  <a:schemeClr val="tx2"/>
                </a:solidFill>
                <a:effectLst>
                  <a:outerShdw blurRad="38100" dist="38100" dir="2700000" algn="tl">
                    <a:srgbClr val="000000">
                      <a:alpha val="43137"/>
                    </a:srgbClr>
                  </a:outerShdw>
                </a:effectLst>
                <a:latin typeface="Arial" pitchFamily="-112" charset="0"/>
                <a:ea typeface="ＭＳ Ｐゴシック" pitchFamily="-112" charset="-128"/>
                <a:cs typeface="ＭＳ Ｐゴシック" pitchFamily="-112" charset="-128"/>
              </a:endParaRPr>
            </a:p>
            <a:p>
              <a:pPr marL="0" marR="0" indent="0" algn="l" defTabSz="914400" rtl="0" eaLnBrk="0" fontAlgn="base" latinLnBrk="0" hangingPunct="0">
                <a:lnSpc>
                  <a:spcPct val="100000"/>
                </a:lnSpc>
                <a:spcBef>
                  <a:spcPct val="0"/>
                </a:spcBef>
                <a:spcAft>
                  <a:spcPct val="0"/>
                </a:spcAft>
                <a:buClrTx/>
                <a:buSzTx/>
                <a:buFontTx/>
                <a:buNone/>
                <a:tabLst/>
              </a:pPr>
              <a:endParaRPr lang="de-DE" sz="2400" b="1" dirty="0" smtClean="0">
                <a:solidFill>
                  <a:schemeClr val="tx2"/>
                </a:solidFill>
                <a:effectLst>
                  <a:outerShdw blurRad="38100" dist="38100" dir="2700000" algn="tl">
                    <a:srgbClr val="000000">
                      <a:alpha val="43137"/>
                    </a:srgbClr>
                  </a:outerShdw>
                </a:effectLst>
                <a:latin typeface="Arial" pitchFamily="-112" charset="0"/>
                <a:ea typeface="ＭＳ Ｐゴシック" pitchFamily="-112" charset="-128"/>
                <a:cs typeface="ＭＳ Ｐゴシック" pitchFamily="-112" charset="-128"/>
              </a:endParaRPr>
            </a:p>
          </p:txBody>
        </p:sp>
        <p:pic>
          <p:nvPicPr>
            <p:cNvPr id="1030" name="Picture 6"/>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216" t="1820" r="2185" b="4326"/>
            <a:stretch/>
          </p:blipFill>
          <p:spPr bwMode="auto">
            <a:xfrm>
              <a:off x="2819400" y="3182838"/>
              <a:ext cx="3752877" cy="2680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91" name="Gruppieren 90"/>
          <p:cNvGrpSpPr/>
          <p:nvPr/>
        </p:nvGrpSpPr>
        <p:grpSpPr>
          <a:xfrm>
            <a:off x="470242" y="2544389"/>
            <a:ext cx="6647371" cy="3646561"/>
            <a:chOff x="107339" y="2672939"/>
            <a:chExt cx="6647371" cy="3646561"/>
          </a:xfrm>
        </p:grpSpPr>
        <p:sp>
          <p:nvSpPr>
            <p:cNvPr id="133" name="Rounded Rectangle 98"/>
            <p:cNvSpPr/>
            <p:nvPr/>
          </p:nvSpPr>
          <p:spPr bwMode="auto">
            <a:xfrm>
              <a:off x="107339" y="2672939"/>
              <a:ext cx="6647371" cy="3646561"/>
            </a:xfrm>
            <a:prstGeom prst="roundRect">
              <a:avLst/>
            </a:prstGeom>
            <a:solidFill>
              <a:schemeClr val="accent4">
                <a:alpha val="90000"/>
              </a:schemeClr>
            </a:solidFill>
            <a:ln w="25400"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de-DE" sz="2400" b="1" dirty="0" err="1" smtClean="0">
                  <a:solidFill>
                    <a:schemeClr val="tx2"/>
                  </a:solidFill>
                  <a:effectLst>
                    <a:outerShdw blurRad="38100" dist="38100" dir="2700000" algn="tl">
                      <a:srgbClr val="000000">
                        <a:alpha val="43137"/>
                      </a:srgbClr>
                    </a:outerShdw>
                  </a:effectLst>
                  <a:latin typeface="Arial" pitchFamily="-112" charset="0"/>
                  <a:ea typeface="ＭＳ Ｐゴシック" pitchFamily="-112" charset="-128"/>
                  <a:cs typeface="ＭＳ Ｐゴシック" pitchFamily="-112" charset="-128"/>
                </a:rPr>
                <a:t>C</a:t>
              </a:r>
              <a:r>
                <a:rPr kumimoji="0" lang="de-DE" sz="2400" b="1" i="0" u="none" strike="noStrike" cap="none" normalizeH="0" baseline="0" dirty="0" err="1" smtClean="0">
                  <a:ln>
                    <a:noFill/>
                  </a:ln>
                  <a:solidFill>
                    <a:schemeClr val="tx2"/>
                  </a:solidFill>
                  <a:effectLst>
                    <a:outerShdw blurRad="38100" dist="38100" dir="2700000" algn="tl">
                      <a:srgbClr val="000000">
                        <a:alpha val="43137"/>
                      </a:srgbClr>
                    </a:outerShdw>
                  </a:effectLst>
                  <a:latin typeface="Arial" pitchFamily="-112" charset="0"/>
                  <a:ea typeface="ＭＳ Ｐゴシック" pitchFamily="-112" charset="-128"/>
                  <a:cs typeface="ＭＳ Ｐゴシック" pitchFamily="-112" charset="-128"/>
                </a:rPr>
                <a:t>ollimator</a:t>
              </a:r>
              <a:endParaRPr kumimoji="0" lang="de-DE" sz="2400" b="1" i="0" u="none" strike="noStrike" cap="none" normalizeH="0" baseline="0" dirty="0" smtClean="0">
                <a:ln>
                  <a:noFill/>
                </a:ln>
                <a:solidFill>
                  <a:schemeClr val="tx2"/>
                </a:solidFill>
                <a:effectLst>
                  <a:outerShdw blurRad="38100" dist="38100" dir="2700000" algn="tl">
                    <a:srgbClr val="000000">
                      <a:alpha val="43137"/>
                    </a:srgbClr>
                  </a:outerShdw>
                </a:effectLst>
                <a:latin typeface="Arial" pitchFamily="-112" charset="0"/>
                <a:ea typeface="ＭＳ Ｐゴシック" pitchFamily="-112" charset="-128"/>
                <a:cs typeface="ＭＳ Ｐゴシック" pitchFamily="-112" charset="-128"/>
              </a:endParaRPr>
            </a:p>
            <a:p>
              <a:pPr marL="0" marR="0" indent="0" algn="l" defTabSz="914400" rtl="0" eaLnBrk="0" fontAlgn="base" latinLnBrk="0" hangingPunct="0">
                <a:lnSpc>
                  <a:spcPct val="100000"/>
                </a:lnSpc>
                <a:spcBef>
                  <a:spcPct val="0"/>
                </a:spcBef>
                <a:spcAft>
                  <a:spcPct val="0"/>
                </a:spcAft>
                <a:buClrTx/>
                <a:buSzTx/>
                <a:buFontTx/>
                <a:buNone/>
                <a:tabLst/>
              </a:pPr>
              <a:endParaRPr lang="de-DE" sz="2400" b="1" dirty="0" smtClean="0">
                <a:solidFill>
                  <a:schemeClr val="tx2"/>
                </a:solidFill>
                <a:effectLst>
                  <a:outerShdw blurRad="38100" dist="38100" dir="2700000" algn="tl">
                    <a:srgbClr val="000000">
                      <a:alpha val="43137"/>
                    </a:srgbClr>
                  </a:outerShdw>
                </a:effectLst>
                <a:latin typeface="Arial" pitchFamily="-112" charset="0"/>
                <a:ea typeface="ＭＳ Ｐゴシック" pitchFamily="-112" charset="-128"/>
                <a:cs typeface="ＭＳ Ｐゴシック" pitchFamily="-112" charset="-128"/>
              </a:endParaRPr>
            </a:p>
          </p:txBody>
        </p:sp>
        <p:grpSp>
          <p:nvGrpSpPr>
            <p:cNvPr id="135" name="Group 3"/>
            <p:cNvGrpSpPr>
              <a:grpSpLocks/>
            </p:cNvGrpSpPr>
            <p:nvPr/>
          </p:nvGrpSpPr>
          <p:grpSpPr bwMode="auto">
            <a:xfrm>
              <a:off x="421467" y="3238477"/>
              <a:ext cx="3037787" cy="2997118"/>
              <a:chOff x="-86" y="525"/>
              <a:chExt cx="3695" cy="4152"/>
            </a:xfrm>
          </p:grpSpPr>
          <p:grpSp>
            <p:nvGrpSpPr>
              <p:cNvPr id="137" name="Group 4"/>
              <p:cNvGrpSpPr>
                <a:grpSpLocks/>
              </p:cNvGrpSpPr>
              <p:nvPr/>
            </p:nvGrpSpPr>
            <p:grpSpPr bwMode="auto">
              <a:xfrm>
                <a:off x="2" y="525"/>
                <a:ext cx="3607" cy="4152"/>
                <a:chOff x="1097" y="525"/>
                <a:chExt cx="3607" cy="4152"/>
              </a:xfrm>
            </p:grpSpPr>
            <p:pic>
              <p:nvPicPr>
                <p:cNvPr id="143" name="Picture 5" descr="CIMG0419"/>
                <p:cNvPicPr>
                  <a:picLocks noChangeAspect="1" noChangeArrowheads="1"/>
                </p:cNvPicPr>
                <p:nvPr/>
              </p:nvPicPr>
              <p:blipFill>
                <a:blip r:embed="rId10" cstate="print"/>
                <a:srcRect/>
                <a:stretch>
                  <a:fillRect/>
                </a:stretch>
              </p:blipFill>
              <p:spPr bwMode="auto">
                <a:xfrm>
                  <a:off x="1097" y="576"/>
                  <a:ext cx="3607" cy="3532"/>
                </a:xfrm>
                <a:prstGeom prst="rect">
                  <a:avLst/>
                </a:prstGeom>
                <a:noFill/>
                <a:ln w="9525">
                  <a:noFill/>
                  <a:miter lim="800000"/>
                  <a:headEnd/>
                  <a:tailEnd/>
                </a:ln>
              </p:spPr>
            </p:pic>
            <p:sp>
              <p:nvSpPr>
                <p:cNvPr id="144" name="Line 6"/>
                <p:cNvSpPr>
                  <a:spLocks noChangeShapeType="1"/>
                </p:cNvSpPr>
                <p:nvPr/>
              </p:nvSpPr>
              <p:spPr bwMode="auto">
                <a:xfrm flipH="1" flipV="1">
                  <a:off x="2876" y="525"/>
                  <a:ext cx="16" cy="1250"/>
                </a:xfrm>
                <a:prstGeom prst="line">
                  <a:avLst/>
                </a:prstGeom>
                <a:noFill/>
                <a:ln w="57150">
                  <a:solidFill>
                    <a:srgbClr val="FF3300"/>
                  </a:solidFill>
                  <a:round/>
                  <a:headEnd/>
                  <a:tailEnd type="triangle" w="med" len="med"/>
                </a:ln>
              </p:spPr>
              <p:txBody>
                <a:bodyPr anchor="ctr"/>
                <a:lstStyle/>
                <a:p>
                  <a:pPr eaLnBrk="1" fontAlgn="auto" hangingPunct="1">
                    <a:spcBef>
                      <a:spcPts val="0"/>
                    </a:spcBef>
                    <a:spcAft>
                      <a:spcPts val="0"/>
                    </a:spcAft>
                    <a:defRPr/>
                  </a:pPr>
                  <a:endParaRPr lang="en-US" kern="0">
                    <a:solidFill>
                      <a:sysClr val="windowText" lastClr="000000"/>
                    </a:solidFill>
                  </a:endParaRPr>
                </a:p>
              </p:txBody>
            </p:sp>
            <p:sp>
              <p:nvSpPr>
                <p:cNvPr id="145" name="Line 7"/>
                <p:cNvSpPr>
                  <a:spLocks noChangeShapeType="1"/>
                </p:cNvSpPr>
                <p:nvPr/>
              </p:nvSpPr>
              <p:spPr bwMode="auto">
                <a:xfrm flipH="1" flipV="1">
                  <a:off x="2906" y="2589"/>
                  <a:ext cx="16" cy="1584"/>
                </a:xfrm>
                <a:prstGeom prst="line">
                  <a:avLst/>
                </a:prstGeom>
                <a:noFill/>
                <a:ln w="57150">
                  <a:solidFill>
                    <a:srgbClr val="FF3300"/>
                  </a:solidFill>
                  <a:round/>
                  <a:headEnd/>
                  <a:tailEnd/>
                </a:ln>
              </p:spPr>
              <p:txBody>
                <a:bodyPr anchor="ctr"/>
                <a:lstStyle/>
                <a:p>
                  <a:pPr eaLnBrk="1" fontAlgn="auto" hangingPunct="1">
                    <a:spcBef>
                      <a:spcPts val="0"/>
                    </a:spcBef>
                    <a:spcAft>
                      <a:spcPts val="0"/>
                    </a:spcAft>
                    <a:defRPr/>
                  </a:pPr>
                  <a:endParaRPr lang="en-US" kern="0">
                    <a:solidFill>
                      <a:sysClr val="windowText" lastClr="000000"/>
                    </a:solidFill>
                  </a:endParaRPr>
                </a:p>
              </p:txBody>
            </p:sp>
            <p:sp>
              <p:nvSpPr>
                <p:cNvPr id="146" name="Text Box 8"/>
                <p:cNvSpPr txBox="1">
                  <a:spLocks noChangeArrowheads="1"/>
                </p:cNvSpPr>
                <p:nvPr/>
              </p:nvSpPr>
              <p:spPr bwMode="auto">
                <a:xfrm>
                  <a:off x="2127" y="4123"/>
                  <a:ext cx="1503" cy="554"/>
                </a:xfrm>
                <a:prstGeom prst="rect">
                  <a:avLst/>
                </a:prstGeom>
                <a:noFill/>
                <a:ln w="9525">
                  <a:noFill/>
                  <a:miter lim="800000"/>
                  <a:headEnd/>
                  <a:tailEnd/>
                </a:ln>
              </p:spPr>
              <p:txBody>
                <a:bodyPr>
                  <a:spAutoFit/>
                </a:bodyPr>
                <a:lstStyle/>
                <a:p>
                  <a:pPr algn="ctr" eaLnBrk="1" fontAlgn="auto" hangingPunct="1">
                    <a:spcBef>
                      <a:spcPts val="0"/>
                    </a:spcBef>
                    <a:spcAft>
                      <a:spcPts val="0"/>
                    </a:spcAft>
                    <a:defRPr/>
                  </a:pPr>
                  <a:r>
                    <a:rPr lang="en-US" sz="2000" kern="0" dirty="0" smtClean="0">
                      <a:solidFill>
                        <a:srgbClr val="FF3300"/>
                      </a:solidFill>
                      <a:effectLst>
                        <a:outerShdw blurRad="38100" dist="38100" dir="2700000" algn="tl">
                          <a:srgbClr val="DDDDDD"/>
                        </a:outerShdw>
                      </a:effectLst>
                      <a:latin typeface="+mj-lt"/>
                      <a:cs typeface="ＭＳ Ｐゴシック" charset="-128"/>
                    </a:rPr>
                    <a:t>Beam</a:t>
                  </a:r>
                  <a:endParaRPr lang="en-US" sz="2000" kern="0" dirty="0">
                    <a:solidFill>
                      <a:srgbClr val="FF3300"/>
                    </a:solidFill>
                    <a:effectLst>
                      <a:outerShdw blurRad="38100" dist="38100" dir="2700000" algn="tl">
                        <a:srgbClr val="DDDDDD"/>
                      </a:outerShdw>
                    </a:effectLst>
                    <a:latin typeface="+mj-lt"/>
                    <a:cs typeface="ＭＳ Ｐゴシック" charset="-128"/>
                  </a:endParaRPr>
                </a:p>
              </p:txBody>
            </p:sp>
          </p:grpSp>
          <p:sp>
            <p:nvSpPr>
              <p:cNvPr id="139" name="Line 9"/>
              <p:cNvSpPr>
                <a:spLocks noChangeShapeType="1"/>
              </p:cNvSpPr>
              <p:nvPr/>
            </p:nvSpPr>
            <p:spPr bwMode="auto">
              <a:xfrm flipV="1">
                <a:off x="72" y="606"/>
                <a:ext cx="1033" cy="1181"/>
              </a:xfrm>
              <a:prstGeom prst="line">
                <a:avLst/>
              </a:prstGeom>
              <a:noFill/>
              <a:ln w="28575">
                <a:solidFill>
                  <a:srgbClr val="99FF33"/>
                </a:solidFill>
                <a:round/>
                <a:headEnd type="triangle" w="med" len="med"/>
                <a:tailEnd type="triangle" w="med" len="med"/>
              </a:ln>
            </p:spPr>
            <p:txBody>
              <a:bodyPr>
                <a:spAutoFit/>
              </a:bodyPr>
              <a:lstStyle/>
              <a:p>
                <a:pPr eaLnBrk="1" fontAlgn="auto" hangingPunct="1">
                  <a:spcBef>
                    <a:spcPts val="0"/>
                  </a:spcBef>
                  <a:spcAft>
                    <a:spcPts val="0"/>
                  </a:spcAft>
                  <a:defRPr/>
                </a:pPr>
                <a:endParaRPr lang="en-US" kern="0">
                  <a:solidFill>
                    <a:sysClr val="windowText" lastClr="000000"/>
                  </a:solidFill>
                </a:endParaRPr>
              </a:p>
            </p:txBody>
          </p:sp>
          <p:sp>
            <p:nvSpPr>
              <p:cNvPr id="141" name="Text Box 10"/>
              <p:cNvSpPr txBox="1">
                <a:spLocks noChangeArrowheads="1"/>
              </p:cNvSpPr>
              <p:nvPr/>
            </p:nvSpPr>
            <p:spPr bwMode="auto">
              <a:xfrm>
                <a:off x="-86" y="828"/>
                <a:ext cx="798" cy="296"/>
              </a:xfrm>
              <a:prstGeom prst="rect">
                <a:avLst/>
              </a:prstGeom>
              <a:noFill/>
              <a:ln w="12700">
                <a:noFill/>
                <a:miter lim="800000"/>
                <a:headEnd/>
                <a:tailEnd/>
              </a:ln>
              <a:effectLst/>
            </p:spPr>
            <p:txBody>
              <a:bodyPr>
                <a:spAutoFit/>
              </a:bodyPr>
              <a:lstStyle/>
              <a:p>
                <a:pPr eaLnBrk="1" fontAlgn="auto" hangingPunct="1">
                  <a:spcBef>
                    <a:spcPts val="0"/>
                  </a:spcBef>
                  <a:spcAft>
                    <a:spcPts val="0"/>
                  </a:spcAft>
                  <a:defRPr/>
                </a:pPr>
                <a:r>
                  <a:rPr lang="en-US" sz="1600" b="1" kern="0" dirty="0">
                    <a:solidFill>
                      <a:srgbClr val="99FF33"/>
                    </a:solidFill>
                    <a:cs typeface="ＭＳ Ｐゴシック" charset="-128"/>
                  </a:rPr>
                  <a:t>1.2 m</a:t>
                </a:r>
              </a:p>
            </p:txBody>
          </p:sp>
        </p:grpSp>
      </p:grpSp>
      <p:grpSp>
        <p:nvGrpSpPr>
          <p:cNvPr id="147" name="Group 37"/>
          <p:cNvGrpSpPr/>
          <p:nvPr/>
        </p:nvGrpSpPr>
        <p:grpSpPr>
          <a:xfrm>
            <a:off x="3566127" y="2870261"/>
            <a:ext cx="2995081" cy="2980931"/>
            <a:chOff x="4766129" y="2673561"/>
            <a:chExt cx="2995081" cy="2980931"/>
          </a:xfrm>
        </p:grpSpPr>
        <p:grpSp>
          <p:nvGrpSpPr>
            <p:cNvPr id="148" name="Group 36"/>
            <p:cNvGrpSpPr/>
            <p:nvPr/>
          </p:nvGrpSpPr>
          <p:grpSpPr>
            <a:xfrm>
              <a:off x="4766129" y="2673561"/>
              <a:ext cx="2995081" cy="2980931"/>
              <a:chOff x="4766129" y="2673561"/>
              <a:chExt cx="2995081" cy="2980931"/>
            </a:xfrm>
          </p:grpSpPr>
          <p:grpSp>
            <p:nvGrpSpPr>
              <p:cNvPr id="150" name="Group 35"/>
              <p:cNvGrpSpPr/>
              <p:nvPr/>
            </p:nvGrpSpPr>
            <p:grpSpPr>
              <a:xfrm>
                <a:off x="4766129" y="2673561"/>
                <a:ext cx="2995081" cy="2980931"/>
                <a:chOff x="4766129" y="2673561"/>
                <a:chExt cx="2995081" cy="2980931"/>
              </a:xfrm>
            </p:grpSpPr>
            <p:pic>
              <p:nvPicPr>
                <p:cNvPr id="152" name="Picture 2" descr="http://www.euro-culture.fr/image/1_euro_2009_2.jpg"/>
                <p:cNvPicPr>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a:off x="4766129" y="2713535"/>
                  <a:ext cx="2940957" cy="2940957"/>
                </a:xfrm>
                <a:prstGeom prst="rect">
                  <a:avLst/>
                </a:prstGeom>
                <a:noFill/>
              </p:spPr>
            </p:pic>
            <p:sp>
              <p:nvSpPr>
                <p:cNvPr id="153" name="Rectangle 34"/>
                <p:cNvSpPr/>
                <p:nvPr/>
              </p:nvSpPr>
              <p:spPr bwMode="auto">
                <a:xfrm>
                  <a:off x="6550924" y="4026089"/>
                  <a:ext cx="316919" cy="272417"/>
                </a:xfrm>
                <a:prstGeom prst="rect">
                  <a:avLst/>
                </a:prstGeom>
                <a:solidFill>
                  <a:schemeClr val="accent6">
                    <a:alpha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cxnSp>
              <p:nvCxnSpPr>
                <p:cNvPr id="154" name="Straight Connector 24"/>
                <p:cNvCxnSpPr/>
                <p:nvPr/>
              </p:nvCxnSpPr>
              <p:spPr bwMode="auto">
                <a:xfrm>
                  <a:off x="6854194" y="2673561"/>
                  <a:ext cx="3" cy="2742979"/>
                </a:xfrm>
                <a:prstGeom prst="line">
                  <a:avLst/>
                </a:prstGeom>
                <a:solidFill>
                  <a:schemeClr val="accent1"/>
                </a:solidFill>
                <a:ln w="50800" cap="flat" cmpd="sng" algn="ctr">
                  <a:solidFill>
                    <a:schemeClr val="accent2"/>
                  </a:solidFill>
                  <a:prstDash val="solid"/>
                  <a:round/>
                  <a:headEnd type="none" w="med" len="med"/>
                  <a:tailEnd type="none" w="med" len="med"/>
                </a:ln>
                <a:effectLst/>
              </p:spPr>
            </p:cxnSp>
            <p:cxnSp>
              <p:nvCxnSpPr>
                <p:cNvPr id="155" name="Straight Connector 27"/>
                <p:cNvCxnSpPr/>
                <p:nvPr/>
              </p:nvCxnSpPr>
              <p:spPr bwMode="auto">
                <a:xfrm>
                  <a:off x="6565971" y="2673561"/>
                  <a:ext cx="0" cy="2744556"/>
                </a:xfrm>
                <a:prstGeom prst="line">
                  <a:avLst/>
                </a:prstGeom>
                <a:solidFill>
                  <a:schemeClr val="accent1"/>
                </a:solidFill>
                <a:ln w="50800" cap="flat" cmpd="sng" algn="ctr">
                  <a:solidFill>
                    <a:schemeClr val="accent2"/>
                  </a:solidFill>
                  <a:prstDash val="solid"/>
                  <a:round/>
                  <a:headEnd type="none" w="med" len="med"/>
                  <a:tailEnd type="none" w="med" len="med"/>
                </a:ln>
                <a:effectLst/>
              </p:spPr>
            </p:cxnSp>
            <p:cxnSp>
              <p:nvCxnSpPr>
                <p:cNvPr id="156" name="Straight Connector 29"/>
                <p:cNvCxnSpPr/>
                <p:nvPr/>
              </p:nvCxnSpPr>
              <p:spPr bwMode="auto">
                <a:xfrm flipH="1">
                  <a:off x="5153439" y="4034649"/>
                  <a:ext cx="2607771" cy="0"/>
                </a:xfrm>
                <a:prstGeom prst="line">
                  <a:avLst/>
                </a:prstGeom>
                <a:solidFill>
                  <a:schemeClr val="accent1"/>
                </a:solidFill>
                <a:ln w="50800" cap="flat" cmpd="sng" algn="ctr">
                  <a:solidFill>
                    <a:schemeClr val="accent2"/>
                  </a:solidFill>
                  <a:prstDash val="solid"/>
                  <a:round/>
                  <a:headEnd type="none" w="med" len="med"/>
                  <a:tailEnd type="none" w="med" len="med"/>
                </a:ln>
                <a:effectLst/>
              </p:spPr>
            </p:cxnSp>
            <p:cxnSp>
              <p:nvCxnSpPr>
                <p:cNvPr id="157" name="Straight Connector 30"/>
                <p:cNvCxnSpPr/>
                <p:nvPr/>
              </p:nvCxnSpPr>
              <p:spPr bwMode="auto">
                <a:xfrm flipH="1">
                  <a:off x="5150536" y="4298506"/>
                  <a:ext cx="2610674" cy="1968"/>
                </a:xfrm>
                <a:prstGeom prst="line">
                  <a:avLst/>
                </a:prstGeom>
                <a:solidFill>
                  <a:schemeClr val="accent1"/>
                </a:solidFill>
                <a:ln w="50800" cap="flat" cmpd="sng" algn="ctr">
                  <a:solidFill>
                    <a:schemeClr val="accent2"/>
                  </a:solidFill>
                  <a:prstDash val="solid"/>
                  <a:round/>
                  <a:headEnd type="none" w="med" len="med"/>
                  <a:tailEnd type="none" w="med" len="med"/>
                </a:ln>
                <a:effectLst/>
              </p:spPr>
            </p:cxnSp>
          </p:grpSp>
          <p:sp>
            <p:nvSpPr>
              <p:cNvPr id="151" name="TextBox 31"/>
              <p:cNvSpPr txBox="1">
                <a:spLocks noChangeArrowheads="1"/>
              </p:cNvSpPr>
              <p:nvPr/>
            </p:nvSpPr>
            <p:spPr bwMode="auto">
              <a:xfrm>
                <a:off x="4888900" y="5032786"/>
                <a:ext cx="1265090" cy="461665"/>
              </a:xfrm>
              <a:prstGeom prst="rect">
                <a:avLst/>
              </a:prstGeom>
              <a:solidFill>
                <a:schemeClr val="accent4"/>
              </a:solidFill>
              <a:ln w="9525">
                <a:solidFill>
                  <a:schemeClr val="accent6"/>
                </a:solidFill>
                <a:miter lim="800000"/>
                <a:headEnd/>
                <a:tailEnd/>
              </a:ln>
            </p:spPr>
            <p:txBody>
              <a:bodyPr wrap="none">
                <a:spAutoFit/>
              </a:bodyPr>
              <a:lstStyle/>
              <a:p>
                <a:pPr algn="ctr">
                  <a:defRPr/>
                </a:pPr>
                <a:r>
                  <a:rPr lang="de-DE" sz="2400" b="1" dirty="0" err="1" smtClean="0">
                    <a:solidFill>
                      <a:schemeClr val="tx2"/>
                    </a:solidFill>
                  </a:rPr>
                  <a:t>Opening</a:t>
                </a:r>
                <a:endParaRPr lang="en-US" sz="2400" b="1" dirty="0">
                  <a:solidFill>
                    <a:schemeClr val="tx2"/>
                  </a:solidFill>
                  <a:latin typeface="+mn-lt"/>
                </a:endParaRPr>
              </a:p>
            </p:txBody>
          </p:sp>
        </p:grpSp>
        <p:cxnSp>
          <p:nvCxnSpPr>
            <p:cNvPr id="149" name="Straight Arrow Connector 5"/>
            <p:cNvCxnSpPr>
              <a:cxnSpLocks noChangeShapeType="1"/>
              <a:endCxn id="151" idx="0"/>
            </p:cNvCxnSpPr>
            <p:nvPr/>
          </p:nvCxnSpPr>
          <p:spPr bwMode="auto">
            <a:xfrm flipH="1">
              <a:off x="5521445" y="4196946"/>
              <a:ext cx="1183696" cy="835840"/>
            </a:xfrm>
            <a:prstGeom prst="straightConnector1">
              <a:avLst/>
            </a:prstGeom>
            <a:noFill/>
            <a:ln w="50800" algn="ctr">
              <a:solidFill>
                <a:schemeClr val="accent6"/>
              </a:solidFill>
              <a:prstDash val="sysDash"/>
              <a:round/>
              <a:headEnd type="triangle" w="med" len="med"/>
              <a:tailEnd/>
            </a:ln>
          </p:spPr>
        </p:cxnSp>
      </p:grpSp>
      <p:grpSp>
        <p:nvGrpSpPr>
          <p:cNvPr id="49" name="Gruppieren 48"/>
          <p:cNvGrpSpPr/>
          <p:nvPr/>
        </p:nvGrpSpPr>
        <p:grpSpPr>
          <a:xfrm>
            <a:off x="4478022" y="2178252"/>
            <a:ext cx="4585648" cy="3725839"/>
            <a:chOff x="4162568" y="2429301"/>
            <a:chExt cx="4585648" cy="3725839"/>
          </a:xfrm>
        </p:grpSpPr>
        <p:sp>
          <p:nvSpPr>
            <p:cNvPr id="99" name="Rounded Rectangle 98"/>
            <p:cNvSpPr/>
            <p:nvPr/>
          </p:nvSpPr>
          <p:spPr bwMode="auto">
            <a:xfrm>
              <a:off x="4162568" y="2429301"/>
              <a:ext cx="4585648" cy="3725839"/>
            </a:xfrm>
            <a:prstGeom prst="roundRect">
              <a:avLst/>
            </a:prstGeom>
            <a:solidFill>
              <a:schemeClr val="accent4">
                <a:alpha val="90000"/>
              </a:schemeClr>
            </a:solidFill>
            <a:ln w="25400"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de-DE" sz="2400" b="1" i="0" u="none" strike="noStrike" cap="none" normalizeH="0" baseline="0" dirty="0" smtClean="0">
                  <a:ln>
                    <a:noFill/>
                  </a:ln>
                  <a:solidFill>
                    <a:schemeClr val="tx2"/>
                  </a:solidFill>
                  <a:effectLst>
                    <a:outerShdw blurRad="38100" dist="38100" dir="2700000" algn="tl">
                      <a:srgbClr val="000000">
                        <a:alpha val="43137"/>
                      </a:srgbClr>
                    </a:outerShdw>
                  </a:effectLst>
                  <a:latin typeface="Arial" pitchFamily="-112" charset="0"/>
                  <a:ea typeface="ＭＳ Ｐゴシック" pitchFamily="-112" charset="-128"/>
                  <a:cs typeface="ＭＳ Ｐゴシック" pitchFamily="-112" charset="-128"/>
                </a:rPr>
                <a:t>LHC </a:t>
              </a:r>
              <a:r>
                <a:rPr kumimoji="0" lang="de-DE" sz="2400" b="1" i="0" u="none" strike="noStrike" cap="none" normalizeH="0" baseline="0" dirty="0" err="1" smtClean="0">
                  <a:ln>
                    <a:noFill/>
                  </a:ln>
                  <a:solidFill>
                    <a:schemeClr val="tx2"/>
                  </a:solidFill>
                  <a:effectLst>
                    <a:outerShdw blurRad="38100" dist="38100" dir="2700000" algn="tl">
                      <a:srgbClr val="000000">
                        <a:alpha val="43137"/>
                      </a:srgbClr>
                    </a:outerShdw>
                  </a:effectLst>
                  <a:latin typeface="Arial" pitchFamily="-112" charset="0"/>
                  <a:ea typeface="ＭＳ Ｐゴシック" pitchFamily="-112" charset="-128"/>
                  <a:cs typeface="ＭＳ Ｐゴシック" pitchFamily="-112" charset="-128"/>
                </a:rPr>
                <a:t>Dipolemagnet</a:t>
              </a:r>
              <a:endParaRPr kumimoji="0" lang="de-DE" sz="2400" b="1" i="0" u="none" strike="noStrike" cap="none" normalizeH="0" baseline="0" dirty="0" smtClean="0">
                <a:ln>
                  <a:noFill/>
                </a:ln>
                <a:solidFill>
                  <a:schemeClr val="tx2"/>
                </a:solidFill>
                <a:effectLst>
                  <a:outerShdw blurRad="38100" dist="38100" dir="2700000" algn="tl">
                    <a:srgbClr val="000000">
                      <a:alpha val="43137"/>
                    </a:srgbClr>
                  </a:outerShdw>
                </a:effectLst>
                <a:latin typeface="Arial" pitchFamily="-112" charset="0"/>
                <a:ea typeface="ＭＳ Ｐゴシック" pitchFamily="-112" charset="-128"/>
                <a:cs typeface="ＭＳ Ｐゴシック" pitchFamily="-112" charset="-128"/>
              </a:endParaRPr>
            </a:p>
            <a:p>
              <a:pPr marL="0" marR="0" indent="0" algn="l" defTabSz="914400" rtl="0" eaLnBrk="0" fontAlgn="base" latinLnBrk="0" hangingPunct="0">
                <a:lnSpc>
                  <a:spcPct val="100000"/>
                </a:lnSpc>
                <a:spcBef>
                  <a:spcPct val="0"/>
                </a:spcBef>
                <a:spcAft>
                  <a:spcPct val="0"/>
                </a:spcAft>
                <a:buClrTx/>
                <a:buSzTx/>
                <a:buFontTx/>
                <a:buNone/>
                <a:tabLst/>
              </a:pPr>
              <a:endParaRPr lang="de-DE" sz="2400" b="1" dirty="0">
                <a:solidFill>
                  <a:schemeClr val="tx2"/>
                </a:solidFill>
                <a:effectLst>
                  <a:outerShdw blurRad="38100" dist="38100" dir="2700000" algn="tl">
                    <a:srgbClr val="000000">
                      <a:alpha val="43137"/>
                    </a:srgbClr>
                  </a:outerShdw>
                </a:effectLst>
                <a:latin typeface="Arial" pitchFamily="-112" charset="0"/>
                <a:ea typeface="ＭＳ Ｐゴシック" pitchFamily="-112" charset="-128"/>
                <a:cs typeface="ＭＳ Ｐゴシック" pitchFamily="-112" charset="-128"/>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1" i="0" u="none" strike="noStrike" cap="none" normalizeH="0" baseline="0" dirty="0" smtClean="0">
                <a:ln>
                  <a:noFill/>
                </a:ln>
                <a:solidFill>
                  <a:schemeClr val="tx2"/>
                </a:solidFill>
                <a:effectLst>
                  <a:outerShdw blurRad="38100" dist="38100" dir="2700000" algn="tl">
                    <a:srgbClr val="000000">
                      <a:alpha val="43137"/>
                    </a:srgbClr>
                  </a:outerShdw>
                </a:effectLst>
                <a:latin typeface="Arial" pitchFamily="-112" charset="0"/>
                <a:ea typeface="ＭＳ Ｐゴシック" pitchFamily="-112" charset="-128"/>
                <a:cs typeface="ＭＳ Ｐゴシック" pitchFamily="-112" charset="-128"/>
              </a:endParaRPr>
            </a:p>
            <a:p>
              <a:pPr marL="0" marR="0" indent="0" algn="l" defTabSz="914400" rtl="0" eaLnBrk="0" fontAlgn="base" latinLnBrk="0" hangingPunct="0">
                <a:lnSpc>
                  <a:spcPct val="100000"/>
                </a:lnSpc>
                <a:spcBef>
                  <a:spcPct val="0"/>
                </a:spcBef>
                <a:spcAft>
                  <a:spcPct val="0"/>
                </a:spcAft>
                <a:buClrTx/>
                <a:buSzTx/>
                <a:buFontTx/>
                <a:buNone/>
                <a:tabLst/>
              </a:pPr>
              <a:endParaRPr lang="de-DE" sz="2400" b="1" dirty="0">
                <a:solidFill>
                  <a:schemeClr val="tx2"/>
                </a:solidFill>
                <a:effectLst>
                  <a:outerShdw blurRad="38100" dist="38100" dir="2700000" algn="tl">
                    <a:srgbClr val="000000">
                      <a:alpha val="43137"/>
                    </a:srgbClr>
                  </a:outerShdw>
                </a:effectLst>
                <a:latin typeface="Arial" pitchFamily="-112" charset="0"/>
                <a:ea typeface="ＭＳ Ｐゴシック" pitchFamily="-112" charset="-128"/>
                <a:cs typeface="ＭＳ Ｐゴシック" pitchFamily="-112" charset="-128"/>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1" i="0" u="none" strike="noStrike" cap="none" normalizeH="0" baseline="0" dirty="0" smtClean="0">
                <a:ln>
                  <a:noFill/>
                </a:ln>
                <a:solidFill>
                  <a:schemeClr val="tx2"/>
                </a:solidFill>
                <a:effectLst>
                  <a:outerShdw blurRad="38100" dist="38100" dir="2700000" algn="tl">
                    <a:srgbClr val="000000">
                      <a:alpha val="43137"/>
                    </a:srgbClr>
                  </a:outerShdw>
                </a:effectLst>
                <a:latin typeface="Arial" pitchFamily="-112" charset="0"/>
                <a:ea typeface="ＭＳ Ｐゴシック" pitchFamily="-112" charset="-128"/>
                <a:cs typeface="ＭＳ Ｐゴシック" pitchFamily="-112" charset="-128"/>
              </a:endParaRPr>
            </a:p>
            <a:p>
              <a:pPr marL="0" marR="0" indent="0" algn="l" defTabSz="914400" rtl="0" eaLnBrk="0" fontAlgn="base" latinLnBrk="0" hangingPunct="0">
                <a:lnSpc>
                  <a:spcPct val="100000"/>
                </a:lnSpc>
                <a:spcBef>
                  <a:spcPct val="0"/>
                </a:spcBef>
                <a:spcAft>
                  <a:spcPct val="0"/>
                </a:spcAft>
                <a:buClrTx/>
                <a:buSzTx/>
                <a:buFontTx/>
                <a:buNone/>
                <a:tabLst/>
              </a:pPr>
              <a:endParaRPr lang="de-DE" sz="2400" b="1" dirty="0">
                <a:solidFill>
                  <a:schemeClr val="tx2"/>
                </a:solidFill>
                <a:effectLst>
                  <a:outerShdw blurRad="38100" dist="38100" dir="2700000" algn="tl">
                    <a:srgbClr val="000000">
                      <a:alpha val="43137"/>
                    </a:srgbClr>
                  </a:outerShdw>
                </a:effectLst>
                <a:latin typeface="Arial" pitchFamily="-112" charset="0"/>
                <a:ea typeface="ＭＳ Ｐゴシック" pitchFamily="-112" charset="-128"/>
                <a:cs typeface="ＭＳ Ｐゴシック" pitchFamily="-112" charset="-128"/>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1" i="0" u="none" strike="noStrike" cap="none" normalizeH="0" baseline="0" dirty="0" smtClean="0">
                <a:ln>
                  <a:noFill/>
                </a:ln>
                <a:solidFill>
                  <a:schemeClr val="tx2"/>
                </a:solidFill>
                <a:effectLst>
                  <a:outerShdw blurRad="38100" dist="38100" dir="2700000" algn="tl">
                    <a:srgbClr val="000000">
                      <a:alpha val="43137"/>
                    </a:srgbClr>
                  </a:outerShdw>
                </a:effectLst>
                <a:latin typeface="Arial" pitchFamily="-112" charset="0"/>
                <a:ea typeface="ＭＳ Ｐゴシック" pitchFamily="-112" charset="-128"/>
                <a:cs typeface="ＭＳ Ｐゴシック" pitchFamily="-112" charset="-128"/>
              </a:endParaRPr>
            </a:p>
            <a:p>
              <a:pPr marL="0" marR="0" indent="0" algn="l" defTabSz="914400" rtl="0" eaLnBrk="0" fontAlgn="base" latinLnBrk="0" hangingPunct="0">
                <a:lnSpc>
                  <a:spcPct val="100000"/>
                </a:lnSpc>
                <a:spcBef>
                  <a:spcPct val="0"/>
                </a:spcBef>
                <a:spcAft>
                  <a:spcPct val="0"/>
                </a:spcAft>
                <a:buClrTx/>
                <a:buSzTx/>
                <a:buFontTx/>
                <a:buNone/>
                <a:tabLst/>
              </a:pPr>
              <a:endParaRPr lang="de-DE" sz="2400" b="1" dirty="0">
                <a:solidFill>
                  <a:schemeClr val="tx2"/>
                </a:solidFill>
                <a:effectLst>
                  <a:outerShdw blurRad="38100" dist="38100" dir="2700000" algn="tl">
                    <a:srgbClr val="000000">
                      <a:alpha val="43137"/>
                    </a:srgbClr>
                  </a:outerShdw>
                </a:effectLst>
                <a:latin typeface="Arial" pitchFamily="-112" charset="0"/>
                <a:ea typeface="ＭＳ Ｐゴシック" pitchFamily="-112" charset="-128"/>
                <a:cs typeface="ＭＳ Ｐゴシック" pitchFamily="-112" charset="-128"/>
              </a:endParaRPr>
            </a:p>
            <a:p>
              <a:pPr marL="0" marR="0" indent="0" algn="l" defTabSz="914400" rtl="0" eaLnBrk="0" fontAlgn="base" latinLnBrk="0" hangingPunct="0">
                <a:lnSpc>
                  <a:spcPct val="100000"/>
                </a:lnSpc>
                <a:spcBef>
                  <a:spcPct val="0"/>
                </a:spcBef>
                <a:spcAft>
                  <a:spcPct val="0"/>
                </a:spcAft>
                <a:buClrTx/>
                <a:buSzTx/>
                <a:buFontTx/>
                <a:buNone/>
                <a:tabLst/>
              </a:pPr>
              <a:endParaRPr lang="de-DE" sz="2400" b="1" dirty="0" smtClean="0">
                <a:solidFill>
                  <a:schemeClr val="tx2"/>
                </a:solidFill>
                <a:effectLst>
                  <a:outerShdw blurRad="38100" dist="38100" dir="2700000" algn="tl">
                    <a:srgbClr val="000000">
                      <a:alpha val="43137"/>
                    </a:srgbClr>
                  </a:outerShdw>
                </a:effectLst>
                <a:latin typeface="Arial" pitchFamily="-112" charset="0"/>
                <a:ea typeface="ＭＳ Ｐゴシック" pitchFamily="-112" charset="-128"/>
                <a:cs typeface="ＭＳ Ｐゴシック" pitchFamily="-112" charset="-128"/>
              </a:endParaRPr>
            </a:p>
          </p:txBody>
        </p:sp>
        <p:pic>
          <p:nvPicPr>
            <p:cNvPr id="100" name="Picture 3"/>
            <p:cNvPicPr>
              <a:picLocks noChangeAspect="1" noChangeArrowheads="1"/>
            </p:cNvPicPr>
            <p:nvPr/>
          </p:nvPicPr>
          <p:blipFill>
            <a:blip r:embed="rId12" cstate="print"/>
            <a:srcRect/>
            <a:stretch>
              <a:fillRect/>
            </a:stretch>
          </p:blipFill>
          <p:spPr bwMode="auto">
            <a:xfrm>
              <a:off x="4631363" y="3133622"/>
              <a:ext cx="3649831" cy="2736399"/>
            </a:xfrm>
            <a:prstGeom prst="rect">
              <a:avLst/>
            </a:prstGeom>
            <a:noFill/>
            <a:ln w="12700" cap="sq">
              <a:noFill/>
              <a:miter lim="800000"/>
              <a:headEnd type="none" w="sm" len="sm"/>
              <a:tailEnd type="none" w="sm" len="sm"/>
            </a:ln>
          </p:spPr>
        </p:pic>
      </p:grpSp>
      <p:grpSp>
        <p:nvGrpSpPr>
          <p:cNvPr id="158" name="Group 157"/>
          <p:cNvGrpSpPr/>
          <p:nvPr/>
        </p:nvGrpSpPr>
        <p:grpSpPr>
          <a:xfrm>
            <a:off x="243665" y="1075859"/>
            <a:ext cx="7937812" cy="3400127"/>
            <a:chOff x="243665" y="1075859"/>
            <a:chExt cx="7937812" cy="3400127"/>
          </a:xfrm>
        </p:grpSpPr>
        <p:sp>
          <p:nvSpPr>
            <p:cNvPr id="113" name="Rounded Rectangle 98"/>
            <p:cNvSpPr/>
            <p:nvPr/>
          </p:nvSpPr>
          <p:spPr bwMode="auto">
            <a:xfrm>
              <a:off x="243665" y="1075859"/>
              <a:ext cx="7937812" cy="3400127"/>
            </a:xfrm>
            <a:prstGeom prst="roundRect">
              <a:avLst/>
            </a:prstGeom>
            <a:solidFill>
              <a:schemeClr val="accent4">
                <a:alpha val="90000"/>
              </a:schemeClr>
            </a:solidFill>
            <a:ln w="25400"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de-DE" sz="2400" b="1" i="0" u="none" strike="noStrike" cap="none" normalizeH="0" baseline="0" dirty="0" smtClean="0">
                  <a:ln>
                    <a:noFill/>
                  </a:ln>
                  <a:solidFill>
                    <a:schemeClr val="tx2"/>
                  </a:solidFill>
                  <a:effectLst>
                    <a:outerShdw blurRad="38100" dist="38100" dir="2700000" algn="tl">
                      <a:srgbClr val="000000">
                        <a:alpha val="43137"/>
                      </a:srgbClr>
                    </a:outerShdw>
                  </a:effectLst>
                  <a:latin typeface="Arial" pitchFamily="-112" charset="0"/>
                  <a:ea typeface="ＭＳ Ｐゴシック" pitchFamily="-112" charset="-128"/>
                  <a:cs typeface="ＭＳ Ｐゴシック" pitchFamily="-112" charset="-128"/>
                </a:rPr>
                <a:t>Beam </a:t>
              </a:r>
              <a:r>
                <a:rPr kumimoji="0" lang="de-DE" sz="2400" b="1" i="0" u="none" strike="noStrike" cap="none" normalizeH="0" baseline="0" dirty="0" err="1" smtClean="0">
                  <a:ln>
                    <a:noFill/>
                  </a:ln>
                  <a:solidFill>
                    <a:schemeClr val="tx2"/>
                  </a:solidFill>
                  <a:effectLst>
                    <a:outerShdw blurRad="38100" dist="38100" dir="2700000" algn="tl">
                      <a:srgbClr val="000000">
                        <a:alpha val="43137"/>
                      </a:srgbClr>
                    </a:outerShdw>
                  </a:effectLst>
                  <a:latin typeface="Arial" pitchFamily="-112" charset="0"/>
                  <a:ea typeface="ＭＳ Ｐゴシック" pitchFamily="-112" charset="-128"/>
                  <a:cs typeface="ＭＳ Ｐゴシック" pitchFamily="-112" charset="-128"/>
                </a:rPr>
                <a:t>dump</a:t>
              </a:r>
              <a:endParaRPr kumimoji="0" lang="de-DE" sz="2400" b="1" i="0" u="none" strike="noStrike" cap="none" normalizeH="0" baseline="0" dirty="0" smtClean="0">
                <a:ln>
                  <a:noFill/>
                </a:ln>
                <a:solidFill>
                  <a:schemeClr val="tx2"/>
                </a:solidFill>
                <a:effectLst>
                  <a:outerShdw blurRad="38100" dist="38100" dir="2700000" algn="tl">
                    <a:srgbClr val="000000">
                      <a:alpha val="43137"/>
                    </a:srgbClr>
                  </a:outerShdw>
                </a:effectLst>
                <a:latin typeface="Arial" pitchFamily="-112" charset="0"/>
                <a:ea typeface="ＭＳ Ｐゴシック" pitchFamily="-112" charset="-128"/>
                <a:cs typeface="ＭＳ Ｐゴシック" pitchFamily="-112" charset="-128"/>
              </a:endParaRPr>
            </a:p>
            <a:p>
              <a:pPr marL="0" marR="0" indent="0" algn="l" defTabSz="914400" rtl="0" eaLnBrk="0" fontAlgn="base" latinLnBrk="0" hangingPunct="0">
                <a:lnSpc>
                  <a:spcPct val="100000"/>
                </a:lnSpc>
                <a:spcBef>
                  <a:spcPct val="0"/>
                </a:spcBef>
                <a:spcAft>
                  <a:spcPct val="0"/>
                </a:spcAft>
                <a:buClrTx/>
                <a:buSzTx/>
                <a:buFontTx/>
                <a:buNone/>
                <a:tabLst/>
              </a:pPr>
              <a:endParaRPr lang="de-DE" sz="2400" b="1" dirty="0" smtClean="0">
                <a:solidFill>
                  <a:schemeClr val="tx2"/>
                </a:solidFill>
                <a:effectLst>
                  <a:outerShdw blurRad="38100" dist="38100" dir="2700000" algn="tl">
                    <a:srgbClr val="000000">
                      <a:alpha val="43137"/>
                    </a:srgbClr>
                  </a:outerShdw>
                </a:effectLst>
                <a:latin typeface="Arial" pitchFamily="-112" charset="0"/>
                <a:ea typeface="ＭＳ Ｐゴシック" pitchFamily="-112" charset="-128"/>
                <a:cs typeface="ＭＳ Ｐゴシック" pitchFamily="-112" charset="-128"/>
              </a:endParaRPr>
            </a:p>
          </p:txBody>
        </p:sp>
        <p:pic>
          <p:nvPicPr>
            <p:cNvPr id="117" name="Picture 2" descr="\\cern.ch\dfs\Users\t\tbaer\Documents\My Reports\2010.04.23 - Student visit Bochum\Images\Beam Dump.jpg"/>
            <p:cNvPicPr>
              <a:picLocks noChangeAspect="1" noChangeArrowheads="1"/>
            </p:cNvPicPr>
            <p:nvPr/>
          </p:nvPicPr>
          <p:blipFill>
            <a:blip r:embed="rId13" cstate="print">
              <a:lum bright="30000" contrast="30000"/>
            </a:blip>
            <a:srcRect/>
            <a:stretch>
              <a:fillRect/>
            </a:stretch>
          </p:blipFill>
          <p:spPr bwMode="auto">
            <a:xfrm>
              <a:off x="4627418" y="1715924"/>
              <a:ext cx="3308739" cy="2481554"/>
            </a:xfrm>
            <a:prstGeom prst="rect">
              <a:avLst/>
            </a:prstGeom>
            <a:noFill/>
            <a:ln w="25400">
              <a:solidFill>
                <a:schemeClr val="tx2"/>
              </a:solidFill>
            </a:ln>
          </p:spPr>
        </p:pic>
        <p:pic>
          <p:nvPicPr>
            <p:cNvPr id="89091" name="Picture 3"/>
            <p:cNvPicPr>
              <a:picLocks noChangeAspect="1" noChangeArrowheads="1"/>
            </p:cNvPicPr>
            <p:nvPr/>
          </p:nvPicPr>
          <p:blipFill>
            <a:blip r:embed="rId14" cstate="print"/>
            <a:srcRect/>
            <a:stretch>
              <a:fillRect/>
            </a:stretch>
          </p:blipFill>
          <p:spPr bwMode="auto">
            <a:xfrm>
              <a:off x="774367" y="1760560"/>
              <a:ext cx="3231966" cy="2435463"/>
            </a:xfrm>
            <a:prstGeom prst="rect">
              <a:avLst/>
            </a:prstGeom>
            <a:noFill/>
            <a:ln w="28575">
              <a:solidFill>
                <a:srgbClr val="FF0000"/>
              </a:solidFill>
              <a:miter lim="800000"/>
              <a:headEnd/>
              <a:tailEnd/>
            </a:ln>
            <a:effectLst/>
          </p:spPr>
        </p:pic>
      </p:grpSp>
    </p:spTree>
    <p:extLst>
      <p:ext uri="{BB962C8B-B14F-4D97-AF65-F5344CB8AC3E}">
        <p14:creationId xmlns:p14="http://schemas.microsoft.com/office/powerpoint/2010/main" val="1347603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49"/>
                                        </p:tgtEl>
                                        <p:attrNameLst>
                                          <p:attrName>style.visibility</p:attrName>
                                        </p:attrNameLst>
                                      </p:cBhvr>
                                      <p:to>
                                        <p:strVal val="visible"/>
                                      </p:to>
                                    </p:set>
                                    <p:anim calcmode="lin" valueType="num">
                                      <p:cBhvr>
                                        <p:cTn id="21" dur="1000" fill="hold"/>
                                        <p:tgtEl>
                                          <p:spTgt spid="49"/>
                                        </p:tgtEl>
                                        <p:attrNameLst>
                                          <p:attrName>ppt_w</p:attrName>
                                        </p:attrNameLst>
                                      </p:cBhvr>
                                      <p:tavLst>
                                        <p:tav tm="0">
                                          <p:val>
                                            <p:fltVal val="0"/>
                                          </p:val>
                                        </p:tav>
                                        <p:tav tm="100000">
                                          <p:val>
                                            <p:strVal val="#ppt_w"/>
                                          </p:val>
                                        </p:tav>
                                      </p:tavLst>
                                    </p:anim>
                                    <p:anim calcmode="lin" valueType="num">
                                      <p:cBhvr>
                                        <p:cTn id="22" dur="1000" fill="hold"/>
                                        <p:tgtEl>
                                          <p:spTgt spid="49"/>
                                        </p:tgtEl>
                                        <p:attrNameLst>
                                          <p:attrName>ppt_h</p:attrName>
                                        </p:attrNameLst>
                                      </p:cBhvr>
                                      <p:tavLst>
                                        <p:tav tm="0">
                                          <p:val>
                                            <p:fltVal val="0"/>
                                          </p:val>
                                        </p:tav>
                                        <p:tav tm="100000">
                                          <p:val>
                                            <p:strVal val="#ppt_h"/>
                                          </p:val>
                                        </p:tav>
                                      </p:tavLst>
                                    </p:anim>
                                    <p:anim calcmode="lin" valueType="num">
                                      <p:cBhvr>
                                        <p:cTn id="23" dur="1000" fill="hold"/>
                                        <p:tgtEl>
                                          <p:spTgt spid="49"/>
                                        </p:tgtEl>
                                        <p:attrNameLst>
                                          <p:attrName>style.rotation</p:attrName>
                                        </p:attrNameLst>
                                      </p:cBhvr>
                                      <p:tavLst>
                                        <p:tav tm="0">
                                          <p:val>
                                            <p:fltVal val="90"/>
                                          </p:val>
                                        </p:tav>
                                        <p:tav tm="100000">
                                          <p:val>
                                            <p:fltVal val="0"/>
                                          </p:val>
                                        </p:tav>
                                      </p:tavLst>
                                    </p:anim>
                                    <p:animEffect transition="in" filter="fade">
                                      <p:cBhvr>
                                        <p:cTn id="24" dur="1000"/>
                                        <p:tgtEl>
                                          <p:spTgt spid="49"/>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4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50"/>
                                        </p:tgtEl>
                                        <p:attrNameLst>
                                          <p:attrName>style.visibility</p:attrName>
                                        </p:attrNameLst>
                                      </p:cBhvr>
                                      <p:to>
                                        <p:strVal val="visible"/>
                                      </p:to>
                                    </p:set>
                                    <p:anim calcmode="lin" valueType="num">
                                      <p:cBhvr>
                                        <p:cTn id="43" dur="1000" fill="hold"/>
                                        <p:tgtEl>
                                          <p:spTgt spid="50"/>
                                        </p:tgtEl>
                                        <p:attrNameLst>
                                          <p:attrName>ppt_w</p:attrName>
                                        </p:attrNameLst>
                                      </p:cBhvr>
                                      <p:tavLst>
                                        <p:tav tm="0">
                                          <p:val>
                                            <p:fltVal val="0"/>
                                          </p:val>
                                        </p:tav>
                                        <p:tav tm="100000">
                                          <p:val>
                                            <p:strVal val="#ppt_w"/>
                                          </p:val>
                                        </p:tav>
                                      </p:tavLst>
                                    </p:anim>
                                    <p:anim calcmode="lin" valueType="num">
                                      <p:cBhvr>
                                        <p:cTn id="44" dur="1000" fill="hold"/>
                                        <p:tgtEl>
                                          <p:spTgt spid="50"/>
                                        </p:tgtEl>
                                        <p:attrNameLst>
                                          <p:attrName>ppt_h</p:attrName>
                                        </p:attrNameLst>
                                      </p:cBhvr>
                                      <p:tavLst>
                                        <p:tav tm="0">
                                          <p:val>
                                            <p:fltVal val="0"/>
                                          </p:val>
                                        </p:tav>
                                        <p:tav tm="100000">
                                          <p:val>
                                            <p:strVal val="#ppt_h"/>
                                          </p:val>
                                        </p:tav>
                                      </p:tavLst>
                                    </p:anim>
                                    <p:anim calcmode="lin" valueType="num">
                                      <p:cBhvr>
                                        <p:cTn id="45" dur="1000" fill="hold"/>
                                        <p:tgtEl>
                                          <p:spTgt spid="50"/>
                                        </p:tgtEl>
                                        <p:attrNameLst>
                                          <p:attrName>style.rotation</p:attrName>
                                        </p:attrNameLst>
                                      </p:cBhvr>
                                      <p:tavLst>
                                        <p:tav tm="0">
                                          <p:val>
                                            <p:fltVal val="90"/>
                                          </p:val>
                                        </p:tav>
                                        <p:tav tm="100000">
                                          <p:val>
                                            <p:fltVal val="0"/>
                                          </p:val>
                                        </p:tav>
                                      </p:tavLst>
                                    </p:anim>
                                    <p:animEffect transition="in" filter="fade">
                                      <p:cBhvr>
                                        <p:cTn id="46" dur="1000"/>
                                        <p:tgtEl>
                                          <p:spTgt spid="50"/>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5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31" presetClass="entr" presetSubtype="0" fill="hold" nodeType="clickEffect">
                                  <p:stCondLst>
                                    <p:cond delay="0"/>
                                  </p:stCondLst>
                                  <p:iterate type="lt">
                                    <p:tmPct val="5000"/>
                                  </p:iterate>
                                  <p:childTnLst>
                                    <p:set>
                                      <p:cBhvr>
                                        <p:cTn id="58" dur="1" fill="hold">
                                          <p:stCondLst>
                                            <p:cond delay="0"/>
                                          </p:stCondLst>
                                        </p:cTn>
                                        <p:tgtEl>
                                          <p:spTgt spid="63"/>
                                        </p:tgtEl>
                                        <p:attrNameLst>
                                          <p:attrName>style.visibility</p:attrName>
                                        </p:attrNameLst>
                                      </p:cBhvr>
                                      <p:to>
                                        <p:strVal val="visible"/>
                                      </p:to>
                                    </p:set>
                                    <p:anim calcmode="lin" valueType="num">
                                      <p:cBhvr>
                                        <p:cTn id="59" dur="1000" fill="hold"/>
                                        <p:tgtEl>
                                          <p:spTgt spid="63"/>
                                        </p:tgtEl>
                                        <p:attrNameLst>
                                          <p:attrName>ppt_w</p:attrName>
                                        </p:attrNameLst>
                                      </p:cBhvr>
                                      <p:tavLst>
                                        <p:tav tm="0">
                                          <p:val>
                                            <p:fltVal val="0"/>
                                          </p:val>
                                        </p:tav>
                                        <p:tav tm="100000">
                                          <p:val>
                                            <p:strVal val="#ppt_w"/>
                                          </p:val>
                                        </p:tav>
                                      </p:tavLst>
                                    </p:anim>
                                    <p:anim calcmode="lin" valueType="num">
                                      <p:cBhvr>
                                        <p:cTn id="60" dur="1000" fill="hold"/>
                                        <p:tgtEl>
                                          <p:spTgt spid="63"/>
                                        </p:tgtEl>
                                        <p:attrNameLst>
                                          <p:attrName>ppt_h</p:attrName>
                                        </p:attrNameLst>
                                      </p:cBhvr>
                                      <p:tavLst>
                                        <p:tav tm="0">
                                          <p:val>
                                            <p:fltVal val="0"/>
                                          </p:val>
                                        </p:tav>
                                        <p:tav tm="100000">
                                          <p:val>
                                            <p:strVal val="#ppt_h"/>
                                          </p:val>
                                        </p:tav>
                                      </p:tavLst>
                                    </p:anim>
                                    <p:anim calcmode="lin" valueType="num">
                                      <p:cBhvr>
                                        <p:cTn id="61" dur="1000" fill="hold"/>
                                        <p:tgtEl>
                                          <p:spTgt spid="63"/>
                                        </p:tgtEl>
                                        <p:attrNameLst>
                                          <p:attrName>style.rotation</p:attrName>
                                        </p:attrNameLst>
                                      </p:cBhvr>
                                      <p:tavLst>
                                        <p:tav tm="0">
                                          <p:val>
                                            <p:fltVal val="90"/>
                                          </p:val>
                                        </p:tav>
                                        <p:tav tm="100000">
                                          <p:val>
                                            <p:fltVal val="0"/>
                                          </p:val>
                                        </p:tav>
                                      </p:tavLst>
                                    </p:anim>
                                    <p:animEffect transition="in" filter="fade">
                                      <p:cBhvr>
                                        <p:cTn id="62" dur="1000"/>
                                        <p:tgtEl>
                                          <p:spTgt spid="63"/>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iterate type="lt">
                                    <p:tmAbs val="0"/>
                                  </p:iterate>
                                  <p:childTnLst>
                                    <p:set>
                                      <p:cBhvr>
                                        <p:cTn id="66" dur="1" fill="hold">
                                          <p:stCondLst>
                                            <p:cond delay="0"/>
                                          </p:stCondLst>
                                        </p:cTn>
                                        <p:tgtEl>
                                          <p:spTgt spid="63"/>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08550"/>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2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47"/>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31" presetClass="entr" presetSubtype="0" fill="hold" nodeType="clickEffect">
                                  <p:stCondLst>
                                    <p:cond delay="0"/>
                                  </p:stCondLst>
                                  <p:iterate type="lt">
                                    <p:tmPct val="5000"/>
                                  </p:iterate>
                                  <p:childTnLst>
                                    <p:set>
                                      <p:cBhvr>
                                        <p:cTn id="80" dur="1" fill="hold">
                                          <p:stCondLst>
                                            <p:cond delay="0"/>
                                          </p:stCondLst>
                                        </p:cTn>
                                        <p:tgtEl>
                                          <p:spTgt spid="158"/>
                                        </p:tgtEl>
                                        <p:attrNameLst>
                                          <p:attrName>style.visibility</p:attrName>
                                        </p:attrNameLst>
                                      </p:cBhvr>
                                      <p:to>
                                        <p:strVal val="visible"/>
                                      </p:to>
                                    </p:set>
                                    <p:anim calcmode="lin" valueType="num">
                                      <p:cBhvr>
                                        <p:cTn id="81" dur="1000" fill="hold"/>
                                        <p:tgtEl>
                                          <p:spTgt spid="158"/>
                                        </p:tgtEl>
                                        <p:attrNameLst>
                                          <p:attrName>ppt_w</p:attrName>
                                        </p:attrNameLst>
                                      </p:cBhvr>
                                      <p:tavLst>
                                        <p:tav tm="0">
                                          <p:val>
                                            <p:fltVal val="0"/>
                                          </p:val>
                                        </p:tav>
                                        <p:tav tm="100000">
                                          <p:val>
                                            <p:strVal val="#ppt_w"/>
                                          </p:val>
                                        </p:tav>
                                      </p:tavLst>
                                    </p:anim>
                                    <p:anim calcmode="lin" valueType="num">
                                      <p:cBhvr>
                                        <p:cTn id="82" dur="1000" fill="hold"/>
                                        <p:tgtEl>
                                          <p:spTgt spid="158"/>
                                        </p:tgtEl>
                                        <p:attrNameLst>
                                          <p:attrName>ppt_h</p:attrName>
                                        </p:attrNameLst>
                                      </p:cBhvr>
                                      <p:tavLst>
                                        <p:tav tm="0">
                                          <p:val>
                                            <p:fltVal val="0"/>
                                          </p:val>
                                        </p:tav>
                                        <p:tav tm="100000">
                                          <p:val>
                                            <p:strVal val="#ppt_h"/>
                                          </p:val>
                                        </p:tav>
                                      </p:tavLst>
                                    </p:anim>
                                    <p:anim calcmode="lin" valueType="num">
                                      <p:cBhvr>
                                        <p:cTn id="83" dur="1000" fill="hold"/>
                                        <p:tgtEl>
                                          <p:spTgt spid="158"/>
                                        </p:tgtEl>
                                        <p:attrNameLst>
                                          <p:attrName>style.rotation</p:attrName>
                                        </p:attrNameLst>
                                      </p:cBhvr>
                                      <p:tavLst>
                                        <p:tav tm="0">
                                          <p:val>
                                            <p:fltVal val="90"/>
                                          </p:val>
                                        </p:tav>
                                        <p:tav tm="100000">
                                          <p:val>
                                            <p:fltVal val="0"/>
                                          </p:val>
                                        </p:tav>
                                      </p:tavLst>
                                    </p:anim>
                                    <p:animEffect transition="in" filter="fade">
                                      <p:cBhvr>
                                        <p:cTn id="84" dur="1000"/>
                                        <p:tgtEl>
                                          <p:spTgt spid="158"/>
                                        </p:tgtEl>
                                      </p:cBhvr>
                                    </p:animEffec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nodeType="clickEffect">
                                  <p:stCondLst>
                                    <p:cond delay="0"/>
                                  </p:stCondLst>
                                  <p:iterate type="lt">
                                    <p:tmAbs val="0"/>
                                  </p:iterate>
                                  <p:childTnLst>
                                    <p:set>
                                      <p:cBhvr>
                                        <p:cTn id="88" dur="1" fill="hold">
                                          <p:stCondLst>
                                            <p:cond delay="0"/>
                                          </p:stCondLst>
                                        </p:cTn>
                                        <p:tgtEl>
                                          <p:spTgt spid="158"/>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37"/>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43"/>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35"/>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29"/>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31"/>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33"/>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31" presetClass="entr" presetSubtype="0" fill="hold" nodeType="clickEffect">
                                  <p:stCondLst>
                                    <p:cond delay="0"/>
                                  </p:stCondLst>
                                  <p:childTnLst>
                                    <p:set>
                                      <p:cBhvr>
                                        <p:cTn id="106" dur="1" fill="hold">
                                          <p:stCondLst>
                                            <p:cond delay="0"/>
                                          </p:stCondLst>
                                        </p:cTn>
                                        <p:tgtEl>
                                          <p:spTgt spid="91"/>
                                        </p:tgtEl>
                                        <p:attrNameLst>
                                          <p:attrName>style.visibility</p:attrName>
                                        </p:attrNameLst>
                                      </p:cBhvr>
                                      <p:to>
                                        <p:strVal val="visible"/>
                                      </p:to>
                                    </p:set>
                                    <p:anim calcmode="lin" valueType="num">
                                      <p:cBhvr>
                                        <p:cTn id="107" dur="1000" fill="hold"/>
                                        <p:tgtEl>
                                          <p:spTgt spid="91"/>
                                        </p:tgtEl>
                                        <p:attrNameLst>
                                          <p:attrName>ppt_w</p:attrName>
                                        </p:attrNameLst>
                                      </p:cBhvr>
                                      <p:tavLst>
                                        <p:tav tm="0">
                                          <p:val>
                                            <p:fltVal val="0"/>
                                          </p:val>
                                        </p:tav>
                                        <p:tav tm="100000">
                                          <p:val>
                                            <p:strVal val="#ppt_w"/>
                                          </p:val>
                                        </p:tav>
                                      </p:tavLst>
                                    </p:anim>
                                    <p:anim calcmode="lin" valueType="num">
                                      <p:cBhvr>
                                        <p:cTn id="108" dur="1000" fill="hold"/>
                                        <p:tgtEl>
                                          <p:spTgt spid="91"/>
                                        </p:tgtEl>
                                        <p:attrNameLst>
                                          <p:attrName>ppt_h</p:attrName>
                                        </p:attrNameLst>
                                      </p:cBhvr>
                                      <p:tavLst>
                                        <p:tav tm="0">
                                          <p:val>
                                            <p:fltVal val="0"/>
                                          </p:val>
                                        </p:tav>
                                        <p:tav tm="100000">
                                          <p:val>
                                            <p:strVal val="#ppt_h"/>
                                          </p:val>
                                        </p:tav>
                                      </p:tavLst>
                                    </p:anim>
                                    <p:anim calcmode="lin" valueType="num">
                                      <p:cBhvr>
                                        <p:cTn id="109" dur="1000" fill="hold"/>
                                        <p:tgtEl>
                                          <p:spTgt spid="91"/>
                                        </p:tgtEl>
                                        <p:attrNameLst>
                                          <p:attrName>style.rotation</p:attrName>
                                        </p:attrNameLst>
                                      </p:cBhvr>
                                      <p:tavLst>
                                        <p:tav tm="0">
                                          <p:val>
                                            <p:fltVal val="90"/>
                                          </p:val>
                                        </p:tav>
                                        <p:tav tm="100000">
                                          <p:val>
                                            <p:fltVal val="0"/>
                                          </p:val>
                                        </p:tav>
                                      </p:tavLst>
                                    </p:anim>
                                    <p:animEffect transition="in" filter="fade">
                                      <p:cBhvr>
                                        <p:cTn id="110" dur="1000"/>
                                        <p:tgtEl>
                                          <p:spTgt spid="91"/>
                                        </p:tgtEl>
                                      </p:cBhvr>
                                    </p:animEffec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147"/>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nodeType="clickEffect">
                                  <p:stCondLst>
                                    <p:cond delay="0"/>
                                  </p:stCondLst>
                                  <p:childTnLst>
                                    <p:set>
                                      <p:cBhvr>
                                        <p:cTn id="118" dur="1" fill="hold">
                                          <p:stCondLst>
                                            <p:cond delay="0"/>
                                          </p:stCondLst>
                                        </p:cTn>
                                        <p:tgtEl>
                                          <p:spTgt spid="91"/>
                                        </p:tgtEl>
                                        <p:attrNameLst>
                                          <p:attrName>style.visibility</p:attrName>
                                        </p:attrNameLst>
                                      </p:cBhvr>
                                      <p:to>
                                        <p:strVal val="hidden"/>
                                      </p:to>
                                    </p:set>
                                  </p:childTnLst>
                                </p:cTn>
                              </p:par>
                              <p:par>
                                <p:cTn id="119" presetID="1" presetClass="exit" presetSubtype="0" fill="hold" nodeType="withEffect">
                                  <p:stCondLst>
                                    <p:cond delay="0"/>
                                  </p:stCondLst>
                                  <p:childTnLst>
                                    <p:set>
                                      <p:cBhvr>
                                        <p:cTn id="120" dur="1" fill="hold">
                                          <p:stCondLst>
                                            <p:cond delay="0"/>
                                          </p:stCondLst>
                                        </p:cTn>
                                        <p:tgtEl>
                                          <p:spTgt spid="147"/>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nodeType="clickEffect">
                                  <p:stCondLst>
                                    <p:cond delay="0"/>
                                  </p:stCondLst>
                                  <p:childTnLst>
                                    <p:set>
                                      <p:cBhvr>
                                        <p:cTn id="124" dur="1" fill="hold">
                                          <p:stCondLst>
                                            <p:cond delay="0"/>
                                          </p:stCondLst>
                                        </p:cTn>
                                        <p:tgtEl>
                                          <p:spTgt spid="108556"/>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124"/>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127"/>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122"/>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116"/>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118"/>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114"/>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138"/>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136"/>
                                        </p:tgtEl>
                                        <p:attrNameLst>
                                          <p:attrName>style.visibility</p:attrName>
                                        </p:attrNameLst>
                                      </p:cBhvr>
                                      <p:to>
                                        <p:strVal val="visible"/>
                                      </p:to>
                                    </p:set>
                                  </p:childTnLst>
                                </p:cTn>
                              </p:par>
                              <p:par>
                                <p:cTn id="141" presetID="1" presetClass="entr" presetSubtype="0" fill="hold" nodeType="withEffect">
                                  <p:stCondLst>
                                    <p:cond delay="0"/>
                                  </p:stCondLst>
                                  <p:childTnLst>
                                    <p:set>
                                      <p:cBhvr>
                                        <p:cTn id="142" dur="1" fill="hold">
                                          <p:stCondLst>
                                            <p:cond delay="0"/>
                                          </p:stCondLst>
                                        </p:cTn>
                                        <p:tgtEl>
                                          <p:spTgt spid="134"/>
                                        </p:tgtEl>
                                        <p:attrNameLst>
                                          <p:attrName>style.visibility</p:attrName>
                                        </p:attrNameLst>
                                      </p:cBhvr>
                                      <p:to>
                                        <p:strVal val="visible"/>
                                      </p:to>
                                    </p:set>
                                  </p:childTnLst>
                                </p:cTn>
                              </p:par>
                              <p:par>
                                <p:cTn id="143" presetID="1" presetClass="entr" presetSubtype="0" fill="hold" nodeType="withEffect">
                                  <p:stCondLst>
                                    <p:cond delay="0"/>
                                  </p:stCondLst>
                                  <p:childTnLst>
                                    <p:set>
                                      <p:cBhvr>
                                        <p:cTn id="144" dur="1" fill="hold">
                                          <p:stCondLst>
                                            <p:cond delay="0"/>
                                          </p:stCondLst>
                                        </p:cTn>
                                        <p:tgtEl>
                                          <p:spTgt spid="132"/>
                                        </p:tgtEl>
                                        <p:attrNameLst>
                                          <p:attrName>style.visibility</p:attrName>
                                        </p:attrNameLst>
                                      </p:cBhvr>
                                      <p:to>
                                        <p:strVal val="visible"/>
                                      </p:to>
                                    </p:set>
                                  </p:childTnLst>
                                </p:cTn>
                              </p:par>
                              <p:par>
                                <p:cTn id="145" presetID="1" presetClass="entr" presetSubtype="0" fill="hold" nodeType="withEffect">
                                  <p:stCondLst>
                                    <p:cond delay="0"/>
                                  </p:stCondLst>
                                  <p:childTnLst>
                                    <p:set>
                                      <p:cBhvr>
                                        <p:cTn id="146" dur="1" fill="hold">
                                          <p:stCondLst>
                                            <p:cond delay="0"/>
                                          </p:stCondLst>
                                        </p:cTn>
                                        <p:tgtEl>
                                          <p:spTgt spid="140"/>
                                        </p:tgtEl>
                                        <p:attrNameLst>
                                          <p:attrName>style.visibility</p:attrName>
                                        </p:attrNameLst>
                                      </p:cBhvr>
                                      <p:to>
                                        <p:strVal val="visible"/>
                                      </p:to>
                                    </p:set>
                                  </p:childTnLst>
                                </p:cTn>
                              </p:par>
                              <p:par>
                                <p:cTn id="147" presetID="1" presetClass="entr" presetSubtype="0" fill="hold" nodeType="withEffect">
                                  <p:stCondLst>
                                    <p:cond delay="0"/>
                                  </p:stCondLst>
                                  <p:childTnLst>
                                    <p:set>
                                      <p:cBhvr>
                                        <p:cTn id="148" dur="1" fill="hold">
                                          <p:stCondLst>
                                            <p:cond delay="0"/>
                                          </p:stCondLst>
                                        </p:cTn>
                                        <p:tgtEl>
                                          <p:spTgt spid="129"/>
                                        </p:tgtEl>
                                        <p:attrNameLst>
                                          <p:attrName>style.visibility</p:attrName>
                                        </p:attrNameLst>
                                      </p:cBhvr>
                                      <p:to>
                                        <p:strVal val="visible"/>
                                      </p:to>
                                    </p:set>
                                  </p:childTnLst>
                                </p:cTn>
                              </p:par>
                              <p:par>
                                <p:cTn id="149" presetID="1" presetClass="entr" presetSubtype="0" fill="hold" nodeType="withEffect">
                                  <p:stCondLst>
                                    <p:cond delay="0"/>
                                  </p:stCondLst>
                                  <p:childTnLst>
                                    <p:set>
                                      <p:cBhvr>
                                        <p:cTn id="150" dur="1" fill="hold">
                                          <p:stCondLst>
                                            <p:cond delay="0"/>
                                          </p:stCondLst>
                                        </p:cTn>
                                        <p:tgtEl>
                                          <p:spTgt spid="142"/>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p:txBody>
          <a:bodyPr/>
          <a:lstStyle/>
          <a:p>
            <a:endParaRPr lang="de-DE"/>
          </a:p>
        </p:txBody>
      </p:sp>
      <p:sp>
        <p:nvSpPr>
          <p:cNvPr id="15" name="Title 14"/>
          <p:cNvSpPr>
            <a:spLocks noGrp="1"/>
          </p:cNvSpPr>
          <p:nvPr>
            <p:ph type="title"/>
          </p:nvPr>
        </p:nvSpPr>
        <p:spPr/>
        <p:txBody>
          <a:bodyPr/>
          <a:lstStyle/>
          <a:p>
            <a:r>
              <a:rPr lang="de-DE" dirty="0" smtClean="0"/>
              <a:t>CERN </a:t>
            </a:r>
            <a:r>
              <a:rPr lang="de-DE" dirty="0" err="1" smtClean="0"/>
              <a:t>Accelerator</a:t>
            </a:r>
            <a:r>
              <a:rPr lang="de-DE" dirty="0" smtClean="0"/>
              <a:t> </a:t>
            </a:r>
            <a:r>
              <a:rPr lang="de-DE" dirty="0" err="1" smtClean="0"/>
              <a:t>Complex</a:t>
            </a:r>
            <a:endParaRPr lang="en-US" dirty="0"/>
          </a:p>
        </p:txBody>
      </p:sp>
      <p:pic>
        <p:nvPicPr>
          <p:cNvPr id="6" name="Picture 5" descr="Cern_complex.jpg"/>
          <p:cNvPicPr>
            <a:picLocks noChangeAspect="1"/>
          </p:cNvPicPr>
          <p:nvPr/>
        </p:nvPicPr>
        <p:blipFill>
          <a:blip r:embed="rId3" cstate="print">
            <a:lum/>
          </a:blip>
          <a:srcRect l="14167" t="10608" r="10000" b="23385"/>
          <a:stretch>
            <a:fillRect/>
          </a:stretch>
        </p:blipFill>
        <p:spPr>
          <a:xfrm>
            <a:off x="533400" y="1043872"/>
            <a:ext cx="8296275" cy="5105400"/>
          </a:xfrm>
          <a:prstGeom prst="rect">
            <a:avLst/>
          </a:prstGeom>
        </p:spPr>
      </p:pic>
      <p:pic>
        <p:nvPicPr>
          <p:cNvPr id="7" name="Picture 6" descr="Cern_complex.jpg"/>
          <p:cNvPicPr>
            <a:picLocks noChangeAspect="1"/>
          </p:cNvPicPr>
          <p:nvPr/>
        </p:nvPicPr>
        <p:blipFill>
          <a:blip r:embed="rId3" cstate="print">
            <a:lum bright="-10000" contrast="20000"/>
          </a:blip>
          <a:srcRect l="14167" t="80151" r="10000" b="2168"/>
          <a:stretch>
            <a:fillRect/>
          </a:stretch>
        </p:blipFill>
        <p:spPr>
          <a:xfrm>
            <a:off x="2057400" y="6125672"/>
            <a:ext cx="5257800" cy="732328"/>
          </a:xfrm>
          <a:prstGeom prst="rect">
            <a:avLst/>
          </a:prstGeom>
        </p:spPr>
      </p:pic>
      <p:sp>
        <p:nvSpPr>
          <p:cNvPr id="8" name="Oval 7"/>
          <p:cNvSpPr/>
          <p:nvPr/>
        </p:nvSpPr>
        <p:spPr>
          <a:xfrm>
            <a:off x="4191000" y="5387272"/>
            <a:ext cx="76200" cy="76200"/>
          </a:xfrm>
          <a:prstGeom prst="ellipse">
            <a:avLst/>
          </a:prstGeom>
          <a:solidFill>
            <a:schemeClr val="tx2">
              <a:lumMod val="50000"/>
            </a:schemeClr>
          </a:solidFill>
          <a:ln>
            <a:solidFill>
              <a:schemeClr val="tx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194048" y="5387272"/>
            <a:ext cx="73152" cy="73152"/>
          </a:xfrm>
          <a:prstGeom prst="ellipse">
            <a:avLst/>
          </a:prstGeom>
          <a:solidFill>
            <a:schemeClr val="tx2">
              <a:lumMod val="50000"/>
            </a:schemeClr>
          </a:solidFill>
          <a:ln>
            <a:solidFill>
              <a:schemeClr val="tx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11" descr="MCDD00942_0000[1]"/>
          <p:cNvPicPr>
            <a:picLocks noChangeAspect="1" noChangeArrowheads="1"/>
          </p:cNvPicPr>
          <p:nvPr/>
        </p:nvPicPr>
        <p:blipFill>
          <a:blip r:embed="rId4" cstate="print"/>
          <a:srcRect/>
          <a:stretch>
            <a:fillRect/>
          </a:stretch>
        </p:blipFill>
        <p:spPr bwMode="auto">
          <a:xfrm>
            <a:off x="4077460" y="3164045"/>
            <a:ext cx="875540" cy="699227"/>
          </a:xfrm>
          <a:prstGeom prst="rect">
            <a:avLst/>
          </a:prstGeom>
          <a:noFill/>
          <a:ln w="9525">
            <a:noFill/>
            <a:miter lim="800000"/>
            <a:headEnd/>
            <a:tailEnd/>
          </a:ln>
        </p:spPr>
      </p:pic>
      <p:pic>
        <p:nvPicPr>
          <p:cNvPr id="11" name="Picture 10" descr="Atlas.jpg"/>
          <p:cNvPicPr>
            <a:picLocks noChangeAspect="1"/>
          </p:cNvPicPr>
          <p:nvPr/>
        </p:nvPicPr>
        <p:blipFill>
          <a:blip r:embed="rId5" cstate="print"/>
          <a:stretch>
            <a:fillRect/>
          </a:stretch>
        </p:blipFill>
        <p:spPr>
          <a:xfrm>
            <a:off x="609600" y="1424872"/>
            <a:ext cx="7681591" cy="4343400"/>
          </a:xfrm>
          <a:prstGeom prst="rect">
            <a:avLst/>
          </a:prstGeom>
        </p:spPr>
      </p:pic>
      <p:pic>
        <p:nvPicPr>
          <p:cNvPr id="12" name="Picture 11" descr="Collision_pres.jpg"/>
          <p:cNvPicPr/>
          <p:nvPr/>
        </p:nvPicPr>
        <p:blipFill>
          <a:blip r:embed="rId6" cstate="print">
            <a:clrChange>
              <a:clrFrom>
                <a:srgbClr val="FFFFFF"/>
              </a:clrFrom>
              <a:clrTo>
                <a:srgbClr val="FFFFFF">
                  <a:alpha val="0"/>
                </a:srgbClr>
              </a:clrTo>
            </a:clrChange>
          </a:blip>
          <a:stretch>
            <a:fillRect/>
          </a:stretch>
        </p:blipFill>
        <p:spPr>
          <a:xfrm rot="2604240">
            <a:off x="2705315" y="1965410"/>
            <a:ext cx="3505200" cy="3182330"/>
          </a:xfrm>
          <a:prstGeom prst="rect">
            <a:avLst/>
          </a:prstGeom>
        </p:spPr>
      </p:pic>
      <p:sp>
        <p:nvSpPr>
          <p:cNvPr id="13" name="Oval 12"/>
          <p:cNvSpPr/>
          <p:nvPr/>
        </p:nvSpPr>
        <p:spPr>
          <a:xfrm>
            <a:off x="8991600" y="3845795"/>
            <a:ext cx="152400" cy="152400"/>
          </a:xfrm>
          <a:prstGeom prst="ellipse">
            <a:avLst/>
          </a:prstGeom>
          <a:solidFill>
            <a:schemeClr val="tx2">
              <a:lumMod val="50000"/>
            </a:schemeClr>
          </a:solidFill>
          <a:ln>
            <a:solidFill>
              <a:schemeClr val="tx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76200" y="3167685"/>
            <a:ext cx="152400" cy="152400"/>
          </a:xfrm>
          <a:prstGeom prst="ellipse">
            <a:avLst/>
          </a:prstGeom>
          <a:solidFill>
            <a:schemeClr val="tx2">
              <a:lumMod val="50000"/>
            </a:schemeClr>
          </a:solidFill>
          <a:ln>
            <a:solidFill>
              <a:schemeClr val="tx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fik 2"/>
          <p:cNvPicPr/>
          <p:nvPr/>
        </p:nvPicPr>
        <p:blipFill>
          <a:blip r:embed="rId7" cstate="print"/>
          <a:srcRect t="4314" b="3275"/>
          <a:stretch>
            <a:fillRect/>
          </a:stretch>
        </p:blipFill>
        <p:spPr bwMode="auto">
          <a:xfrm>
            <a:off x="671442" y="3289609"/>
            <a:ext cx="2180940" cy="2421053"/>
          </a:xfrm>
          <a:prstGeom prst="rect">
            <a:avLst/>
          </a:prstGeom>
          <a:noFill/>
          <a:ln w="25400">
            <a:solidFill>
              <a:schemeClr val="tx2"/>
            </a:solidFill>
          </a:ln>
        </p:spPr>
      </p:pic>
      <p:sp>
        <p:nvSpPr>
          <p:cNvPr id="16" name="Abgerundetes Rechteck 15"/>
          <p:cNvSpPr/>
          <p:nvPr/>
        </p:nvSpPr>
        <p:spPr bwMode="auto">
          <a:xfrm>
            <a:off x="7874758" y="5768272"/>
            <a:ext cx="1116842" cy="510778"/>
          </a:xfrm>
          <a:prstGeom prst="roundRect">
            <a:avLst/>
          </a:prstGeom>
          <a:solidFill>
            <a:schemeClr val="accent4"/>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b="1" dirty="0" smtClean="0">
                <a:solidFill>
                  <a:schemeClr val="tx2"/>
                </a:solidFill>
                <a:latin typeface="Arial" pitchFamily="-112" charset="0"/>
                <a:ea typeface="ＭＳ Ｐゴシック" pitchFamily="-112" charset="-128"/>
                <a:cs typeface="ＭＳ Ｐゴシック" pitchFamily="-112" charset="-128"/>
              </a:rPr>
              <a:t>c</a:t>
            </a:r>
            <a:r>
              <a:rPr kumimoji="0" lang="en-US" sz="1200" b="1" i="0" u="none" strike="noStrike" cap="none" normalizeH="0" baseline="0" dirty="0" smtClean="0">
                <a:ln>
                  <a:noFill/>
                </a:ln>
                <a:solidFill>
                  <a:schemeClr val="tx2"/>
                </a:solidFill>
                <a:effectLst/>
                <a:latin typeface="Arial" pitchFamily="-112" charset="0"/>
                <a:ea typeface="ＭＳ Ｐゴシック" pitchFamily="-112" charset="-128"/>
                <a:cs typeface="ＭＳ Ｐゴシック" pitchFamily="-112" charset="-128"/>
              </a:rPr>
              <a:t>ourtesy of </a:t>
            </a:r>
            <a:r>
              <a:rPr lang="en-US" sz="1200" b="1" dirty="0" smtClean="0">
                <a:solidFill>
                  <a:schemeClr val="tx2"/>
                </a:solidFill>
                <a:latin typeface="Arial" pitchFamily="-112" charset="0"/>
                <a:ea typeface="ＭＳ Ｐゴシック" pitchFamily="-112" charset="-128"/>
                <a:cs typeface="ＭＳ Ｐゴシック" pitchFamily="-112" charset="-128"/>
              </a:rPr>
              <a:t/>
            </a:r>
            <a:br>
              <a:rPr lang="en-US" sz="1200" b="1" dirty="0" smtClean="0">
                <a:solidFill>
                  <a:schemeClr val="tx2"/>
                </a:solidFill>
                <a:latin typeface="Arial" pitchFamily="-112" charset="0"/>
                <a:ea typeface="ＭＳ Ｐゴシック" pitchFamily="-112" charset="-128"/>
                <a:cs typeface="ＭＳ Ｐゴシック" pitchFamily="-112" charset="-128"/>
              </a:rPr>
            </a:br>
            <a:r>
              <a:rPr lang="en-US" sz="1200" b="1" dirty="0" smtClean="0">
                <a:solidFill>
                  <a:schemeClr val="tx2"/>
                </a:solidFill>
                <a:latin typeface="Arial" pitchFamily="-112" charset="0"/>
                <a:ea typeface="ＭＳ Ｐゴシック" pitchFamily="-112" charset="-128"/>
                <a:cs typeface="ＭＳ Ｐゴシック" pitchFamily="-112" charset="-128"/>
              </a:rPr>
              <a:t>M. Pojer</a:t>
            </a:r>
            <a:endParaRPr kumimoji="0" lang="en-US" sz="1200" b="1" i="0" u="none" strike="noStrike" cap="none" normalizeH="0" baseline="0" dirty="0">
              <a:ln>
                <a:noFill/>
              </a:ln>
              <a:solidFill>
                <a:schemeClr val="tx2"/>
              </a:solidFill>
              <a:effectLst/>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71124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iterate type="lt">
                                    <p:tmAbs val="0"/>
                                  </p:iterate>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iterate type="lt">
                                    <p:tmAbs val="0"/>
                                  </p:iterate>
                                  <p:childTnLst>
                                    <p:set>
                                      <p:cBhvr>
                                        <p:cTn id="10" dur="1" fill="hold">
                                          <p:stCondLst>
                                            <p:cond delay="0"/>
                                          </p:stCondLst>
                                        </p:cTn>
                                        <p:tgtEl>
                                          <p:spTgt spid="18"/>
                                        </p:tgtEl>
                                        <p:attrNameLst>
                                          <p:attrName>style.visibility</p:attrName>
                                        </p:attrNameLst>
                                      </p:cBhvr>
                                      <p:to>
                                        <p:strVal val="hidden"/>
                                      </p:to>
                                    </p:set>
                                  </p:childTnLst>
                                </p:cTn>
                              </p:par>
                              <p:par>
                                <p:cTn id="11" presetID="0" presetClass="path" presetSubtype="0" accel="50000" decel="50000" fill="hold" grpId="0" nodeType="withEffect">
                                  <p:stCondLst>
                                    <p:cond delay="0"/>
                                  </p:stCondLst>
                                  <p:childTnLst>
                                    <p:animMotion origin="layout" path="M 3.33333E-6 -2.22222E-6 C 0.00486 -0.01041 0.00972 -0.02083 0.01458 -0.0294 C 0.01944 -0.0375 0.02291 -0.04259 0.02916 -0.05 C 0.03524 -0.05764 0.04548 -0.06875 0.05191 -0.075 C 0.05868 -0.08125 0.06198 -0.08426 0.06875 -0.08703 C 0.07517 -0.08981 0.08333 -0.09028 0.09114 -0.09213 C 0.09896 -0.09398 0.10902 -0.0956 0.11441 -0.09815 C 0.11996 -0.10069 0.12309 -0.10416 0.12361 -0.10694 C 0.12448 -0.10972 0.12257 -0.11203 0.11875 -0.11435 C 0.11475 -0.11666 0.10902 -0.11991 0.10104 -0.12129 C 0.09305 -0.12268 0.07951 -0.12315 0.07083 -0.12222 C 0.06198 -0.12129 0.0533 -0.11852 0.0493 -0.11574 C 0.04496 -0.11296 0.04357 -0.10926 0.04461 -0.10555 C 0.046 -0.10208 0.04896 -0.09768 0.05659 -0.09537 C 0.06389 -0.09305 0.0809 -0.09166 0.09097 -0.09213 C 0.10104 -0.09259 0.11198 -0.09514 0.11736 -0.09815 C 0.12257 -0.10116 0.12361 -0.10648 0.12257 -0.10972 C 0.12118 -0.11296 0.11805 -0.11597 0.11076 -0.11805 C 0.10347 -0.12014 0.08871 -0.12268 0.07951 -0.12268 C 0.07014 -0.12268 0.05989 -0.12083 0.05416 -0.11805 C 0.04826 -0.11528 0.04357 -0.10926 0.04409 -0.10555 C 0.04409 -0.10185 0.04948 -0.09768 0.05659 -0.09537 C 0.06354 -0.09305 0.08003 -0.09236 0.0868 -0.09213 C 0.09357 -0.0919 0.09392 -0.09491 0.09739 -0.09352 C 0.10086 -0.09213 0.10173 -0.08588 0.10659 -0.08333 C 0.11146 -0.08078 0.11875 -0.07986 0.12621 -0.0787 C 0.13402 -0.07754 0.14566 -0.07708 0.15243 -0.07592 C 0.1592 -0.07477 0.16267 -0.07338 0.16649 -0.07222 C 0.17048 -0.07106 0.17291 -0.06967 0.17569 -0.06852 C 0.17812 -0.06736 0.17274 -0.06666 0.18194 -0.06481 C 0.19114 -0.06296 0.2184 -0.06065 0.2309 -0.05787 C 0.24375 -0.05509 0.25139 -0.05278 0.25868 -0.04861 C 0.26597 -0.04444 0.27187 -0.03727 0.275 -0.03333 C 0.27812 -0.0294 0.27916 -0.02893 0.27777 -0.02453 C 0.27639 -0.02037 0.27534 -0.01227 0.26632 -0.00648 C 0.25729 -0.00069 0.23836 0.00648 0.22378 0.01019 C 0.20937 0.01389 0.19427 0.01482 0.17968 0.01505 C 0.1651 0.01574 0.14965 0.01435 0.13646 0.0125 C 0.12309 0.01065 0.10902 0.00834 0.09896 0.00417 C 0.08871 -2.22222E-6 0.07951 -0.00671 0.075 -0.0125 C 0.07014 -0.01828 0.06961 -0.02616 0.06979 -0.03055 C 0.06979 -0.03518 0.07083 -0.03634 0.07639 -0.04028 C 0.08194 -0.04421 0.09166 -0.05069 0.10277 -0.05463 C 0.11389 -0.05856 0.12847 -0.0618 0.14288 -0.06342 C 0.15746 -0.06504 0.17569 -0.06528 0.19027 -0.06435 C 0.20451 -0.06342 0.21753 -0.06134 0.22916 -0.05833 C 0.2408 -0.05532 0.25139 -0.05116 0.26007 -0.04629 C 0.26788 -0.04143 0.27378 -0.03472 0.27639 -0.02963 C 0.27899 -0.02453 0.27986 -0.02153 0.27534 -0.0162 C 0.27083 -0.01088 0.26041 -0.00208 0.24896 0.00278 C 0.23732 0.00764 0.22048 0.01088 0.20642 0.01297 C 0.19236 0.01505 0.17864 0.01597 0.16354 0.01505 C 0.14809 0.01459 0.12656 0.01134 0.11336 0.00834 C 0.09982 0.00533 0.09062 0.00255 0.08333 -0.00278 C 0.07569 -0.0081 0.06909 -0.01713 0.0684 -0.02361 C 0.06771 -0.03009 0.07257 -0.0368 0.07899 -0.04213 C 0.08576 -0.04745 0.096 -0.05254 0.10764 -0.05602 C 0.11927 -0.05949 0.1342 -0.06203 0.14861 -0.06342 C 0.16284 -0.06481 0.17968 -0.06597 0.19409 -0.06481 C 0.20833 -0.06366 0.22291 -0.05995 0.23437 -0.05694 C 0.24514 -0.05393 0.25434 -0.05069 0.26111 -0.04676 C 0.26788 -0.04282 0.27326 -0.03842 0.27534 -0.03287 C 0.27743 -0.02778 0.27986 -0.02106 0.27326 -0.01458 C 0.26666 -0.00764 0.24982 0.00232 0.23576 0.00695 C 0.2217 0.01158 0.20399 0.01273 0.18836 0.01389 C 0.17291 0.01505 0.15781 0.01574 0.14271 0.01389 C 0.12743 0.01181 0.10798 0.00718 0.09652 0.00278 C 0.08472 -0.00162 0.08003 -0.0081 0.07413 -0.0125 C 0.0684 -0.0169 0.06736 -0.01944 0.0625 -0.02361 C 0.05729 -0.02778 0.05121 -0.03379 0.04548 -0.0375 C 0.03975 -0.0412 0.03524 -0.04259 0.0276 -0.04537 C 0.02031 -0.04815 0.01527 -0.05162 0.00104 -0.05416 C -0.0132 -0.05671 -0.04011 -0.05741 -0.05764 -0.06065 C -0.07518 -0.06412 -0.09219 -0.06991 -0.104 -0.07546 C -0.11563 -0.08125 -0.12049 -0.08565 -0.12726 -0.09444 C -0.13368 -0.10324 -0.14011 -0.11597 -0.14393 -0.12778 C -0.14809 -0.13958 -0.14983 -0.15254 -0.15104 -0.16528 C -0.15243 -0.17801 -0.15295 -0.18819 -0.15209 -0.20463 C -0.15174 -0.22106 -0.14931 -0.24722 -0.14809 -0.26389 C -0.14688 -0.28055 -0.14566 -0.29143 -0.14323 -0.30416 C -0.14063 -0.3169 -0.14011 -0.32986 -0.13351 -0.34028 C -0.12691 -0.35069 -0.11459 -0.35995 -0.1033 -0.36713 C -0.09184 -0.3743 -0.08108 -0.37847 -0.06563 -0.38333 C -0.05018 -0.38819 -0.03073 -0.39259 -0.01042 -0.39583 C 0.00989 -0.39907 0.03333 -0.40208 0.05607 -0.40278 C 0.07882 -0.40347 0.10364 -0.40185 0.12552 -0.39953 C 0.14739 -0.39722 0.16892 -0.39305 0.18646 -0.38842 C 0.20347 -0.38379 0.21736 -0.37847 0.23021 -0.37176 C 0.24271 -0.36504 0.25573 -0.35694 0.26319 -0.34861 C 0.27066 -0.34028 0.27343 -0.3287 0.275 -0.32222 C 0.27656 -0.31574 0.27656 -0.31528 0.27291 -0.30879 C 0.26927 -0.30231 0.26284 -0.29051 0.25295 -0.28333 C 0.24323 -0.27616 0.22673 -0.27037 0.21458 -0.26528 C 0.20208 -0.26018 0.19566 -0.25625 0.18003 -0.25278 C 0.16423 -0.2493 0.13593 -0.24653 0.11979 -0.24444 C 0.10347 -0.24236 0.09878 -0.24051 0.08194 -0.24028 C 0.06493 -0.24004 0.03732 -0.24166 0.01944 -0.24305 C 0.00139 -0.24444 -0.01007 -0.24583 -0.02604 -0.24907 C -0.04202 -0.25231 -0.06337 -0.25787 -0.07674 -0.2625 C -0.09011 -0.26713 -0.09757 -0.27129 -0.10643 -0.27685 C -0.11511 -0.28241 -0.12361 -0.28842 -0.12917 -0.29583 C -0.1349 -0.30324 -0.14063 -0.31273 -0.14098 -0.32083 C -0.1415 -0.32893 -0.1382 -0.33634 -0.13229 -0.34398 C -0.12657 -0.35162 -0.11459 -0.36065 -0.10643 -0.3662 C -0.09792 -0.37176 -0.09497 -0.37245 -0.08229 -0.37685 C -0.06962 -0.38125 -0.04792 -0.38912 -0.03021 -0.39305 C -0.0125 -0.39699 0.00764 -0.39838 0.02396 -0.4 C 0.04027 -0.40162 0.05173 -0.40231 0.06771 -0.40231 C 0.08333 -0.40231 0.10416 -0.40139 0.11996 -0.4 C 0.13524 -0.39861 0.14861 -0.39629 0.16111 -0.39398 C 0.17326 -0.39166 0.18194 -0.38889 0.19288 -0.38565 C 0.20399 -0.38241 0.21649 -0.3794 0.22673 -0.37407 C 0.23836 -0.36875 0.25034 -0.36157 0.25833 -0.3537 C 0.26632 -0.34583 0.27291 -0.33449 0.275 -0.32639 C 0.27708 -0.31852 0.27482 -0.31157 0.27118 -0.30463 C 0.26753 -0.29768 0.2651 -0.29259 0.25295 -0.28472 C 0.24114 -0.27685 0.21649 -0.26319 0.19965 -0.25694 C 0.18264 -0.25069 0.16944 -0.25 0.15104 -0.24722 C 0.13177 -0.24444 0.10416 -0.24143 0.08611 -0.24028 C 0.0684 -0.23912 0.05729 -0.24028 0.04271 -0.24028 C 0.0276 -0.24028 0.01527 -0.24028 -0.00313 -0.24028 C -0.02153 -0.24028 -0.05018 -0.24028 -0.06771 -0.24028 C -0.08525 -0.24028 -0.09983 -0.24028 -0.10834 -0.24028 C -0.11736 -0.24028 -0.11528 -0.2419 -0.11997 -0.24028 C -0.12448 -0.23866 -0.12778 -0.23449 -0.13611 -0.23055 C -0.14462 -0.22662 -0.15782 -0.2206 -0.16945 -0.21713 C -0.18125 -0.21366 -0.19289 -0.20995 -0.20695 -0.21018 C -0.22101 -0.21041 -0.23993 -0.21319 -0.25348 -0.21852 C -0.26702 -0.22384 -0.27934 -0.23403 -0.28854 -0.24166 C -0.29775 -0.2493 -0.30157 -0.25393 -0.30834 -0.26389 C -0.31511 -0.27384 -0.32379 -0.28889 -0.32952 -0.30139 C -0.33525 -0.31389 -0.33872 -0.32708 -0.34236 -0.33842 C -0.34601 -0.34977 -0.34931 -0.35972 -0.35174 -0.36991 C -0.35417 -0.38009 -0.35591 -0.3912 -0.35729 -0.39953 C -0.35868 -0.40787 -0.3599 -0.41065 -0.36042 -0.41944 C -0.36094 -0.42824 -0.3625 -0.44236 -0.36042 -0.45278 C -0.35834 -0.46319 -0.35799 -0.46991 -0.34792 -0.48194 C -0.33785 -0.49398 -0.32188 -0.51134 -0.3 -0.525 C -0.27813 -0.53866 -0.24705 -0.55347 -0.21667 -0.56389 C -0.18629 -0.5743 -0.14514 -0.58194 -0.11754 -0.58703 C -0.08993 -0.59213 -0.07778 -0.59259 -0.05104 -0.59444 C -0.02431 -0.59629 0.01354 -0.59884 0.04271 -0.59861 C 0.0717 -0.59838 0.09253 -0.59768 0.1243 -0.59352 C 0.1559 -0.58935 0.20573 -0.5787 0.23194 -0.57315 C 0.25816 -0.56759 0.26232 -0.56736 0.28125 -0.55972 C 0.30017 -0.55208 0.32847 -0.53773 0.34514 -0.52778 C 0.3618 -0.51782 0.37152 -0.50949 0.38125 -0.5 C 0.39097 -0.49051 0.39809 -0.47986 0.40312 -0.47083 C 0.40816 -0.4618 0.41007 -0.45278 0.41146 -0.44583 C 0.41284 -0.43889 0.41354 -0.43773 0.41146 -0.42916 C 0.40937 -0.4206 0.4059 -0.40555 0.39896 -0.39444 C 0.39201 -0.38333 0.38489 -0.37338 0.37014 -0.36203 C 0.35538 -0.35069 0.32795 -0.33565 0.31076 -0.32685 C 0.29357 -0.31805 0.28455 -0.31528 0.26666 -0.30972 C 0.24861 -0.30416 0.2217 -0.29745 0.20295 -0.29305 C 0.18368 -0.28866 0.17048 -0.28565 0.15243 -0.28287 C 0.1342 -0.28009 0.11701 -0.27778 0.09444 -0.27639 C 0.0717 -0.275 0.04652 -0.27338 0.01701 -0.27407 C -0.0125 -0.27477 -0.05278 -0.27708 -0.08299 -0.28055 C -0.1132 -0.28403 -0.13889 -0.28819 -0.16493 -0.29444 C -0.19063 -0.30069 -0.21754 -0.30995 -0.23854 -0.31805 C -0.25955 -0.32616 -0.27448 -0.33264 -0.29098 -0.34259 C -0.30747 -0.35254 -0.32604 -0.36597 -0.3375 -0.37778 C -0.34896 -0.38958 -0.35556 -0.40393 -0.35973 -0.41389 C -0.36389 -0.42384 -0.36302 -0.42847 -0.3625 -0.4375 C -0.36198 -0.44653 -0.36268 -0.45694 -0.35625 -0.46852 C -0.34983 -0.48009 -0.33854 -0.49467 -0.32396 -0.50694 C -0.30938 -0.51921 -0.28907 -0.53241 -0.26875 -0.54259 C -0.24844 -0.55278 -0.22622 -0.56134 -0.20209 -0.56852 C -0.17795 -0.57569 -0.14705 -0.58171 -0.12414 -0.58611 C -0.10104 -0.59051 -0.08698 -0.59236 -0.0632 -0.59444 C -0.03941 -0.59653 -0.00452 -0.59791 0.01875 -0.59861 C 0.04201 -0.5993 0.05191 -0.60046 0.07604 -0.59861 C 0.09982 -0.59676 0.13889 -0.5919 0.16371 -0.58796 C 0.18889 -0.58403 0.20382 -0.58102 0.22621 -0.575 C 0.24861 -0.56898 0.27691 -0.56041 0.29791 -0.55185 C 0.31892 -0.54328 0.33698 -0.5331 0.35208 -0.52315 C 0.36718 -0.51319 0.37882 -0.50278 0.38819 -0.49259 C 0.39757 -0.48241 0.40434 -0.47176 0.40833 -0.4625 C 0.41232 -0.45324 0.41267 -0.44629 0.4125 -0.4375 C 0.41232 -0.4287 0.41128 -0.41991 0.40694 -0.41018 C 0.4026 -0.40046 0.39375 -0.38819 0.38646 -0.37916 C 0.37916 -0.37014 0.38125 -0.36736 0.36319 -0.35648 C 0.34514 -0.3456 0.30312 -0.32361 0.27847 -0.31342 C 0.25382 -0.30324 0.24461 -0.30185 0.2151 -0.29583 C 0.18559 -0.28981 0.13368 -0.28055 0.10173 -0.27685 C 0.06961 -0.27315 0.0533 -0.27315 0.02291 -0.27361 C -0.00747 -0.27407 -0.04723 -0.27616 -0.08021 -0.28009 C -0.1132 -0.28403 -0.14688 -0.29004 -0.175 -0.29722 C -0.20348 -0.3044 -0.22848 -0.31389 -0.25104 -0.32361 C -0.27361 -0.33333 -0.2941 -0.34398 -0.31042 -0.35555 C -0.32674 -0.36713 -0.34063 -0.38125 -0.34931 -0.39352 C -0.35799 -0.40578 -0.36233 -0.41504 -0.3625 -0.42916 C -0.36268 -0.44328 -0.36354 -0.46111 -0.3507 -0.4787 C -0.33785 -0.49629 -0.30851 -0.52014 -0.28542 -0.53472 C -0.26233 -0.5493 -0.23941 -0.55694 -0.21181 -0.56574 C -0.1842 -0.57453 -0.14809 -0.5831 -0.12014 -0.58796 C -0.09219 -0.59282 -0.06841 -0.59259 -0.04375 -0.59444 C -0.0191 -0.59629 0.00538 -0.59815 0.02812 -0.59861 C 0.05086 -0.59907 0.06979 -0.59861 0.09201 -0.59722 C 0.11493 -0.59583 0.13784 -0.59467 0.16354 -0.59028 C 0.18923 -0.58588 0.22378 -0.57731 0.24652 -0.57083 C 0.26996 -0.56435 0.28593 -0.55833 0.30208 -0.55139 C 0.31823 -0.54444 0.33003 -0.53796 0.34375 -0.5287 C 0.35746 -0.51944 0.37326 -0.50972 0.38437 -0.49583 C 0.39548 -0.48194 0.40659 -0.45995 0.41041 -0.44583 C 0.41423 -0.43171 0.41093 -0.42153 0.40764 -0.41111 C 0.40434 -0.40069 0.39896 -0.39282 0.39062 -0.38333 C 0.38229 -0.37384 0.36961 -0.36342 0.35764 -0.35463 C 0.34566 -0.34583 0.3335 -0.33842 0.31875 -0.33055 C 0.30399 -0.32268 0.28993 -0.31366 0.26875 -0.30694 C 0.24757 -0.30023 0.21701 -0.29514 0.19166 -0.29028 C 0.16614 -0.28541 0.13663 -0.28078 0.1158 -0.27824 C 0.09496 -0.27569 0.08246 -0.27616 0.06736 -0.27546 C 0.05191 -0.27477 0.03333 -0.2743 0.0243 -0.27407 " pathEditMode="relative" rAng="0" ptsTypes="aaaaaaaaaaaaaaaaaaaaaaaaaaaaaaaaaaaaaaaaaaaaaaaaaaaaaaaaaaaaaaaaaaaaaaaaaaaaaaaaaaaaaaaaaaaaaaaaaaaaaaaaaaaaaaaaaaaaaaaaaaaaaaaaaaaaaaaaaaaaaaaaaaaaaaaaaaaaaaaaaaaaaaaaaaaaaaaaaaaaaaaaaaaaaaaaaaaaaaaaaaaaaaaaaaaaaaa">
                                      <p:cBhvr>
                                        <p:cTn id="12" dur="15100" fill="hold"/>
                                        <p:tgtEl>
                                          <p:spTgt spid="9"/>
                                        </p:tgtEl>
                                        <p:attrNameLst>
                                          <p:attrName>ppt_x</p:attrName>
                                          <p:attrName>ppt_y</p:attrName>
                                        </p:attrNameLst>
                                      </p:cBhvr>
                                      <p:rCtr x="2500" y="-29200"/>
                                    </p:animMotion>
                                  </p:childTnLst>
                                </p:cTn>
                              </p:par>
                              <p:par>
                                <p:cTn id="13" presetID="0" presetClass="path" presetSubtype="0" accel="50000" decel="50000" fill="hold" grpId="0" nodeType="withEffect">
                                  <p:stCondLst>
                                    <p:cond delay="3000"/>
                                  </p:stCondLst>
                                  <p:childTnLst>
                                    <p:animMotion origin="layout" path="M -0.0007 -0.00092 C 0.0026 -0.00833 0.00607 -0.01551 0.01041 -0.02315 C 0.01475 -0.03078 0.01961 -0.03912 0.02569 -0.04722 C 0.03177 -0.05532 0.03993 -0.06458 0.04687 -0.07129 C 0.05434 -0.07801 0.06128 -0.08356 0.06805 -0.08703 C 0.07448 -0.09051 0.07986 -0.09028 0.0868 -0.09166 C 0.09357 -0.09305 0.10243 -0.09421 0.10833 -0.09537 C 0.11389 -0.09653 0.11753 -0.09745 0.12014 -0.09907 C 0.12274 -0.10069 0.12291 -0.10347 0.12343 -0.10555 C 0.12413 -0.10764 0.12465 -0.10903 0.12343 -0.11111 C 0.12205 -0.11319 0.12031 -0.11574 0.11666 -0.11759 C 0.11267 -0.11944 0.10538 -0.12129 0.0993 -0.12222 C 0.09323 -0.12315 0.08819 -0.12407 0.07986 -0.12315 C 0.07152 -0.12222 0.05555 -0.11921 0.04965 -0.11666 C 0.04375 -0.11412 0.04461 -0.11134 0.04392 -0.10833 C 0.04392 -0.10532 0.04496 -0.10208 0.0493 -0.09907 C 0.0533 -0.09606 0.06215 -0.09143 0.06979 -0.09074 C 0.07812 -0.09004 0.08906 -0.09328 0.09722 -0.09444 C 0.10521 -0.0956 0.11371 -0.09606 0.11805 -0.09815 C 0.12205 -0.10023 0.12291 -0.1037 0.12343 -0.10648 C 0.12378 -0.10926 0.12465 -0.11203 0.11944 -0.11481 C 0.11406 -0.11759 0.09878 -0.12199 0.09097 -0.12315 C 0.08316 -0.1243 0.07951 -0.12315 0.07257 -0.12222 C 0.06614 -0.12129 0.05607 -0.11967 0.05121 -0.11759 C 0.04635 -0.11551 0.04479 -0.1118 0.04375 -0.10926 C 0.04271 -0.10671 0.04305 -0.10486 0.04514 -0.10278 C 0.04687 -0.10069 0.05 -0.09815 0.05416 -0.09629 C 0.05798 -0.09444 0.06406 -0.09236 0.06944 -0.09166 C 0.07448 -0.09097 0.08177 -0.09166 0.0868 -0.09166 C 0.09149 -0.09166 0.09531 -0.09236 0.09791 -0.09166 C 0.10017 -0.09097 0.10017 -0.08958 0.10243 -0.08796 C 0.10486 -0.08634 0.10659 -0.08403 0.11093 -0.08241 C 0.11545 -0.08078 0.12309 -0.07986 0.12916 -0.0787 C 0.13524 -0.07754 0.14271 -0.07662 0.14774 -0.07592 C 0.15277 -0.07523 0.15503 -0.07569 0.15937 -0.07453 C 0.16371 -0.07338 0.16718 -0.07153 0.17361 -0.06944 C 0.18003 -0.06736 0.19027 -0.06366 0.19843 -0.06203 C 0.20659 -0.06041 0.21389 -0.06041 0.22152 -0.05926 C 0.22864 -0.0581 0.23316 -0.05787 0.24062 -0.05463 C 0.24861 -0.05139 0.26267 -0.04398 0.26875 -0.03981 C 0.27482 -0.03565 0.27569 -0.03287 0.27708 -0.02963 C 0.27847 -0.02639 0.27864 -0.02407 0.27708 -0.02037 C 0.27552 -0.01666 0.27465 -0.01227 0.26736 -0.00741 C 0.26007 -0.00254 0.24409 0.00579 0.23333 0.00926 C 0.22239 0.01273 0.21371 0.01297 0.20173 0.01389 C 0.18975 0.01482 0.17552 0.01551 0.1618 0.01482 C 0.14791 0.01412 0.13159 0.01181 0.11944 0.00926 C 0.10729 0.00672 0.09705 0.00324 0.08871 -0.00092 C 0.08073 -0.00509 0.07378 -0.01018 0.07083 -0.01574 C 0.06771 -0.02129 0.06909 -0.0294 0.07152 -0.03426 C 0.07378 -0.03912 0.07934 -0.0419 0.08541 -0.04537 C 0.09149 -0.04884 0.09878 -0.05254 0.10833 -0.05555 C 0.11771 -0.05856 0.13073 -0.06134 0.14305 -0.06296 C 0.15503 -0.06458 0.16927 -0.06597 0.1809 -0.06574 C 0.19271 -0.06551 0.20104 -0.06412 0.2125 -0.06203 C 0.22396 -0.05995 0.24045 -0.05648 0.25 -0.05278 C 0.25955 -0.04907 0.26545 -0.04421 0.27014 -0.03981 C 0.27482 -0.03541 0.27708 -0.03125 0.27777 -0.02685 C 0.27847 -0.02245 0.27951 -0.01805 0.2743 -0.01296 C 0.26909 -0.00787 0.25607 -0.00046 0.24635 0.00371 C 0.23646 0.00787 0.22795 0.00996 0.21597 0.01204 C 0.20399 0.01412 0.18836 0.01574 0.1743 0.01574 C 0.15989 0.01574 0.14305 0.01459 0.12951 0.01204 C 0.11666 0.00949 0.10451 0.00486 0.09514 0.00093 C 0.08559 -0.00301 0.07795 -0.00694 0.07343 -0.01111 C 0.06892 -0.01528 0.06771 -0.01921 0.06857 -0.02407 C 0.06927 -0.02893 0.07205 -0.03541 0.07777 -0.04074 C 0.0835 -0.04606 0.09184 -0.05162 0.10277 -0.05555 C 0.11371 -0.05949 0.13055 -0.06227 0.14305 -0.06389 C 0.15555 -0.06551 0.16527 -0.0662 0.17777 -0.06574 C 0.19027 -0.06528 0.20538 -0.06366 0.21788 -0.06111 C 0.23073 -0.05856 0.24409 -0.05393 0.25347 -0.05 C 0.26267 -0.04606 0.26979 -0.0412 0.27361 -0.03703 C 0.27743 -0.03287 0.27777 -0.0294 0.27708 -0.025 C 0.27639 -0.0206 0.27552 -0.01551 0.26944 -0.01018 C 0.26336 -0.00486 0.25173 0.00255 0.23993 0.00648 C 0.22882 0.01042 0.21475 0.01227 0.20034 0.01389 C 0.18663 0.01551 0.16944 0.01667 0.15538 0.01574 C 0.14132 0.01482 0.12708 0.01181 0.11545 0.0088 C 0.10382 0.00579 0.09305 0.00185 0.08541 -0.00278 C 0.07777 -0.00741 0.07448 -0.01389 0.06944 -0.01852 C 0.06441 -0.02315 0.06232 -0.02569 0.05555 -0.03055 C 0.04843 -0.03541 0.03593 -0.04328 0.02621 -0.04722 C 0.01684 -0.05116 0.00746 -0.05278 -0.00209 -0.05463 C -0.01164 -0.05648 -0.01615 -0.05578 -0.03056 -0.05833 C -0.04497 -0.06088 -0.07379 -0.06458 -0.08889 -0.06944 C -0.104 -0.0743 -0.11198 -0.0787 -0.12101 -0.08796 C -0.12986 -0.09722 -0.13681 -0.11273 -0.14167 -0.125 C -0.1467 -0.13727 -0.14861 -0.14907 -0.15 -0.16203 C -0.15174 -0.175 -0.15261 -0.18541 -0.15226 -0.20278 C -0.15209 -0.22014 -0.14983 -0.24745 -0.14792 -0.26666 C -0.14601 -0.28588 -0.14427 -0.30509 -0.14115 -0.31852 C -0.13802 -0.33194 -0.13716 -0.33819 -0.12917 -0.34722 C -0.12153 -0.35625 -0.10625 -0.36643 -0.09375 -0.37315 C -0.08143 -0.37986 -0.07049 -0.3831 -0.05556 -0.38703 C -0.04063 -0.39097 -0.01858 -0.39491 -0.00417 -0.39722 C 0.01024 -0.39953 0.01736 -0.40023 0.03055 -0.40092 C 0.04375 -0.40162 0.05885 -0.40208 0.07482 -0.40185 C 0.09097 -0.40162 0.10659 -0.40254 0.12639 -0.4 C 0.14618 -0.39745 0.1743 -0.3919 0.19427 -0.38611 C 0.21389 -0.38032 0.23385 -0.37222 0.24635 -0.36481 C 0.2592 -0.35741 0.26597 -0.34977 0.27083 -0.34166 C 0.27569 -0.33356 0.27639 -0.32477 0.275 -0.31666 C 0.27361 -0.30856 0.27413 -0.30208 0.2625 -0.29259 C 0.25086 -0.2831 0.22586 -0.26736 0.20538 -0.25926 C 0.18489 -0.25116 0.16666 -0.24745 0.13958 -0.24444 C 0.11215 -0.24143 0.06857 -0.24004 0.04236 -0.24074 C 0.01614 -0.24143 0.00382 -0.24398 -0.01736 -0.24815 C -0.03854 -0.25231 -0.06615 -0.25787 -0.08473 -0.26574 C -0.10365 -0.27361 -0.1191 -0.28565 -0.12848 -0.29537 C -0.13802 -0.30509 -0.14393 -0.31227 -0.14115 -0.32407 C -0.13802 -0.33588 -0.12622 -0.35486 -0.11042 -0.36574 C -0.09462 -0.37662 -0.06702 -0.38403 -0.04584 -0.38981 C -0.02466 -0.3956 -0.00122 -0.39768 0.01736 -0.4 C 0.03593 -0.40231 0.0493 -0.40347 0.06597 -0.4037 C 0.08264 -0.40393 0.10017 -0.40393 0.11736 -0.40185 C 0.13437 -0.39977 0.15416 -0.39467 0.16875 -0.39166 C 0.18264 -0.38866 0.19166 -0.38403 0.20295 -0.38333 C 0.21423 -0.38264 0.22708 -0.38727 0.23611 -0.38703 C 0.24496 -0.3868 0.25121 -0.38495 0.25764 -0.38148 C 0.26389 -0.37801 0.26875 -0.3706 0.27361 -0.36666 C 0.27847 -0.36273 0.28125 -0.35949 0.2868 -0.35741 C 0.29236 -0.35532 0.29948 -0.3544 0.30694 -0.3537 C 0.31441 -0.35301 0.32413 -0.35347 0.33194 -0.3537 C 0.33975 -0.35393 0.34705 -0.35393 0.35347 -0.35555 C 0.35989 -0.35717 0.36562 -0.35926 0.37083 -0.36296 C 0.37604 -0.36666 0.38073 -0.37315 0.38472 -0.37778 C 0.38871 -0.38241 0.38975 -0.38148 0.39444 -0.39074 C 0.39913 -0.4 0.4125 -0.41898 0.41319 -0.43333 C 0.41389 -0.44768 0.40295 -0.4669 0.39861 -0.47685 C 0.39427 -0.4868 0.38993 -0.48842 0.3868 -0.49259 C 0.38368 -0.49676 0.38507 -0.49722 0.37986 -0.50185 C 0.37465 -0.50648 0.36475 -0.51458 0.35555 -0.52037 C 0.34635 -0.52616 0.33923 -0.52986 0.325 -0.53703 C 0.31076 -0.54421 0.29652 -0.55486 0.27014 -0.56296 C 0.24357 -0.57106 0.20364 -0.58032 0.16632 -0.58611 C 0.12951 -0.5919 0.08316 -0.59653 0.04757 -0.59815 C 0.01267 -0.59977 -0.0132 -0.59884 -0.04445 -0.59629 C -0.0757 -0.59375 -0.11129 -0.58866 -0.13976 -0.58333 C -0.16789 -0.57801 -0.18872 -0.57291 -0.21459 -0.56389 C -0.24045 -0.55486 -0.27552 -0.53958 -0.29514 -0.5287 C -0.31476 -0.51782 -0.32292 -0.50741 -0.33264 -0.49815 C -0.34236 -0.48889 -0.34844 -0.48356 -0.35348 -0.47315 C -0.35851 -0.46273 -0.36302 -0.44791 -0.3632 -0.43611 C -0.36337 -0.4243 -0.35973 -0.41273 -0.35417 -0.40185 C -0.34861 -0.39097 -0.34393 -0.3831 -0.32986 -0.37129 C -0.3158 -0.35949 -0.29202 -0.34213 -0.26945 -0.33055 C -0.24688 -0.31898 -0.22275 -0.30972 -0.19445 -0.30185 C -0.16615 -0.29398 -0.13299 -0.28773 -0.1 -0.28333 C -0.06702 -0.27893 -0.02657 -0.27662 0.00347 -0.275 C 0.0335 -0.27338 0.05416 -0.27268 0.07986 -0.27407 C 0.10555 -0.27546 0.13316 -0.2794 0.15746 -0.28333 C 0.18177 -0.28727 0.20364 -0.29097 0.22604 -0.29722 C 0.24896 -0.30347 0.27048 -0.30995 0.29375 -0.32037 C 0.31701 -0.33078 0.34982 -0.34861 0.36597 -0.35926 C 0.38211 -0.36991 0.38264 -0.37384 0.39027 -0.38426 C 0.39791 -0.39467 0.40798 -0.41227 0.4118 -0.42222 C 0.41562 -0.43217 0.41371 -0.43727 0.41319 -0.44352 C 0.41267 -0.44977 0.41146 -0.45301 0.40833 -0.46018 C 0.40521 -0.46736 0.40017 -0.47847 0.39444 -0.48611 C 0.38871 -0.49375 0.38541 -0.49768 0.37361 -0.50648 C 0.3618 -0.51528 0.3408 -0.52986 0.32361 -0.53889 C 0.30642 -0.54791 0.29479 -0.55254 0.27014 -0.56018 C 0.24531 -0.56782 0.20659 -0.57847 0.17552 -0.58426 C 0.14427 -0.59004 0.11302 -0.59305 0.08402 -0.59537 C 0.05486 -0.59768 0.02934 -0.59907 0.00069 -0.59815 C -0.02795 -0.59722 -0.05955 -0.59328 -0.0882 -0.58981 C -0.11684 -0.58634 -0.14236 -0.58495 -0.17153 -0.57778 C -0.2007 -0.5706 -0.23629 -0.55949 -0.2632 -0.54629 C -0.29011 -0.5331 -0.31684 -0.51481 -0.33334 -0.49815 C -0.34983 -0.48148 -0.35816 -0.46065 -0.3625 -0.44629 C -0.36684 -0.43194 -0.36598 -0.42616 -0.35903 -0.41203 C -0.35209 -0.39791 -0.33542 -0.37477 -0.32084 -0.36111 C -0.30625 -0.34745 -0.29358 -0.34004 -0.27153 -0.32963 C -0.24948 -0.31921 -0.21493 -0.30671 -0.1882 -0.29907 C -0.16146 -0.29143 -0.13438 -0.2868 -0.11129 -0.28333 C -0.08785 -0.27986 -0.07153 -0.27916 -0.04861 -0.27778 C -0.0257 -0.27639 -0.00365 -0.2743 0.02621 -0.275 C 0.05607 -0.27569 0.096 -0.27731 0.13125 -0.28148 C 0.16632 -0.28565 0.2059 -0.2912 0.23767 -0.3 C 0.27031 -0.30879 0.30052 -0.32268 0.32361 -0.33426 C 0.3467 -0.34583 0.3625 -0.3581 0.37569 -0.36944 C 0.38889 -0.38078 0.39652 -0.39097 0.40277 -0.40278 C 0.40902 -0.41458 0.41302 -0.42986 0.41319 -0.44074 C 0.41336 -0.45162 0.4092 -0.4581 0.40347 -0.46852 C 0.39774 -0.47893 0.39774 -0.48912 0.37847 -0.5037 C 0.3592 -0.51828 0.32517 -0.54143 0.2875 -0.55555 C 0.24982 -0.56967 0.19392 -0.58102 0.15208 -0.58796 C 0.11024 -0.59491 0.07708 -0.59699 0.0368 -0.59722 C -0.00365 -0.59745 -0.05209 -0.59467 -0.09098 -0.58981 C -0.12986 -0.58495 -0.16598 -0.57662 -0.19653 -0.56852 C -0.22743 -0.56041 -0.25539 -0.55046 -0.27639 -0.54074 C -0.2974 -0.53102 -0.3092 -0.52153 -0.32223 -0.51018 C -0.33525 -0.49884 -0.34809 -0.48657 -0.35486 -0.47315 C -0.36164 -0.45972 -0.36511 -0.44398 -0.3632 -0.42963 C -0.36129 -0.41528 -0.35295 -0.40023 -0.34375 -0.38703 C -0.33455 -0.37384 -0.32587 -0.3625 -0.30834 -0.35092 C -0.2908 -0.33935 -0.26302 -0.32731 -0.2382 -0.31759 C -0.21337 -0.30787 -0.18403 -0.29861 -0.15903 -0.29259 C -0.13403 -0.28657 -0.1099 -0.28403 -0.0882 -0.28148 C -0.0665 -0.27893 -0.04792 -0.27801 -0.02917 -0.27685 C -0.01042 -0.27569 0.00694 -0.275 0.0243 -0.27407 " pathEditMode="relative" rAng="0" ptsTypes="aaaaaaaaaaaaaaaaaaaaaaaaaaaaaaaaaaaaaaaaaaaaaaaaaaaaaaaaaaaaaaaaaaaaaaaaaaaaaaaaaaaaaaaaaaaaaaaaaaaaaaaaaaaaaaaaaaaaaaaaaaaaaaaaaaaaaaaaaaaaaaaaaaaaaaaaaaaaaaaaaaaaaaaaaaaaaaaaaaaaaaaaaaaaaaaaaaaaaaaaaa">
                                      <p:cBhvr>
                                        <p:cTn id="14" dur="12100" fill="hold"/>
                                        <p:tgtEl>
                                          <p:spTgt spid="8"/>
                                        </p:tgtEl>
                                        <p:attrNameLst>
                                          <p:attrName>ppt_x</p:attrName>
                                          <p:attrName>ppt_y</p:attrName>
                                        </p:attrNameLst>
                                      </p:cBhvr>
                                      <p:rCtr x="2500" y="-29100"/>
                                    </p:animMotion>
                                  </p:childTnLst>
                                </p:cTn>
                              </p:par>
                            </p:childTnLst>
                          </p:cTn>
                        </p:par>
                        <p:par>
                          <p:cTn id="15" fill="hold">
                            <p:stCondLst>
                              <p:cond delay="15100"/>
                            </p:stCondLst>
                            <p:childTnLst>
                              <p:par>
                                <p:cTn id="16" presetID="23" presetClass="entr" presetSubtype="16"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childTnLst>
                                </p:cTn>
                              </p:par>
                            </p:childTnLst>
                          </p:cTn>
                        </p:par>
                        <p:par>
                          <p:cTn id="20" fill="hold">
                            <p:stCondLst>
                              <p:cond delay="15600"/>
                            </p:stCondLst>
                            <p:childTnLst>
                              <p:par>
                                <p:cTn id="21" presetID="10" presetClass="exit" presetSubtype="0" fill="hold" nodeType="afterEffect">
                                  <p:stCondLst>
                                    <p:cond delay="0"/>
                                  </p:stCondLst>
                                  <p:childTnLst>
                                    <p:animEffect transition="out" filter="fade">
                                      <p:cBhvr>
                                        <p:cTn id="22" dur="2000"/>
                                        <p:tgtEl>
                                          <p:spTgt spid="6"/>
                                        </p:tgtEl>
                                      </p:cBhvr>
                                    </p:animEffect>
                                    <p:set>
                                      <p:cBhvr>
                                        <p:cTn id="23" dur="1" fill="hold">
                                          <p:stCondLst>
                                            <p:cond delay="1999"/>
                                          </p:stCondLst>
                                        </p:cTn>
                                        <p:tgtEl>
                                          <p:spTgt spid="6"/>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2000"/>
                                        <p:tgtEl>
                                          <p:spTgt spid="7"/>
                                        </p:tgtEl>
                                      </p:cBhvr>
                                    </p:animEffect>
                                    <p:set>
                                      <p:cBhvr>
                                        <p:cTn id="26" dur="1" fill="hold">
                                          <p:stCondLst>
                                            <p:cond delay="1999"/>
                                          </p:stCondLst>
                                        </p:cTn>
                                        <p:tgtEl>
                                          <p:spTgt spid="7"/>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2000"/>
                                        <p:tgtEl>
                                          <p:spTgt spid="8"/>
                                        </p:tgtEl>
                                      </p:cBhvr>
                                    </p:animEffect>
                                    <p:set>
                                      <p:cBhvr>
                                        <p:cTn id="29" dur="1" fill="hold">
                                          <p:stCondLst>
                                            <p:cond delay="1999"/>
                                          </p:stCondLst>
                                        </p:cTn>
                                        <p:tgtEl>
                                          <p:spTgt spid="8"/>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2000"/>
                                        <p:tgtEl>
                                          <p:spTgt spid="9"/>
                                        </p:tgtEl>
                                      </p:cBhvr>
                                    </p:animEffect>
                                    <p:set>
                                      <p:cBhvr>
                                        <p:cTn id="32" dur="1" fill="hold">
                                          <p:stCondLst>
                                            <p:cond delay="1999"/>
                                          </p:stCondLst>
                                        </p:cTn>
                                        <p:tgtEl>
                                          <p:spTgt spid="9"/>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2000"/>
                                        <p:tgtEl>
                                          <p:spTgt spid="10"/>
                                        </p:tgtEl>
                                      </p:cBhvr>
                                    </p:animEffect>
                                    <p:set>
                                      <p:cBhvr>
                                        <p:cTn id="35" dur="1" fill="hold">
                                          <p:stCondLst>
                                            <p:cond delay="1999"/>
                                          </p:stCondLst>
                                        </p:cTn>
                                        <p:tgtEl>
                                          <p:spTgt spid="10"/>
                                        </p:tgtEl>
                                        <p:attrNameLst>
                                          <p:attrName>style.visibility</p:attrName>
                                        </p:attrNameLst>
                                      </p:cBhvr>
                                      <p:to>
                                        <p:strVal val="hidden"/>
                                      </p:to>
                                    </p:set>
                                  </p:childTnLst>
                                </p:cTn>
                              </p:par>
                              <p:par>
                                <p:cTn id="36" presetID="23" presetClass="entr" presetSubtype="16"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2000" fill="hold"/>
                                        <p:tgtEl>
                                          <p:spTgt spid="11"/>
                                        </p:tgtEl>
                                        <p:attrNameLst>
                                          <p:attrName>ppt_w</p:attrName>
                                        </p:attrNameLst>
                                      </p:cBhvr>
                                      <p:tavLst>
                                        <p:tav tm="0">
                                          <p:val>
                                            <p:fltVal val="0"/>
                                          </p:val>
                                        </p:tav>
                                        <p:tav tm="100000">
                                          <p:val>
                                            <p:strVal val="#ppt_w"/>
                                          </p:val>
                                        </p:tav>
                                      </p:tavLst>
                                    </p:anim>
                                    <p:anim calcmode="lin" valueType="num">
                                      <p:cBhvr>
                                        <p:cTn id="39" dur="2000" fill="hold"/>
                                        <p:tgtEl>
                                          <p:spTgt spid="11"/>
                                        </p:tgtEl>
                                        <p:attrNameLst>
                                          <p:attrName>ppt_h</p:attrName>
                                        </p:attrNameLst>
                                      </p:cBhvr>
                                      <p:tavLst>
                                        <p:tav tm="0">
                                          <p:val>
                                            <p:fltVal val="0"/>
                                          </p:val>
                                        </p:tav>
                                        <p:tav tm="100000">
                                          <p:val>
                                            <p:strVal val="#ppt_h"/>
                                          </p:val>
                                        </p:tav>
                                      </p:tavLst>
                                    </p:anim>
                                  </p:childTnLst>
                                </p:cTn>
                              </p:par>
                            </p:childTnLst>
                          </p:cTn>
                        </p:par>
                        <p:par>
                          <p:cTn id="40" fill="hold">
                            <p:stCondLst>
                              <p:cond delay="17600"/>
                            </p:stCondLst>
                            <p:childTnLst>
                              <p:par>
                                <p:cTn id="41" presetID="1" presetClass="entr" presetSubtype="0" fill="hold" grpId="2" nodeType="afterEffect">
                                  <p:stCondLst>
                                    <p:cond delay="2000"/>
                                  </p:stCondLst>
                                  <p:childTnLst>
                                    <p:set>
                                      <p:cBhvr>
                                        <p:cTn id="42" dur="1" fill="hold">
                                          <p:stCondLst>
                                            <p:cond delay="0"/>
                                          </p:stCondLst>
                                        </p:cTn>
                                        <p:tgtEl>
                                          <p:spTgt spid="13"/>
                                        </p:tgtEl>
                                        <p:attrNameLst>
                                          <p:attrName>style.visibility</p:attrName>
                                        </p:attrNameLst>
                                      </p:cBhvr>
                                      <p:to>
                                        <p:strVal val="visible"/>
                                      </p:to>
                                    </p:set>
                                  </p:childTnLst>
                                </p:cTn>
                              </p:par>
                              <p:par>
                                <p:cTn id="43" presetID="1" presetClass="entr" presetSubtype="0" fill="hold" grpId="2" nodeType="withEffect">
                                  <p:stCondLst>
                                    <p:cond delay="2000"/>
                                  </p:stCondLst>
                                  <p:childTnLst>
                                    <p:set>
                                      <p:cBhvr>
                                        <p:cTn id="44" dur="1" fill="hold">
                                          <p:stCondLst>
                                            <p:cond delay="0"/>
                                          </p:stCondLst>
                                        </p:cTn>
                                        <p:tgtEl>
                                          <p:spTgt spid="14"/>
                                        </p:tgtEl>
                                        <p:attrNameLst>
                                          <p:attrName>style.visibility</p:attrName>
                                        </p:attrNameLst>
                                      </p:cBhvr>
                                      <p:to>
                                        <p:strVal val="visible"/>
                                      </p:to>
                                    </p:set>
                                  </p:childTnLst>
                                </p:cTn>
                              </p:par>
                            </p:childTnLst>
                          </p:cTn>
                        </p:par>
                        <p:par>
                          <p:cTn id="45" fill="hold">
                            <p:stCondLst>
                              <p:cond delay="19600"/>
                            </p:stCondLst>
                            <p:childTnLst>
                              <p:par>
                                <p:cTn id="46" presetID="0" presetClass="path" presetSubtype="0" accel="50000" decel="50000" fill="hold" grpId="0" nodeType="afterEffect">
                                  <p:stCondLst>
                                    <p:cond delay="0"/>
                                  </p:stCondLst>
                                  <p:childTnLst>
                                    <p:animMotion origin="layout" path="M -3.33333E-6 -3.33333E-6 L -0.50468 -0.05509 " pathEditMode="relative" rAng="0" ptsTypes="AA">
                                      <p:cBhvr>
                                        <p:cTn id="47" dur="2000" fill="hold"/>
                                        <p:tgtEl>
                                          <p:spTgt spid="13"/>
                                        </p:tgtEl>
                                        <p:attrNameLst>
                                          <p:attrName>ppt_x</p:attrName>
                                          <p:attrName>ppt_y</p:attrName>
                                        </p:attrNameLst>
                                      </p:cBhvr>
                                      <p:rCtr x="-25200" y="-2800"/>
                                    </p:animMotion>
                                  </p:childTnLst>
                                </p:cTn>
                              </p:par>
                              <p:par>
                                <p:cTn id="48" presetID="0" presetClass="path" presetSubtype="0" accel="50000" decel="50000" fill="hold" grpId="0" nodeType="withEffect">
                                  <p:stCondLst>
                                    <p:cond delay="0"/>
                                  </p:stCondLst>
                                  <p:childTnLst>
                                    <p:animMotion origin="layout" path="M -3.33333E-6 -7.40741E-7 L 0.47084 0.04421 " pathEditMode="relative" rAng="0" ptsTypes="AA">
                                      <p:cBhvr>
                                        <p:cTn id="49" dur="2000" fill="hold"/>
                                        <p:tgtEl>
                                          <p:spTgt spid="14"/>
                                        </p:tgtEl>
                                        <p:attrNameLst>
                                          <p:attrName>ppt_x</p:attrName>
                                          <p:attrName>ppt_y</p:attrName>
                                        </p:attrNameLst>
                                      </p:cBhvr>
                                      <p:rCtr x="23500" y="2200"/>
                                    </p:animMotion>
                                  </p:childTnLst>
                                </p:cTn>
                              </p:par>
                            </p:childTnLst>
                          </p:cTn>
                        </p:par>
                        <p:par>
                          <p:cTn id="50" fill="hold">
                            <p:stCondLst>
                              <p:cond delay="21600"/>
                            </p:stCondLst>
                            <p:childTnLst>
                              <p:par>
                                <p:cTn id="51" presetID="1" presetClass="exit" presetSubtype="0" fill="hold" grpId="1" nodeType="afterEffect">
                                  <p:stCondLst>
                                    <p:cond delay="0"/>
                                  </p:stCondLst>
                                  <p:childTnLst>
                                    <p:set>
                                      <p:cBhvr>
                                        <p:cTn id="52" dur="1" fill="hold">
                                          <p:stCondLst>
                                            <p:cond delay="0"/>
                                          </p:stCondLst>
                                        </p:cTn>
                                        <p:tgtEl>
                                          <p:spTgt spid="13"/>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4"/>
                                        </p:tgtEl>
                                        <p:attrNameLst>
                                          <p:attrName>style.visibility</p:attrName>
                                        </p:attrNameLst>
                                      </p:cBhvr>
                                      <p:to>
                                        <p:strVal val="hidden"/>
                                      </p:to>
                                    </p:set>
                                  </p:childTnLst>
                                </p:cTn>
                              </p:par>
                            </p:childTnLst>
                          </p:cTn>
                        </p:par>
                        <p:par>
                          <p:cTn id="55" fill="hold">
                            <p:stCondLst>
                              <p:cond delay="21600"/>
                            </p:stCondLst>
                            <p:childTnLst>
                              <p:par>
                                <p:cTn id="56" presetID="23" presetClass="entr" presetSubtype="16" fill="hold" nodeType="afterEffect">
                                  <p:stCondLst>
                                    <p:cond delay="0"/>
                                  </p:stCondLst>
                                  <p:childTnLst>
                                    <p:set>
                                      <p:cBhvr>
                                        <p:cTn id="57" dur="1" fill="hold">
                                          <p:stCondLst>
                                            <p:cond delay="0"/>
                                          </p:stCondLst>
                                        </p:cTn>
                                        <p:tgtEl>
                                          <p:spTgt spid="12"/>
                                        </p:tgtEl>
                                        <p:attrNameLst>
                                          <p:attrName>style.visibility</p:attrName>
                                        </p:attrNameLst>
                                      </p:cBhvr>
                                      <p:to>
                                        <p:strVal val="visible"/>
                                      </p:to>
                                    </p:set>
                                    <p:anim calcmode="lin" valueType="num">
                                      <p:cBhvr>
                                        <p:cTn id="58" dur="500" fill="hold"/>
                                        <p:tgtEl>
                                          <p:spTgt spid="12"/>
                                        </p:tgtEl>
                                        <p:attrNameLst>
                                          <p:attrName>ppt_w</p:attrName>
                                        </p:attrNameLst>
                                      </p:cBhvr>
                                      <p:tavLst>
                                        <p:tav tm="0">
                                          <p:val>
                                            <p:fltVal val="0"/>
                                          </p:val>
                                        </p:tav>
                                        <p:tav tm="100000">
                                          <p:val>
                                            <p:strVal val="#ppt_w"/>
                                          </p:val>
                                        </p:tav>
                                      </p:tavLst>
                                    </p:anim>
                                    <p:anim calcmode="lin" valueType="num">
                                      <p:cBhvr>
                                        <p:cTn id="59"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3" grpId="0" animBg="1"/>
      <p:bldP spid="13" grpId="1" animBg="1"/>
      <p:bldP spid="13" grpId="2" animBg="1"/>
      <p:bldP spid="14" grpId="0" animBg="1"/>
      <p:bldP spid="14" grpId="1" animBg="1"/>
      <p:bldP spid="14" grpId="2"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p:cNvSpPr>
            <a:spLocks noGrp="1"/>
          </p:cNvSpPr>
          <p:nvPr>
            <p:ph type="body" sz="quarter" idx="13"/>
          </p:nvPr>
        </p:nvSpPr>
        <p:spPr/>
        <p:txBody>
          <a:bodyPr/>
          <a:lstStyle/>
          <a:p>
            <a:endParaRPr lang="de-DE" dirty="0"/>
          </a:p>
        </p:txBody>
      </p:sp>
      <p:sp>
        <p:nvSpPr>
          <p:cNvPr id="46" name="Rectangle 45"/>
          <p:cNvSpPr/>
          <p:nvPr/>
        </p:nvSpPr>
        <p:spPr>
          <a:xfrm>
            <a:off x="0" y="4261642"/>
            <a:ext cx="9144000" cy="3048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7" name="Straight Connector 46"/>
          <p:cNvCxnSpPr/>
          <p:nvPr/>
        </p:nvCxnSpPr>
        <p:spPr>
          <a:xfrm>
            <a:off x="1905000" y="4267200"/>
            <a:ext cx="0" cy="304800"/>
          </a:xfrm>
          <a:prstGeom prst="line">
            <a:avLst/>
          </a:prstGeom>
          <a:ln w="158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4572000" y="4267200"/>
            <a:ext cx="0" cy="304800"/>
          </a:xfrm>
          <a:prstGeom prst="line">
            <a:avLst/>
          </a:prstGeom>
          <a:ln w="158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7162800" y="4267200"/>
            <a:ext cx="0" cy="304800"/>
          </a:xfrm>
          <a:prstGeom prst="line">
            <a:avLst/>
          </a:prstGeom>
          <a:ln w="158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457200" y="4267200"/>
            <a:ext cx="1027630" cy="307777"/>
          </a:xfrm>
          <a:prstGeom prst="rect">
            <a:avLst/>
          </a:prstGeom>
          <a:noFill/>
        </p:spPr>
        <p:txBody>
          <a:bodyPr wrap="square" rtlCol="0">
            <a:spAutoFit/>
          </a:bodyPr>
          <a:lstStyle/>
          <a:p>
            <a:pPr algn="r"/>
            <a:r>
              <a:rPr lang="en-US" sz="1400" dirty="0" smtClean="0">
                <a:solidFill>
                  <a:schemeClr val="bg1">
                    <a:lumMod val="85000"/>
                  </a:schemeClr>
                </a:solidFill>
              </a:rPr>
              <a:t>2008</a:t>
            </a:r>
            <a:endParaRPr lang="en-US" sz="1400" dirty="0">
              <a:solidFill>
                <a:schemeClr val="bg1">
                  <a:lumMod val="85000"/>
                </a:schemeClr>
              </a:solidFill>
            </a:endParaRPr>
          </a:p>
        </p:txBody>
      </p:sp>
      <p:sp>
        <p:nvSpPr>
          <p:cNvPr id="51" name="TextBox 50"/>
          <p:cNvSpPr txBox="1"/>
          <p:nvPr/>
        </p:nvSpPr>
        <p:spPr>
          <a:xfrm>
            <a:off x="2743200" y="4267200"/>
            <a:ext cx="1027630" cy="307777"/>
          </a:xfrm>
          <a:prstGeom prst="rect">
            <a:avLst/>
          </a:prstGeom>
          <a:noFill/>
        </p:spPr>
        <p:txBody>
          <a:bodyPr wrap="square" rtlCol="0">
            <a:spAutoFit/>
          </a:bodyPr>
          <a:lstStyle/>
          <a:p>
            <a:pPr algn="r"/>
            <a:r>
              <a:rPr lang="en-US" sz="1400" dirty="0" smtClean="0">
                <a:solidFill>
                  <a:schemeClr val="bg1">
                    <a:lumMod val="85000"/>
                  </a:schemeClr>
                </a:solidFill>
              </a:rPr>
              <a:t>2009</a:t>
            </a:r>
            <a:endParaRPr lang="en-US" sz="1400" dirty="0">
              <a:solidFill>
                <a:schemeClr val="bg1">
                  <a:lumMod val="85000"/>
                </a:schemeClr>
              </a:solidFill>
            </a:endParaRPr>
          </a:p>
        </p:txBody>
      </p:sp>
      <p:sp>
        <p:nvSpPr>
          <p:cNvPr id="52" name="TextBox 51"/>
          <p:cNvSpPr txBox="1"/>
          <p:nvPr/>
        </p:nvSpPr>
        <p:spPr>
          <a:xfrm>
            <a:off x="5257800" y="4267200"/>
            <a:ext cx="1027630" cy="307777"/>
          </a:xfrm>
          <a:prstGeom prst="rect">
            <a:avLst/>
          </a:prstGeom>
          <a:noFill/>
        </p:spPr>
        <p:txBody>
          <a:bodyPr wrap="square" rtlCol="0">
            <a:spAutoFit/>
          </a:bodyPr>
          <a:lstStyle/>
          <a:p>
            <a:pPr algn="r"/>
            <a:r>
              <a:rPr lang="en-US" sz="1400" dirty="0" smtClean="0">
                <a:solidFill>
                  <a:schemeClr val="bg1">
                    <a:lumMod val="85000"/>
                  </a:schemeClr>
                </a:solidFill>
              </a:rPr>
              <a:t>2010</a:t>
            </a:r>
            <a:endParaRPr lang="en-US" sz="1400" dirty="0">
              <a:solidFill>
                <a:schemeClr val="bg1">
                  <a:lumMod val="85000"/>
                </a:schemeClr>
              </a:solidFill>
            </a:endParaRPr>
          </a:p>
        </p:txBody>
      </p:sp>
      <p:sp>
        <p:nvSpPr>
          <p:cNvPr id="53" name="TextBox 52"/>
          <p:cNvSpPr txBox="1"/>
          <p:nvPr/>
        </p:nvSpPr>
        <p:spPr>
          <a:xfrm>
            <a:off x="7543800" y="4267200"/>
            <a:ext cx="1027630" cy="307777"/>
          </a:xfrm>
          <a:prstGeom prst="rect">
            <a:avLst/>
          </a:prstGeom>
          <a:noFill/>
        </p:spPr>
        <p:txBody>
          <a:bodyPr wrap="square" rtlCol="0">
            <a:spAutoFit/>
          </a:bodyPr>
          <a:lstStyle/>
          <a:p>
            <a:pPr algn="r"/>
            <a:r>
              <a:rPr lang="en-US" sz="1400" dirty="0" smtClean="0">
                <a:solidFill>
                  <a:schemeClr val="bg1">
                    <a:lumMod val="85000"/>
                  </a:schemeClr>
                </a:solidFill>
              </a:rPr>
              <a:t>2011</a:t>
            </a:r>
            <a:endParaRPr lang="en-US" sz="1400" dirty="0">
              <a:solidFill>
                <a:schemeClr val="bg1">
                  <a:lumMod val="85000"/>
                </a:schemeClr>
              </a:solidFill>
            </a:endParaRPr>
          </a:p>
        </p:txBody>
      </p:sp>
      <p:grpSp>
        <p:nvGrpSpPr>
          <p:cNvPr id="78" name="Group 77"/>
          <p:cNvGrpSpPr/>
          <p:nvPr/>
        </p:nvGrpSpPr>
        <p:grpSpPr>
          <a:xfrm>
            <a:off x="762000" y="2372448"/>
            <a:ext cx="2246232" cy="1893568"/>
            <a:chOff x="762000" y="2372448"/>
            <a:chExt cx="2246232" cy="1893568"/>
          </a:xfrm>
        </p:grpSpPr>
        <p:cxnSp>
          <p:nvCxnSpPr>
            <p:cNvPr id="64" name="Straight Connector 63"/>
            <p:cNvCxnSpPr/>
            <p:nvPr/>
          </p:nvCxnSpPr>
          <p:spPr>
            <a:xfrm>
              <a:off x="838200" y="3429000"/>
              <a:ext cx="0" cy="837016"/>
            </a:xfrm>
            <a:prstGeom prst="line">
              <a:avLst/>
            </a:prstGeom>
            <a:ln w="15875">
              <a:solidFill>
                <a:schemeClr val="tx1">
                  <a:lumMod val="85000"/>
                  <a:lumOff val="15000"/>
                </a:schemeClr>
              </a:solidFill>
              <a:headEnd type="oval"/>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919350" y="3283387"/>
              <a:ext cx="2017632" cy="523220"/>
            </a:xfrm>
            <a:prstGeom prst="rect">
              <a:avLst/>
            </a:prstGeom>
            <a:noFill/>
          </p:spPr>
          <p:txBody>
            <a:bodyPr wrap="square" rtlCol="0">
              <a:spAutoFit/>
            </a:bodyPr>
            <a:lstStyle/>
            <a:p>
              <a:r>
                <a:rPr lang="en-US" sz="1400" b="1" dirty="0" smtClean="0"/>
                <a:t>September, 10 2008</a:t>
              </a:r>
            </a:p>
            <a:p>
              <a:r>
                <a:rPr lang="en-US" sz="1400" dirty="0" smtClean="0"/>
                <a:t>Both beams circulating</a:t>
              </a:r>
              <a:endParaRPr lang="en-US" sz="1400" dirty="0"/>
            </a:p>
          </p:txBody>
        </p:sp>
        <p:pic>
          <p:nvPicPr>
            <p:cNvPr id="67" name="Picture 7" descr="attach_reader?attach_id=1025394&amp;height=150">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2372448"/>
              <a:ext cx="2246232"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 name="Group 15"/>
          <p:cNvGrpSpPr/>
          <p:nvPr/>
        </p:nvGrpSpPr>
        <p:grpSpPr>
          <a:xfrm>
            <a:off x="152401" y="4568153"/>
            <a:ext cx="2674959" cy="1769603"/>
            <a:chOff x="152401" y="4568153"/>
            <a:chExt cx="2674959" cy="1769603"/>
          </a:xfrm>
        </p:grpSpPr>
        <p:cxnSp>
          <p:nvCxnSpPr>
            <p:cNvPr id="44" name="Straight Connector 43"/>
            <p:cNvCxnSpPr/>
            <p:nvPr/>
          </p:nvCxnSpPr>
          <p:spPr>
            <a:xfrm>
              <a:off x="990600" y="4568153"/>
              <a:ext cx="0" cy="301823"/>
            </a:xfrm>
            <a:prstGeom prst="line">
              <a:avLst/>
            </a:prstGeom>
            <a:ln w="15875">
              <a:solidFill>
                <a:schemeClr val="tx1">
                  <a:lumMod val="85000"/>
                  <a:lumOff val="15000"/>
                </a:schemeClr>
              </a:solidFill>
              <a:tailEnd type="ova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1150960" y="4952761"/>
              <a:ext cx="1676400" cy="1384995"/>
            </a:xfrm>
            <a:prstGeom prst="rect">
              <a:avLst/>
            </a:prstGeom>
            <a:noFill/>
          </p:spPr>
          <p:txBody>
            <a:bodyPr wrap="square" rtlCol="0">
              <a:spAutoFit/>
            </a:bodyPr>
            <a:lstStyle/>
            <a:p>
              <a:r>
                <a:rPr lang="en-US" sz="1400" b="1" dirty="0" smtClean="0">
                  <a:solidFill>
                    <a:srgbClr val="FF0000"/>
                  </a:solidFill>
                </a:rPr>
                <a:t>September, 19 2008</a:t>
              </a:r>
            </a:p>
            <a:p>
              <a:r>
                <a:rPr lang="en-US" sz="1400" dirty="0" smtClean="0">
                  <a:solidFill>
                    <a:srgbClr val="FF0000"/>
                  </a:solidFill>
                </a:rPr>
                <a:t>Incident</a:t>
              </a:r>
              <a:br>
                <a:rPr lang="en-US" sz="1400" dirty="0" smtClean="0">
                  <a:solidFill>
                    <a:srgbClr val="FF0000"/>
                  </a:solidFill>
                </a:rPr>
              </a:br>
              <a:r>
                <a:rPr lang="en-GB" sz="1400" dirty="0" smtClean="0"/>
                <a:t>Accidental </a:t>
              </a:r>
              <a:r>
                <a:rPr lang="en-GB" sz="1400" dirty="0"/>
                <a:t>release of 6</a:t>
              </a:r>
              <a:r>
                <a:rPr lang="en-GB" sz="1400" dirty="0" smtClean="0"/>
                <a:t>00 MJ </a:t>
              </a:r>
              <a:r>
                <a:rPr lang="en-GB" sz="1400" dirty="0"/>
                <a:t>stored in </a:t>
              </a:r>
              <a:r>
                <a:rPr lang="en-GB" sz="1400" dirty="0" smtClean="0"/>
                <a:t>one sector of </a:t>
              </a:r>
              <a:r>
                <a:rPr lang="en-GB" sz="1400" dirty="0"/>
                <a:t>LHC dipole </a:t>
              </a:r>
              <a:r>
                <a:rPr lang="en-GB" sz="1400" dirty="0" smtClean="0"/>
                <a:t>magnets</a:t>
              </a:r>
              <a:endParaRPr lang="en-US" sz="1400" dirty="0">
                <a:solidFill>
                  <a:srgbClr val="FF0000"/>
                </a:solidFill>
              </a:endParaRPr>
            </a:p>
          </p:txBody>
        </p:sp>
        <p:pic>
          <p:nvPicPr>
            <p:cNvPr id="71"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794"/>
            <a:stretch/>
          </p:blipFill>
          <p:spPr bwMode="auto">
            <a:xfrm>
              <a:off x="152401" y="5010846"/>
              <a:ext cx="974338" cy="1226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0" name="Group 79"/>
          <p:cNvGrpSpPr/>
          <p:nvPr/>
        </p:nvGrpSpPr>
        <p:grpSpPr>
          <a:xfrm>
            <a:off x="381000" y="1031274"/>
            <a:ext cx="3291482" cy="3230368"/>
            <a:chOff x="381000" y="1031274"/>
            <a:chExt cx="3291482" cy="3230368"/>
          </a:xfrm>
        </p:grpSpPr>
        <p:cxnSp>
          <p:nvCxnSpPr>
            <p:cNvPr id="33" name="Straight Connector 32"/>
            <p:cNvCxnSpPr/>
            <p:nvPr/>
          </p:nvCxnSpPr>
          <p:spPr>
            <a:xfrm>
              <a:off x="381000" y="1463675"/>
              <a:ext cx="0" cy="2797967"/>
            </a:xfrm>
            <a:prstGeom prst="line">
              <a:avLst/>
            </a:prstGeom>
            <a:ln w="15875">
              <a:solidFill>
                <a:schemeClr val="tx1">
                  <a:lumMod val="85000"/>
                  <a:lumOff val="15000"/>
                </a:schemeClr>
              </a:solidFill>
              <a:headEnd type="oval"/>
            </a:ln>
          </p:spPr>
          <p:style>
            <a:lnRef idx="1">
              <a:schemeClr val="accent1"/>
            </a:lnRef>
            <a:fillRef idx="0">
              <a:schemeClr val="accent1"/>
            </a:fillRef>
            <a:effectRef idx="0">
              <a:schemeClr val="accent1"/>
            </a:effectRef>
            <a:fontRef idx="minor">
              <a:schemeClr val="tx1"/>
            </a:fontRef>
          </p:style>
        </p:cxnSp>
        <p:grpSp>
          <p:nvGrpSpPr>
            <p:cNvPr id="77" name="Group 76"/>
            <p:cNvGrpSpPr/>
            <p:nvPr/>
          </p:nvGrpSpPr>
          <p:grpSpPr>
            <a:xfrm>
              <a:off x="416624" y="1031274"/>
              <a:ext cx="3255858" cy="1115805"/>
              <a:chOff x="416624" y="1031274"/>
              <a:chExt cx="3255858" cy="1115805"/>
            </a:xfrm>
          </p:grpSpPr>
          <p:sp>
            <p:nvSpPr>
              <p:cNvPr id="34" name="TextBox 33"/>
              <p:cNvSpPr txBox="1"/>
              <p:nvPr/>
            </p:nvSpPr>
            <p:spPr>
              <a:xfrm>
                <a:off x="416624" y="1301104"/>
                <a:ext cx="1720755" cy="523220"/>
              </a:xfrm>
              <a:prstGeom prst="rect">
                <a:avLst/>
              </a:prstGeom>
              <a:noFill/>
            </p:spPr>
            <p:txBody>
              <a:bodyPr wrap="square" rtlCol="0">
                <a:spAutoFit/>
              </a:bodyPr>
              <a:lstStyle/>
              <a:p>
                <a:r>
                  <a:rPr lang="en-US" sz="1400" b="1" dirty="0" smtClean="0"/>
                  <a:t>August 2008</a:t>
                </a:r>
              </a:p>
              <a:p>
                <a:r>
                  <a:rPr lang="en-US" sz="1400" dirty="0" smtClean="0"/>
                  <a:t>First Injection tests</a:t>
                </a:r>
                <a:endParaRPr lang="en-US" sz="1400" dirty="0"/>
              </a:p>
            </p:txBody>
          </p:sp>
          <p:pic>
            <p:nvPicPr>
              <p:cNvPr id="74" name="Picture 73" descr="Screen shot 2009-11-25 at 9.20.42 PM.png"/>
              <p:cNvPicPr>
                <a:picLocks noChangeAspect="1"/>
              </p:cNvPicPr>
              <p:nvPr/>
            </p:nvPicPr>
            <p:blipFill>
              <a:blip r:embed="rId6" cstate="print"/>
              <a:stretch>
                <a:fillRect/>
              </a:stretch>
            </p:blipFill>
            <p:spPr>
              <a:xfrm>
                <a:off x="2027832" y="1031274"/>
                <a:ext cx="1644650" cy="1115805"/>
              </a:xfrm>
              <a:prstGeom prst="rect">
                <a:avLst/>
              </a:prstGeom>
            </p:spPr>
          </p:pic>
        </p:grpSp>
      </p:grpSp>
      <p:sp>
        <p:nvSpPr>
          <p:cNvPr id="5" name="Titel 4"/>
          <p:cNvSpPr>
            <a:spLocks noGrp="1"/>
          </p:cNvSpPr>
          <p:nvPr>
            <p:ph type="title"/>
          </p:nvPr>
        </p:nvSpPr>
        <p:spPr/>
        <p:txBody>
          <a:bodyPr/>
          <a:lstStyle/>
          <a:p>
            <a:r>
              <a:rPr lang="de-DE" dirty="0" smtClean="0"/>
              <a:t>LHC Timeline</a:t>
            </a:r>
            <a:endParaRPr lang="de-DE" dirty="0"/>
          </a:p>
        </p:txBody>
      </p:sp>
    </p:spTree>
    <p:extLst>
      <p:ext uri="{BB962C8B-B14F-4D97-AF65-F5344CB8AC3E}">
        <p14:creationId xmlns:p14="http://schemas.microsoft.com/office/powerpoint/2010/main" val="1928978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additive="base">
                                        <p:cTn id="7" dur="500" fill="hold"/>
                                        <p:tgtEl>
                                          <p:spTgt spid="80"/>
                                        </p:tgtEl>
                                        <p:attrNameLst>
                                          <p:attrName>ppt_x</p:attrName>
                                        </p:attrNameLst>
                                      </p:cBhvr>
                                      <p:tavLst>
                                        <p:tav tm="0">
                                          <p:val>
                                            <p:strVal val="#ppt_x"/>
                                          </p:val>
                                        </p:tav>
                                        <p:tav tm="100000">
                                          <p:val>
                                            <p:strVal val="#ppt_x"/>
                                          </p:val>
                                        </p:tav>
                                      </p:tavLst>
                                    </p:anim>
                                    <p:anim calcmode="lin" valueType="num">
                                      <p:cBhvr additive="base">
                                        <p:cTn id="8" dur="500" fill="hold"/>
                                        <p:tgtEl>
                                          <p:spTgt spid="8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8"/>
                                        </p:tgtEl>
                                        <p:attrNameLst>
                                          <p:attrName>style.visibility</p:attrName>
                                        </p:attrNameLst>
                                      </p:cBhvr>
                                      <p:to>
                                        <p:strVal val="visible"/>
                                      </p:to>
                                    </p:set>
                                    <p:anim calcmode="lin" valueType="num">
                                      <p:cBhvr additive="base">
                                        <p:cTn id="13" dur="500" fill="hold"/>
                                        <p:tgtEl>
                                          <p:spTgt spid="78"/>
                                        </p:tgtEl>
                                        <p:attrNameLst>
                                          <p:attrName>ppt_x</p:attrName>
                                        </p:attrNameLst>
                                      </p:cBhvr>
                                      <p:tavLst>
                                        <p:tav tm="0">
                                          <p:val>
                                            <p:strVal val="#ppt_x"/>
                                          </p:val>
                                        </p:tav>
                                        <p:tav tm="100000">
                                          <p:val>
                                            <p:strVal val="#ppt_x"/>
                                          </p:val>
                                        </p:tav>
                                      </p:tavLst>
                                    </p:anim>
                                    <p:anim calcmode="lin" valueType="num">
                                      <p:cBhvr additive="base">
                                        <p:cTn id="14"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p:txBody>
          <a:bodyPr/>
          <a:lstStyle/>
          <a:p>
            <a:endParaRPr lang="de-DE"/>
          </a:p>
        </p:txBody>
      </p:sp>
      <p:sp>
        <p:nvSpPr>
          <p:cNvPr id="5" name="Title 4"/>
          <p:cNvSpPr>
            <a:spLocks noGrp="1"/>
          </p:cNvSpPr>
          <p:nvPr>
            <p:ph type="title"/>
          </p:nvPr>
        </p:nvSpPr>
        <p:spPr/>
        <p:txBody>
          <a:bodyPr/>
          <a:lstStyle/>
          <a:p>
            <a:r>
              <a:rPr lang="en-US" dirty="0" smtClean="0"/>
              <a:t>Incident September 19</a:t>
            </a:r>
            <a:r>
              <a:rPr lang="en-US" baseline="30000" dirty="0" smtClean="0"/>
              <a:t>th</a:t>
            </a:r>
            <a:endParaRPr lang="en-US" dirty="0"/>
          </a:p>
        </p:txBody>
      </p:sp>
      <p:pic>
        <p:nvPicPr>
          <p:cNvPr id="11" name="Picture 4" descr="0505004_01-A5-at-72-dpi"/>
          <p:cNvPicPr>
            <a:picLocks noChangeAspect="1" noChangeArrowheads="1"/>
          </p:cNvPicPr>
          <p:nvPr/>
        </p:nvPicPr>
        <p:blipFill>
          <a:blip r:embed="rId3" cstate="print"/>
          <a:srcRect/>
          <a:stretch>
            <a:fillRect/>
          </a:stretch>
        </p:blipFill>
        <p:spPr bwMode="auto">
          <a:xfrm>
            <a:off x="4149976" y="1051560"/>
            <a:ext cx="4846320" cy="3159961"/>
          </a:xfrm>
          <a:prstGeom prst="rect">
            <a:avLst/>
          </a:prstGeom>
          <a:noFill/>
          <a:ln w="9525">
            <a:noFill/>
            <a:miter lim="800000"/>
            <a:headEnd/>
            <a:tailEnd/>
          </a:ln>
        </p:spPr>
      </p:pic>
      <p:pic>
        <p:nvPicPr>
          <p:cNvPr id="35" name="Picture 8"/>
          <p:cNvPicPr>
            <a:picLocks noChangeAspect="1" noChangeArrowheads="1"/>
          </p:cNvPicPr>
          <p:nvPr/>
        </p:nvPicPr>
        <p:blipFill>
          <a:blip r:embed="rId4" cstate="print"/>
          <a:srcRect/>
          <a:stretch>
            <a:fillRect/>
          </a:stretch>
        </p:blipFill>
        <p:spPr bwMode="auto">
          <a:xfrm>
            <a:off x="6390744" y="3646321"/>
            <a:ext cx="2612571" cy="2626626"/>
          </a:xfrm>
          <a:prstGeom prst="rect">
            <a:avLst/>
          </a:prstGeom>
          <a:noFill/>
          <a:ln w="9525">
            <a:solidFill>
              <a:schemeClr val="tx1"/>
            </a:solidFill>
            <a:miter lim="800000"/>
            <a:headEnd/>
            <a:tailEnd/>
          </a:ln>
        </p:spPr>
      </p:pic>
      <p:pic>
        <p:nvPicPr>
          <p:cNvPr id="7" name="Picture 3"/>
          <p:cNvPicPr>
            <a:picLocks noChangeAspect="1" noChangeArrowheads="1"/>
          </p:cNvPicPr>
          <p:nvPr/>
        </p:nvPicPr>
        <p:blipFill>
          <a:blip r:embed="rId5" cstate="print"/>
          <a:srcRect/>
          <a:stretch>
            <a:fillRect/>
          </a:stretch>
        </p:blipFill>
        <p:spPr bwMode="auto">
          <a:xfrm>
            <a:off x="137160" y="1051560"/>
            <a:ext cx="3918020" cy="5234364"/>
          </a:xfrm>
          <a:prstGeom prst="rect">
            <a:avLst/>
          </a:prstGeom>
          <a:noFill/>
          <a:ln w="9525">
            <a:noFill/>
            <a:miter lim="800000"/>
            <a:headEnd/>
            <a:tailEnd/>
          </a:ln>
        </p:spPr>
      </p:pic>
      <p:sp>
        <p:nvSpPr>
          <p:cNvPr id="8" name="TextBox 7"/>
          <p:cNvSpPr txBox="1"/>
          <p:nvPr/>
        </p:nvSpPr>
        <p:spPr>
          <a:xfrm>
            <a:off x="182880" y="1097280"/>
            <a:ext cx="2286000" cy="584200"/>
          </a:xfrm>
          <a:prstGeom prst="rect">
            <a:avLst/>
          </a:prstGeom>
          <a:solidFill>
            <a:schemeClr val="accent4"/>
          </a:solidFill>
          <a:ln>
            <a:solidFill>
              <a:schemeClr val="tx2"/>
            </a:solidFill>
          </a:ln>
        </p:spPr>
        <p:txBody>
          <a:bodyPr>
            <a:spAutoFit/>
          </a:bodyPr>
          <a:lstStyle/>
          <a:p>
            <a:pPr algn="ctr">
              <a:defRPr/>
            </a:pPr>
            <a:r>
              <a:rPr lang="en-US" sz="1600" dirty="0">
                <a:solidFill>
                  <a:schemeClr val="tx2"/>
                </a:solidFill>
                <a:latin typeface="+mn-lt"/>
              </a:rPr>
              <a:t>Quadrupole-dipole interconnection (27R3)</a:t>
            </a:r>
          </a:p>
        </p:txBody>
      </p:sp>
      <p:sp>
        <p:nvSpPr>
          <p:cNvPr id="14" name="TextBox 13"/>
          <p:cNvSpPr txBox="1">
            <a:spLocks noChangeArrowheads="1"/>
          </p:cNvSpPr>
          <p:nvPr/>
        </p:nvSpPr>
        <p:spPr bwMode="auto">
          <a:xfrm>
            <a:off x="2928277" y="4244057"/>
            <a:ext cx="2405467" cy="461665"/>
          </a:xfrm>
          <a:prstGeom prst="rect">
            <a:avLst/>
          </a:prstGeom>
          <a:solidFill>
            <a:schemeClr val="accent4"/>
          </a:solidFill>
          <a:ln w="9525">
            <a:solidFill>
              <a:schemeClr val="accent3"/>
            </a:solidFill>
            <a:miter lim="800000"/>
            <a:headEnd/>
            <a:tailEnd/>
          </a:ln>
        </p:spPr>
        <p:txBody>
          <a:bodyPr wrap="none">
            <a:spAutoFit/>
          </a:bodyPr>
          <a:lstStyle/>
          <a:p>
            <a:pPr>
              <a:defRPr/>
            </a:pPr>
            <a:r>
              <a:rPr lang="de-DE" sz="2400" b="1" dirty="0" smtClean="0">
                <a:solidFill>
                  <a:schemeClr val="tx2"/>
                </a:solidFill>
              </a:rPr>
              <a:t>Vacuum chamber</a:t>
            </a:r>
            <a:endParaRPr lang="en-US" sz="2400" b="1" dirty="0">
              <a:solidFill>
                <a:schemeClr val="tx2"/>
              </a:solidFill>
              <a:latin typeface="+mn-lt"/>
            </a:endParaRPr>
          </a:p>
        </p:txBody>
      </p:sp>
      <p:cxnSp>
        <p:nvCxnSpPr>
          <p:cNvPr id="15" name="Straight Arrow Connector 5"/>
          <p:cNvCxnSpPr>
            <a:cxnSpLocks noChangeShapeType="1"/>
            <a:endCxn id="14" idx="1"/>
          </p:cNvCxnSpPr>
          <p:nvPr/>
        </p:nvCxnSpPr>
        <p:spPr bwMode="auto">
          <a:xfrm>
            <a:off x="2339163" y="4114800"/>
            <a:ext cx="589114" cy="360090"/>
          </a:xfrm>
          <a:prstGeom prst="straightConnector1">
            <a:avLst/>
          </a:prstGeom>
          <a:noFill/>
          <a:ln w="50800" algn="ctr">
            <a:solidFill>
              <a:schemeClr val="accent3"/>
            </a:solidFill>
            <a:prstDash val="sysDash"/>
            <a:round/>
            <a:headEnd type="triangle" w="med" len="med"/>
            <a:tailEnd/>
          </a:ln>
        </p:spPr>
      </p:cxnSp>
      <p:cxnSp>
        <p:nvCxnSpPr>
          <p:cNvPr id="18" name="Straight Arrow Connector 5"/>
          <p:cNvCxnSpPr>
            <a:cxnSpLocks noChangeShapeType="1"/>
            <a:endCxn id="14" idx="3"/>
          </p:cNvCxnSpPr>
          <p:nvPr/>
        </p:nvCxnSpPr>
        <p:spPr bwMode="auto">
          <a:xfrm rot="10800000">
            <a:off x="5333744" y="4474890"/>
            <a:ext cx="1981514" cy="628738"/>
          </a:xfrm>
          <a:prstGeom prst="straightConnector1">
            <a:avLst/>
          </a:prstGeom>
          <a:noFill/>
          <a:ln w="50800" algn="ctr">
            <a:solidFill>
              <a:schemeClr val="accent3"/>
            </a:solidFill>
            <a:prstDash val="sysDash"/>
            <a:round/>
            <a:headEnd type="triangle" w="med" len="med"/>
            <a:tailEnd/>
          </a:ln>
        </p:spPr>
      </p:cxnSp>
      <p:sp>
        <p:nvSpPr>
          <p:cNvPr id="31" name="TextBox 30"/>
          <p:cNvSpPr txBox="1">
            <a:spLocks noChangeArrowheads="1"/>
          </p:cNvSpPr>
          <p:nvPr/>
        </p:nvSpPr>
        <p:spPr bwMode="auto">
          <a:xfrm>
            <a:off x="3695709" y="5277406"/>
            <a:ext cx="3073662" cy="830997"/>
          </a:xfrm>
          <a:prstGeom prst="rect">
            <a:avLst/>
          </a:prstGeom>
          <a:solidFill>
            <a:schemeClr val="accent4"/>
          </a:solidFill>
          <a:ln w="9525">
            <a:solidFill>
              <a:schemeClr val="accent6"/>
            </a:solidFill>
            <a:miter lim="800000"/>
            <a:headEnd/>
            <a:tailEnd/>
          </a:ln>
        </p:spPr>
        <p:txBody>
          <a:bodyPr wrap="none">
            <a:spAutoFit/>
          </a:bodyPr>
          <a:lstStyle/>
          <a:p>
            <a:pPr algn="ctr">
              <a:defRPr/>
            </a:pPr>
            <a:r>
              <a:rPr lang="en-US" sz="2400" b="1" dirty="0" smtClean="0">
                <a:solidFill>
                  <a:schemeClr val="tx2"/>
                </a:solidFill>
              </a:rPr>
              <a:t>Superconducting </a:t>
            </a:r>
            <a:r>
              <a:rPr lang="en-US" sz="2400" b="1" dirty="0" smtClean="0">
                <a:solidFill>
                  <a:schemeClr val="tx2"/>
                </a:solidFill>
                <a:latin typeface="+mn-lt"/>
              </a:rPr>
              <a:t>cable</a:t>
            </a:r>
            <a:br>
              <a:rPr lang="en-US" sz="2400" b="1" dirty="0" smtClean="0">
                <a:solidFill>
                  <a:schemeClr val="tx2"/>
                </a:solidFill>
                <a:latin typeface="+mn-lt"/>
              </a:rPr>
            </a:br>
            <a:r>
              <a:rPr lang="en-US" sz="2400" b="1" dirty="0" smtClean="0">
                <a:solidFill>
                  <a:schemeClr val="tx2"/>
                </a:solidFill>
                <a:latin typeface="+mn-lt"/>
              </a:rPr>
              <a:t>interconnection</a:t>
            </a:r>
            <a:endParaRPr lang="en-US" sz="2400" b="1" dirty="0">
              <a:solidFill>
                <a:schemeClr val="tx2"/>
              </a:solidFill>
              <a:latin typeface="+mn-lt"/>
            </a:endParaRPr>
          </a:p>
        </p:txBody>
      </p:sp>
      <p:cxnSp>
        <p:nvCxnSpPr>
          <p:cNvPr id="32" name="Straight Arrow Connector 5"/>
          <p:cNvCxnSpPr>
            <a:cxnSpLocks noChangeShapeType="1"/>
            <a:endCxn id="31" idx="0"/>
          </p:cNvCxnSpPr>
          <p:nvPr/>
        </p:nvCxnSpPr>
        <p:spPr bwMode="auto">
          <a:xfrm rot="5400000">
            <a:off x="4787692" y="4273898"/>
            <a:ext cx="1448356" cy="558660"/>
          </a:xfrm>
          <a:prstGeom prst="straightConnector1">
            <a:avLst/>
          </a:prstGeom>
          <a:noFill/>
          <a:ln w="50800" algn="ctr">
            <a:solidFill>
              <a:schemeClr val="accent6"/>
            </a:solidFill>
            <a:prstDash val="sysDash"/>
            <a:round/>
            <a:headEnd type="triangle" w="med" len="med"/>
            <a:tailEnd/>
          </a:ln>
        </p:spPr>
      </p:cxnSp>
      <p:cxnSp>
        <p:nvCxnSpPr>
          <p:cNvPr id="39" name="Straight Arrow Connector 5"/>
          <p:cNvCxnSpPr>
            <a:cxnSpLocks noChangeShapeType="1"/>
            <a:endCxn id="31" idx="3"/>
          </p:cNvCxnSpPr>
          <p:nvPr/>
        </p:nvCxnSpPr>
        <p:spPr bwMode="auto">
          <a:xfrm rot="10800000">
            <a:off x="6769372" y="5692905"/>
            <a:ext cx="1803129" cy="203070"/>
          </a:xfrm>
          <a:prstGeom prst="straightConnector1">
            <a:avLst/>
          </a:prstGeom>
          <a:noFill/>
          <a:ln w="50800" algn="ctr">
            <a:solidFill>
              <a:schemeClr val="accent6"/>
            </a:solidFill>
            <a:prstDash val="sysDash"/>
            <a:round/>
            <a:headEnd type="triangle" w="med" len="med"/>
            <a:tailEnd/>
          </a:ln>
        </p:spPr>
      </p:cxnSp>
      <p:cxnSp>
        <p:nvCxnSpPr>
          <p:cNvPr id="45" name="Straight Arrow Connector 5"/>
          <p:cNvCxnSpPr>
            <a:cxnSpLocks noChangeShapeType="1"/>
            <a:endCxn id="14" idx="3"/>
          </p:cNvCxnSpPr>
          <p:nvPr/>
        </p:nvCxnSpPr>
        <p:spPr bwMode="auto">
          <a:xfrm rot="10800000">
            <a:off x="5333744" y="4474890"/>
            <a:ext cx="2853384" cy="554310"/>
          </a:xfrm>
          <a:prstGeom prst="straightConnector1">
            <a:avLst/>
          </a:prstGeom>
          <a:noFill/>
          <a:ln w="50800" algn="ctr">
            <a:solidFill>
              <a:schemeClr val="accent3"/>
            </a:solidFill>
            <a:prstDash val="sysDash"/>
            <a:round/>
            <a:headEnd type="triangle" w="med" len="med"/>
            <a:tailEnd/>
          </a:ln>
        </p:spPr>
      </p:cxnSp>
      <p:cxnSp>
        <p:nvCxnSpPr>
          <p:cNvPr id="49" name="Straight Arrow Connector 5"/>
          <p:cNvCxnSpPr>
            <a:cxnSpLocks noChangeShapeType="1"/>
            <a:endCxn id="14" idx="0"/>
          </p:cNvCxnSpPr>
          <p:nvPr/>
        </p:nvCxnSpPr>
        <p:spPr bwMode="auto">
          <a:xfrm rot="10800000" flipV="1">
            <a:off x="4131012" y="3391789"/>
            <a:ext cx="1397981" cy="852268"/>
          </a:xfrm>
          <a:prstGeom prst="straightConnector1">
            <a:avLst/>
          </a:prstGeom>
          <a:noFill/>
          <a:ln w="50800" algn="ctr">
            <a:solidFill>
              <a:schemeClr val="accent3"/>
            </a:solidFill>
            <a:prstDash val="sysDash"/>
            <a:round/>
            <a:headEnd type="triangle" w="med" len="med"/>
            <a:tailEnd/>
          </a:ln>
        </p:spPr>
      </p:cxnSp>
    </p:spTree>
    <p:extLst>
      <p:ext uri="{BB962C8B-B14F-4D97-AF65-F5344CB8AC3E}">
        <p14:creationId xmlns:p14="http://schemas.microsoft.com/office/powerpoint/2010/main" val="3008534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endParaRPr lang="en-US" dirty="0" smtClean="0"/>
          </a:p>
          <a:p>
            <a:endParaRPr lang="en-US" dirty="0" smtClean="0"/>
          </a:p>
          <a:p>
            <a:endParaRPr lang="en-US" dirty="0" smtClean="0"/>
          </a:p>
          <a:p>
            <a:endParaRPr lang="en-US" dirty="0" smtClean="0"/>
          </a:p>
        </p:txBody>
      </p:sp>
      <p:sp>
        <p:nvSpPr>
          <p:cNvPr id="2" name="Title 1"/>
          <p:cNvSpPr>
            <a:spLocks noGrp="1"/>
          </p:cNvSpPr>
          <p:nvPr>
            <p:ph type="title"/>
          </p:nvPr>
        </p:nvSpPr>
        <p:spPr/>
        <p:txBody>
          <a:bodyPr/>
          <a:lstStyle/>
          <a:p>
            <a:r>
              <a:rPr lang="en-US" sz="3200" dirty="0" smtClean="0"/>
              <a:t>Interconnection Problems</a:t>
            </a:r>
            <a:endParaRPr lang="en-US" sz="3200" dirty="0"/>
          </a:p>
        </p:txBody>
      </p:sp>
      <p:grpSp>
        <p:nvGrpSpPr>
          <p:cNvPr id="29" name="Group 112"/>
          <p:cNvGrpSpPr/>
          <p:nvPr/>
        </p:nvGrpSpPr>
        <p:grpSpPr>
          <a:xfrm>
            <a:off x="137160" y="1147785"/>
            <a:ext cx="8869680" cy="2278865"/>
            <a:chOff x="685800" y="4339051"/>
            <a:chExt cx="7543800" cy="1653340"/>
          </a:xfrm>
        </p:grpSpPr>
        <p:grpSp>
          <p:nvGrpSpPr>
            <p:cNvPr id="83" name="Group 148"/>
            <p:cNvGrpSpPr>
              <a:grpSpLocks/>
            </p:cNvGrpSpPr>
            <p:nvPr/>
          </p:nvGrpSpPr>
          <p:grpSpPr bwMode="auto">
            <a:xfrm>
              <a:off x="685800" y="4796781"/>
              <a:ext cx="7543800" cy="1195610"/>
              <a:chOff x="685800" y="4201468"/>
              <a:chExt cx="7543800" cy="1195610"/>
            </a:xfrm>
          </p:grpSpPr>
          <p:sp>
            <p:nvSpPr>
              <p:cNvPr id="61" name="Rectangle 143"/>
              <p:cNvSpPr>
                <a:spLocks noChangeArrowheads="1"/>
              </p:cNvSpPr>
              <p:nvPr/>
            </p:nvSpPr>
            <p:spPr bwMode="auto">
              <a:xfrm>
                <a:off x="6483824" y="4949223"/>
                <a:ext cx="1600200" cy="364874"/>
              </a:xfrm>
              <a:prstGeom prst="rect">
                <a:avLst/>
              </a:prstGeom>
              <a:solidFill>
                <a:srgbClr val="C5593B"/>
              </a:solidFill>
              <a:ln w="9525" algn="ctr">
                <a:noFill/>
                <a:miter lim="800000"/>
                <a:headEnd/>
                <a:tailEnd/>
              </a:ln>
            </p:spPr>
            <p:txBody>
              <a:bodyPr anchor="ctr">
                <a:spAutoFit/>
              </a:bodyPr>
              <a:lstStyle/>
              <a:p>
                <a:pPr algn="ctr" eaLnBrk="0" hangingPunct="0"/>
                <a:endParaRPr lang="fr-FR"/>
              </a:p>
            </p:txBody>
          </p:sp>
          <p:sp>
            <p:nvSpPr>
              <p:cNvPr id="78" name="Rectangle 77"/>
              <p:cNvSpPr/>
              <p:nvPr/>
            </p:nvSpPr>
            <p:spPr>
              <a:xfrm>
                <a:off x="838200" y="4785520"/>
                <a:ext cx="1447800" cy="215992"/>
              </a:xfrm>
              <a:prstGeom prst="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GB"/>
              </a:p>
            </p:txBody>
          </p:sp>
          <p:sp>
            <p:nvSpPr>
              <p:cNvPr id="77" name="Rectangle 76"/>
              <p:cNvSpPr/>
              <p:nvPr/>
            </p:nvSpPr>
            <p:spPr>
              <a:xfrm>
                <a:off x="838200" y="4631239"/>
                <a:ext cx="1447800" cy="185137"/>
              </a:xfrm>
              <a:prstGeom prst="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GB"/>
              </a:p>
            </p:txBody>
          </p:sp>
          <p:sp>
            <p:nvSpPr>
              <p:cNvPr id="58" name="Rectangle 57"/>
              <p:cNvSpPr>
                <a:spLocks noChangeArrowheads="1"/>
              </p:cNvSpPr>
              <p:nvPr/>
            </p:nvSpPr>
            <p:spPr bwMode="auto">
              <a:xfrm>
                <a:off x="3200400" y="4872037"/>
                <a:ext cx="4876800" cy="88900"/>
              </a:xfrm>
              <a:prstGeom prst="rect">
                <a:avLst/>
              </a:prstGeom>
              <a:solidFill>
                <a:schemeClr val="tx1">
                  <a:lumMod val="75000"/>
                  <a:lumOff val="25000"/>
                </a:schemeClr>
              </a:solidFill>
              <a:ln w="9525" algn="ctr">
                <a:noFill/>
                <a:miter lim="800000"/>
                <a:headEnd/>
                <a:tailEnd/>
              </a:ln>
              <a:effectLst/>
            </p:spPr>
            <p:txBody>
              <a:bodyPr anchor="ctr">
                <a:spAutoFit/>
              </a:bodyPr>
              <a:lstStyle/>
              <a:p>
                <a:pPr algn="ctr" eaLnBrk="0" hangingPunct="0">
                  <a:defRPr/>
                </a:pPr>
                <a:endParaRPr lang="en-US"/>
              </a:p>
            </p:txBody>
          </p:sp>
          <p:sp>
            <p:nvSpPr>
              <p:cNvPr id="59" name="Rectangle 141"/>
              <p:cNvSpPr>
                <a:spLocks noChangeArrowheads="1"/>
              </p:cNvSpPr>
              <p:nvPr/>
            </p:nvSpPr>
            <p:spPr bwMode="auto">
              <a:xfrm>
                <a:off x="3200400" y="4489450"/>
                <a:ext cx="2971800" cy="304800"/>
              </a:xfrm>
              <a:prstGeom prst="rect">
                <a:avLst/>
              </a:prstGeom>
              <a:solidFill>
                <a:srgbClr val="C5593B"/>
              </a:solidFill>
              <a:ln w="9525" algn="ctr">
                <a:noFill/>
                <a:miter lim="800000"/>
                <a:headEnd/>
                <a:tailEnd/>
              </a:ln>
            </p:spPr>
            <p:txBody>
              <a:bodyPr anchor="ctr">
                <a:spAutoFit/>
              </a:bodyPr>
              <a:lstStyle/>
              <a:p>
                <a:pPr algn="ctr" eaLnBrk="0" hangingPunct="0"/>
                <a:endParaRPr lang="fr-FR"/>
              </a:p>
            </p:txBody>
          </p:sp>
          <p:sp>
            <p:nvSpPr>
              <p:cNvPr id="60" name="Rectangle 142"/>
              <p:cNvSpPr>
                <a:spLocks noChangeArrowheads="1"/>
              </p:cNvSpPr>
              <p:nvPr/>
            </p:nvSpPr>
            <p:spPr bwMode="auto">
              <a:xfrm>
                <a:off x="2895600" y="4949223"/>
                <a:ext cx="3581400" cy="364874"/>
              </a:xfrm>
              <a:prstGeom prst="rect">
                <a:avLst/>
              </a:prstGeom>
              <a:solidFill>
                <a:srgbClr val="C5593B"/>
              </a:solidFill>
              <a:ln w="9525" algn="ctr">
                <a:noFill/>
                <a:miter lim="800000"/>
                <a:headEnd/>
                <a:tailEnd/>
              </a:ln>
            </p:spPr>
            <p:txBody>
              <a:bodyPr anchor="ctr">
                <a:spAutoFit/>
              </a:bodyPr>
              <a:lstStyle/>
              <a:p>
                <a:pPr algn="ctr" eaLnBrk="0" hangingPunct="0"/>
                <a:endParaRPr lang="fr-FR"/>
              </a:p>
            </p:txBody>
          </p:sp>
          <p:sp>
            <p:nvSpPr>
              <p:cNvPr id="62" name="Rectangle 144"/>
              <p:cNvSpPr>
                <a:spLocks noChangeArrowheads="1"/>
              </p:cNvSpPr>
              <p:nvPr/>
            </p:nvSpPr>
            <p:spPr bwMode="auto">
              <a:xfrm>
                <a:off x="6179024" y="4489450"/>
                <a:ext cx="1905000" cy="381000"/>
              </a:xfrm>
              <a:prstGeom prst="rect">
                <a:avLst/>
              </a:prstGeom>
              <a:solidFill>
                <a:srgbClr val="C5593B"/>
              </a:solidFill>
              <a:ln w="9525" algn="ctr">
                <a:noFill/>
                <a:miter lim="800000"/>
                <a:headEnd/>
                <a:tailEnd/>
              </a:ln>
            </p:spPr>
            <p:txBody>
              <a:bodyPr anchor="ctr">
                <a:spAutoFit/>
              </a:bodyPr>
              <a:lstStyle/>
              <a:p>
                <a:pPr algn="ctr" eaLnBrk="0" hangingPunct="0"/>
                <a:endParaRPr lang="fr-FR"/>
              </a:p>
            </p:txBody>
          </p:sp>
          <p:sp>
            <p:nvSpPr>
              <p:cNvPr id="63" name="Text Box 14"/>
              <p:cNvSpPr txBox="1">
                <a:spLocks noChangeArrowheads="1"/>
              </p:cNvSpPr>
              <p:nvPr/>
            </p:nvSpPr>
            <p:spPr bwMode="auto">
              <a:xfrm>
                <a:off x="1447800" y="4932363"/>
                <a:ext cx="590550" cy="366712"/>
              </a:xfrm>
              <a:prstGeom prst="rect">
                <a:avLst/>
              </a:prstGeom>
              <a:noFill/>
              <a:ln w="12700">
                <a:noFill/>
                <a:miter lim="800000"/>
                <a:headEnd type="none" w="sm" len="sm"/>
                <a:tailEnd type="none" w="sm" len="sm"/>
              </a:ln>
            </p:spPr>
            <p:txBody>
              <a:bodyPr wrap="none">
                <a:spAutoFit/>
              </a:bodyPr>
              <a:lstStyle/>
              <a:p>
                <a:pPr algn="ctr" eaLnBrk="0" hangingPunct="0"/>
                <a:r>
                  <a:rPr lang="en-US"/>
                  <a:t>bus</a:t>
                </a:r>
              </a:p>
            </p:txBody>
          </p:sp>
          <p:sp>
            <p:nvSpPr>
              <p:cNvPr id="64" name="Text Box 15"/>
              <p:cNvSpPr txBox="1">
                <a:spLocks noChangeArrowheads="1"/>
              </p:cNvSpPr>
              <p:nvPr/>
            </p:nvSpPr>
            <p:spPr bwMode="auto">
              <a:xfrm>
                <a:off x="4114800" y="4970933"/>
                <a:ext cx="1123950" cy="366712"/>
              </a:xfrm>
              <a:prstGeom prst="rect">
                <a:avLst/>
              </a:prstGeom>
              <a:noFill/>
              <a:ln w="12700">
                <a:noFill/>
                <a:miter lim="800000"/>
                <a:headEnd type="none" w="sm" len="sm"/>
                <a:tailEnd type="none" w="sm" len="sm"/>
              </a:ln>
            </p:spPr>
            <p:txBody>
              <a:bodyPr wrap="none">
                <a:spAutoFit/>
              </a:bodyPr>
              <a:lstStyle/>
              <a:p>
                <a:pPr algn="ctr" eaLnBrk="0" hangingPunct="0"/>
                <a:r>
                  <a:rPr lang="en-US" dirty="0"/>
                  <a:t>U-profile</a:t>
                </a:r>
              </a:p>
            </p:txBody>
          </p:sp>
          <p:sp>
            <p:nvSpPr>
              <p:cNvPr id="65" name="Text Box 17"/>
              <p:cNvSpPr txBox="1">
                <a:spLocks noChangeArrowheads="1"/>
              </p:cNvSpPr>
              <p:nvPr/>
            </p:nvSpPr>
            <p:spPr bwMode="auto">
              <a:xfrm>
                <a:off x="7029450" y="5030366"/>
                <a:ext cx="590550" cy="366712"/>
              </a:xfrm>
              <a:prstGeom prst="rect">
                <a:avLst/>
              </a:prstGeom>
              <a:noFill/>
              <a:ln w="12700">
                <a:noFill/>
                <a:miter lim="800000"/>
                <a:headEnd type="none" w="sm" len="sm"/>
                <a:tailEnd type="none" w="sm" len="sm"/>
              </a:ln>
            </p:spPr>
            <p:txBody>
              <a:bodyPr wrap="none">
                <a:spAutoFit/>
              </a:bodyPr>
              <a:lstStyle/>
              <a:p>
                <a:pPr algn="ctr" eaLnBrk="0" hangingPunct="0"/>
                <a:r>
                  <a:rPr lang="en-US" dirty="0"/>
                  <a:t>bus</a:t>
                </a:r>
              </a:p>
            </p:txBody>
          </p:sp>
          <p:sp>
            <p:nvSpPr>
              <p:cNvPr id="66" name="Rectangle 4"/>
              <p:cNvSpPr>
                <a:spLocks noChangeArrowheads="1"/>
              </p:cNvSpPr>
              <p:nvPr/>
            </p:nvSpPr>
            <p:spPr bwMode="auto">
              <a:xfrm>
                <a:off x="838200" y="4786312"/>
                <a:ext cx="5366208" cy="84138"/>
              </a:xfrm>
              <a:prstGeom prst="rect">
                <a:avLst/>
              </a:prstGeom>
              <a:solidFill>
                <a:schemeClr val="tx1">
                  <a:lumMod val="75000"/>
                  <a:lumOff val="25000"/>
                </a:schemeClr>
              </a:solidFill>
              <a:ln w="9525" algn="ctr">
                <a:noFill/>
                <a:miter lim="800000"/>
                <a:headEnd/>
                <a:tailEnd/>
              </a:ln>
              <a:effectLst/>
            </p:spPr>
            <p:txBody>
              <a:bodyPr anchor="ctr">
                <a:spAutoFit/>
              </a:bodyPr>
              <a:lstStyle/>
              <a:p>
                <a:pPr algn="ctr" eaLnBrk="0" hangingPunct="0">
                  <a:defRPr/>
                </a:pPr>
                <a:endParaRPr lang="en-US"/>
              </a:p>
            </p:txBody>
          </p:sp>
          <p:sp>
            <p:nvSpPr>
              <p:cNvPr id="67" name="Rectangle 149"/>
              <p:cNvSpPr>
                <a:spLocks noChangeArrowheads="1"/>
              </p:cNvSpPr>
              <p:nvPr/>
            </p:nvSpPr>
            <p:spPr bwMode="auto">
              <a:xfrm>
                <a:off x="6172200" y="4786252"/>
                <a:ext cx="1920875" cy="90487"/>
              </a:xfrm>
              <a:prstGeom prst="rect">
                <a:avLst/>
              </a:prstGeom>
              <a:solidFill>
                <a:schemeClr val="accent1"/>
              </a:solidFill>
              <a:ln w="9525" algn="ctr">
                <a:noFill/>
                <a:miter lim="800000"/>
                <a:headEnd/>
                <a:tailEnd/>
              </a:ln>
            </p:spPr>
            <p:txBody>
              <a:bodyPr anchor="ctr">
                <a:spAutoFit/>
              </a:bodyPr>
              <a:lstStyle/>
              <a:p>
                <a:pPr algn="ctr" eaLnBrk="0" hangingPunct="0"/>
                <a:endParaRPr lang="fr-FR"/>
              </a:p>
            </p:txBody>
          </p:sp>
          <p:sp>
            <p:nvSpPr>
              <p:cNvPr id="69" name="Rectangle 29"/>
              <p:cNvSpPr>
                <a:spLocks noChangeArrowheads="1"/>
              </p:cNvSpPr>
              <p:nvPr/>
            </p:nvSpPr>
            <p:spPr bwMode="auto">
              <a:xfrm>
                <a:off x="6172200" y="4489450"/>
                <a:ext cx="76200" cy="365125"/>
              </a:xfrm>
              <a:prstGeom prst="rect">
                <a:avLst/>
              </a:prstGeom>
              <a:solidFill>
                <a:schemeClr val="accent1"/>
              </a:solidFill>
              <a:ln w="9525" algn="ctr">
                <a:noFill/>
                <a:miter lim="800000"/>
                <a:headEnd/>
                <a:tailEnd/>
              </a:ln>
            </p:spPr>
            <p:txBody>
              <a:bodyPr anchor="ctr">
                <a:spAutoFit/>
              </a:bodyPr>
              <a:lstStyle/>
              <a:p>
                <a:pPr algn="ctr" eaLnBrk="0" hangingPunct="0"/>
                <a:endParaRPr lang="fr-FR"/>
              </a:p>
            </p:txBody>
          </p:sp>
          <p:sp>
            <p:nvSpPr>
              <p:cNvPr id="70" name="Rectangle 30"/>
              <p:cNvSpPr>
                <a:spLocks noChangeArrowheads="1"/>
              </p:cNvSpPr>
              <p:nvPr/>
            </p:nvSpPr>
            <p:spPr bwMode="auto">
              <a:xfrm>
                <a:off x="6477000" y="4949223"/>
                <a:ext cx="76200" cy="364874"/>
              </a:xfrm>
              <a:prstGeom prst="rect">
                <a:avLst/>
              </a:prstGeom>
              <a:solidFill>
                <a:schemeClr val="accent1"/>
              </a:solidFill>
              <a:ln w="9525" algn="ctr">
                <a:noFill/>
                <a:miter lim="800000"/>
                <a:headEnd/>
                <a:tailEnd/>
              </a:ln>
            </p:spPr>
            <p:txBody>
              <a:bodyPr anchor="ctr">
                <a:spAutoFit/>
              </a:bodyPr>
              <a:lstStyle/>
              <a:p>
                <a:pPr algn="ctr" eaLnBrk="0" hangingPunct="0"/>
                <a:endParaRPr lang="fr-FR"/>
              </a:p>
            </p:txBody>
          </p:sp>
          <p:sp>
            <p:nvSpPr>
              <p:cNvPr id="71" name="Text Box 17"/>
              <p:cNvSpPr txBox="1">
                <a:spLocks noChangeArrowheads="1"/>
              </p:cNvSpPr>
              <p:nvPr/>
            </p:nvSpPr>
            <p:spPr bwMode="auto">
              <a:xfrm>
                <a:off x="4267200" y="4458393"/>
                <a:ext cx="903288" cy="369887"/>
              </a:xfrm>
              <a:prstGeom prst="rect">
                <a:avLst/>
              </a:prstGeom>
              <a:noFill/>
              <a:ln w="12700">
                <a:noFill/>
                <a:miter lim="800000"/>
                <a:headEnd type="none" w="sm" len="sm"/>
                <a:tailEnd type="none" w="sm" len="sm"/>
              </a:ln>
            </p:spPr>
            <p:txBody>
              <a:bodyPr wrap="none">
                <a:spAutoFit/>
              </a:bodyPr>
              <a:lstStyle/>
              <a:p>
                <a:pPr algn="ctr" eaLnBrk="0" hangingPunct="0"/>
                <a:r>
                  <a:rPr lang="en-US" dirty="0"/>
                  <a:t>wedge</a:t>
                </a:r>
              </a:p>
            </p:txBody>
          </p:sp>
          <p:cxnSp>
            <p:nvCxnSpPr>
              <p:cNvPr id="72" name="Straight Connector 71"/>
              <p:cNvCxnSpPr/>
              <p:nvPr/>
            </p:nvCxnSpPr>
            <p:spPr>
              <a:xfrm>
                <a:off x="3194050" y="4779962"/>
                <a:ext cx="3048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3200400" y="4870450"/>
                <a:ext cx="297863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3195637" y="4946648"/>
                <a:ext cx="3305273"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5" name="TextBox 157"/>
              <p:cNvSpPr txBox="1">
                <a:spLocks noChangeArrowheads="1"/>
              </p:cNvSpPr>
              <p:nvPr/>
            </p:nvSpPr>
            <p:spPr bwMode="auto">
              <a:xfrm>
                <a:off x="914400" y="4201468"/>
                <a:ext cx="838200" cy="251886"/>
              </a:xfrm>
              <a:prstGeom prst="rect">
                <a:avLst/>
              </a:prstGeom>
              <a:noFill/>
              <a:ln w="9525">
                <a:solidFill>
                  <a:schemeClr val="tx2"/>
                </a:solidFill>
                <a:miter lim="800000"/>
                <a:headEnd/>
                <a:tailEnd/>
              </a:ln>
            </p:spPr>
            <p:txBody>
              <a:bodyPr wrap="square">
                <a:spAutoFit/>
              </a:bodyPr>
              <a:lstStyle/>
              <a:p>
                <a:pPr algn="ctr" eaLnBrk="0" hangingPunct="0"/>
                <a:r>
                  <a:rPr lang="en-GB" sz="1600" dirty="0" smtClean="0"/>
                  <a:t>Solder</a:t>
                </a:r>
                <a:endParaRPr lang="en-GB" sz="1600" dirty="0"/>
              </a:p>
            </p:txBody>
          </p:sp>
          <p:sp>
            <p:nvSpPr>
              <p:cNvPr id="76" name="Rectangle 158"/>
              <p:cNvSpPr>
                <a:spLocks noChangeArrowheads="1"/>
              </p:cNvSpPr>
              <p:nvPr/>
            </p:nvSpPr>
            <p:spPr bwMode="auto">
              <a:xfrm>
                <a:off x="838200" y="4949223"/>
                <a:ext cx="1981200" cy="364874"/>
              </a:xfrm>
              <a:prstGeom prst="rect">
                <a:avLst/>
              </a:prstGeom>
              <a:solidFill>
                <a:srgbClr val="C5593B"/>
              </a:solidFill>
              <a:ln w="9525" algn="ctr">
                <a:noFill/>
                <a:miter lim="800000"/>
                <a:headEnd/>
                <a:tailEnd/>
              </a:ln>
            </p:spPr>
            <p:txBody>
              <a:bodyPr anchor="ctr">
                <a:spAutoFit/>
              </a:bodyPr>
              <a:lstStyle/>
              <a:p>
                <a:pPr algn="ctr" eaLnBrk="0" hangingPunct="0"/>
                <a:endParaRPr lang="fr-FR"/>
              </a:p>
            </p:txBody>
          </p:sp>
          <p:sp>
            <p:nvSpPr>
              <p:cNvPr id="79" name="Rectangle 161"/>
              <p:cNvSpPr>
                <a:spLocks noChangeArrowheads="1"/>
              </p:cNvSpPr>
              <p:nvPr/>
            </p:nvSpPr>
            <p:spPr bwMode="auto">
              <a:xfrm>
                <a:off x="830249" y="4503751"/>
                <a:ext cx="2286000" cy="182880"/>
              </a:xfrm>
              <a:prstGeom prst="rect">
                <a:avLst/>
              </a:prstGeom>
              <a:solidFill>
                <a:srgbClr val="C5593B"/>
              </a:solidFill>
              <a:ln w="9525" algn="ctr">
                <a:noFill/>
                <a:miter lim="800000"/>
                <a:headEnd/>
                <a:tailEnd/>
              </a:ln>
            </p:spPr>
            <p:txBody>
              <a:bodyPr anchor="ctr">
                <a:spAutoFit/>
              </a:bodyPr>
              <a:lstStyle/>
              <a:p>
                <a:pPr algn="ctr" eaLnBrk="0" hangingPunct="0"/>
                <a:endParaRPr lang="fr-FR"/>
              </a:p>
            </p:txBody>
          </p:sp>
          <p:cxnSp>
            <p:nvCxnSpPr>
              <p:cNvPr id="80" name="Straight Arrow Connector 79"/>
              <p:cNvCxnSpPr>
                <a:stCxn id="75" idx="2"/>
              </p:cNvCxnSpPr>
              <p:nvPr/>
            </p:nvCxnSpPr>
            <p:spPr>
              <a:xfrm rot="16200000" flipH="1">
                <a:off x="1424195" y="4362659"/>
                <a:ext cx="313909" cy="49529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1" name="TextBox 163"/>
              <p:cNvSpPr txBox="1">
                <a:spLocks noChangeArrowheads="1"/>
              </p:cNvSpPr>
              <p:nvPr/>
            </p:nvSpPr>
            <p:spPr bwMode="auto">
              <a:xfrm>
                <a:off x="3352800" y="4210083"/>
                <a:ext cx="1143000" cy="243271"/>
              </a:xfrm>
              <a:prstGeom prst="rect">
                <a:avLst/>
              </a:prstGeom>
              <a:noFill/>
              <a:ln w="9525">
                <a:solidFill>
                  <a:schemeClr val="tx2"/>
                </a:solidFill>
                <a:miter lim="800000"/>
                <a:headEnd/>
                <a:tailEnd/>
              </a:ln>
            </p:spPr>
            <p:txBody>
              <a:bodyPr wrap="square">
                <a:spAutoFit/>
              </a:bodyPr>
              <a:lstStyle/>
              <a:p>
                <a:pPr algn="ctr" eaLnBrk="0" hangingPunct="0"/>
                <a:r>
                  <a:rPr lang="en-GB" sz="1600" dirty="0" smtClean="0"/>
                  <a:t>No Solder</a:t>
                </a:r>
                <a:endParaRPr lang="en-GB" sz="1600" dirty="0"/>
              </a:p>
            </p:txBody>
          </p:sp>
          <p:cxnSp>
            <p:nvCxnSpPr>
              <p:cNvPr id="82" name="Straight Arrow Connector 81"/>
              <p:cNvCxnSpPr>
                <a:stCxn id="81" idx="1"/>
              </p:cNvCxnSpPr>
              <p:nvPr/>
            </p:nvCxnSpPr>
            <p:spPr>
              <a:xfrm rot="10800000" flipV="1">
                <a:off x="2743203" y="4331718"/>
                <a:ext cx="609598" cy="39268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8" name="Rectangle 20"/>
              <p:cNvSpPr>
                <a:spLocks noChangeArrowheads="1"/>
              </p:cNvSpPr>
              <p:nvPr/>
            </p:nvSpPr>
            <p:spPr bwMode="auto">
              <a:xfrm>
                <a:off x="6488971" y="4938650"/>
                <a:ext cx="1609862" cy="90487"/>
              </a:xfrm>
              <a:prstGeom prst="rect">
                <a:avLst/>
              </a:prstGeom>
              <a:solidFill>
                <a:schemeClr val="accent1"/>
              </a:solidFill>
              <a:ln w="9525" algn="ctr">
                <a:noFill/>
                <a:miter lim="800000"/>
                <a:headEnd/>
                <a:tailEnd/>
              </a:ln>
            </p:spPr>
            <p:txBody>
              <a:bodyPr anchor="ctr">
                <a:spAutoFit/>
              </a:bodyPr>
              <a:lstStyle/>
              <a:p>
                <a:pPr algn="ctr" eaLnBrk="0" hangingPunct="0"/>
                <a:endParaRPr lang="fr-FR"/>
              </a:p>
            </p:txBody>
          </p:sp>
          <p:grpSp>
            <p:nvGrpSpPr>
              <p:cNvPr id="84" name="Group 120"/>
              <p:cNvGrpSpPr/>
              <p:nvPr/>
            </p:nvGrpSpPr>
            <p:grpSpPr>
              <a:xfrm flipV="1">
                <a:off x="7924800" y="4478548"/>
                <a:ext cx="304800" cy="838200"/>
                <a:chOff x="8153400" y="3962400"/>
                <a:chExt cx="304800" cy="838200"/>
              </a:xfrm>
              <a:solidFill>
                <a:schemeClr val="bg1"/>
              </a:solidFill>
            </p:grpSpPr>
            <p:grpSp>
              <p:nvGrpSpPr>
                <p:cNvPr id="85" name="Group 89"/>
                <p:cNvGrpSpPr/>
                <p:nvPr/>
              </p:nvGrpSpPr>
              <p:grpSpPr>
                <a:xfrm>
                  <a:off x="8153400" y="3962400"/>
                  <a:ext cx="152400" cy="838200"/>
                  <a:chOff x="8458200" y="3962400"/>
                  <a:chExt cx="152400" cy="838200"/>
                </a:xfrm>
                <a:grpFill/>
              </p:grpSpPr>
              <p:sp>
                <p:nvSpPr>
                  <p:cNvPr id="100" name="Right Triangle 99"/>
                  <p:cNvSpPr/>
                  <p:nvPr/>
                </p:nvSpPr>
                <p:spPr>
                  <a:xfrm flipH="1">
                    <a:off x="8458200" y="3962400"/>
                    <a:ext cx="152400" cy="76200"/>
                  </a:xfrm>
                  <a:prstGeom prst="rtTriangl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GB"/>
                  </a:p>
                </p:txBody>
              </p:sp>
              <p:sp>
                <p:nvSpPr>
                  <p:cNvPr id="101" name="Right Triangle 100"/>
                  <p:cNvSpPr/>
                  <p:nvPr/>
                </p:nvSpPr>
                <p:spPr>
                  <a:xfrm flipH="1">
                    <a:off x="8458200" y="4038600"/>
                    <a:ext cx="152400" cy="76200"/>
                  </a:xfrm>
                  <a:prstGeom prst="rtTriangl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GB"/>
                  </a:p>
                </p:txBody>
              </p:sp>
              <p:sp>
                <p:nvSpPr>
                  <p:cNvPr id="102" name="Right Triangle 101"/>
                  <p:cNvSpPr/>
                  <p:nvPr/>
                </p:nvSpPr>
                <p:spPr>
                  <a:xfrm flipH="1">
                    <a:off x="8458200" y="4114800"/>
                    <a:ext cx="152400" cy="76200"/>
                  </a:xfrm>
                  <a:prstGeom prst="rtTriangl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GB"/>
                  </a:p>
                </p:txBody>
              </p:sp>
              <p:sp>
                <p:nvSpPr>
                  <p:cNvPr id="103" name="Right Triangle 102"/>
                  <p:cNvSpPr/>
                  <p:nvPr/>
                </p:nvSpPr>
                <p:spPr>
                  <a:xfrm flipH="1">
                    <a:off x="8458200" y="4191000"/>
                    <a:ext cx="152400" cy="76200"/>
                  </a:xfrm>
                  <a:prstGeom prst="rtTriangl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GB"/>
                  </a:p>
                </p:txBody>
              </p:sp>
              <p:sp>
                <p:nvSpPr>
                  <p:cNvPr id="104" name="Right Triangle 103"/>
                  <p:cNvSpPr/>
                  <p:nvPr/>
                </p:nvSpPr>
                <p:spPr>
                  <a:xfrm flipH="1">
                    <a:off x="8458200" y="4267200"/>
                    <a:ext cx="152400" cy="76200"/>
                  </a:xfrm>
                  <a:prstGeom prst="rtTriangl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GB"/>
                  </a:p>
                </p:txBody>
              </p:sp>
              <p:sp>
                <p:nvSpPr>
                  <p:cNvPr id="105" name="Right Triangle 104"/>
                  <p:cNvSpPr/>
                  <p:nvPr/>
                </p:nvSpPr>
                <p:spPr>
                  <a:xfrm flipH="1">
                    <a:off x="8458200" y="4343400"/>
                    <a:ext cx="152400" cy="76200"/>
                  </a:xfrm>
                  <a:prstGeom prst="rtTriangl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GB"/>
                  </a:p>
                </p:txBody>
              </p:sp>
              <p:sp>
                <p:nvSpPr>
                  <p:cNvPr id="106" name="Right Triangle 105"/>
                  <p:cNvSpPr/>
                  <p:nvPr/>
                </p:nvSpPr>
                <p:spPr>
                  <a:xfrm flipH="1">
                    <a:off x="8458200" y="4419600"/>
                    <a:ext cx="152400" cy="76200"/>
                  </a:xfrm>
                  <a:prstGeom prst="rtTriangl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GB"/>
                  </a:p>
                </p:txBody>
              </p:sp>
              <p:sp>
                <p:nvSpPr>
                  <p:cNvPr id="107" name="Right Triangle 106"/>
                  <p:cNvSpPr/>
                  <p:nvPr/>
                </p:nvSpPr>
                <p:spPr>
                  <a:xfrm flipH="1">
                    <a:off x="8458200" y="4495800"/>
                    <a:ext cx="152400" cy="76200"/>
                  </a:xfrm>
                  <a:prstGeom prst="rtTriangl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GB"/>
                  </a:p>
                </p:txBody>
              </p:sp>
              <p:sp>
                <p:nvSpPr>
                  <p:cNvPr id="108" name="Right Triangle 107"/>
                  <p:cNvSpPr/>
                  <p:nvPr/>
                </p:nvSpPr>
                <p:spPr>
                  <a:xfrm flipH="1">
                    <a:off x="8458200" y="4572000"/>
                    <a:ext cx="152400" cy="76200"/>
                  </a:xfrm>
                  <a:prstGeom prst="rtTriangl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GB"/>
                  </a:p>
                </p:txBody>
              </p:sp>
              <p:sp>
                <p:nvSpPr>
                  <p:cNvPr id="109" name="Right Triangle 108"/>
                  <p:cNvSpPr/>
                  <p:nvPr/>
                </p:nvSpPr>
                <p:spPr>
                  <a:xfrm flipH="1">
                    <a:off x="8458200" y="4648200"/>
                    <a:ext cx="152400" cy="76200"/>
                  </a:xfrm>
                  <a:prstGeom prst="rtTriangl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GB"/>
                  </a:p>
                </p:txBody>
              </p:sp>
              <p:sp>
                <p:nvSpPr>
                  <p:cNvPr id="110" name="Right Triangle 109"/>
                  <p:cNvSpPr/>
                  <p:nvPr/>
                </p:nvSpPr>
                <p:spPr>
                  <a:xfrm flipH="1">
                    <a:off x="8458200" y="4724400"/>
                    <a:ext cx="152400" cy="76200"/>
                  </a:xfrm>
                  <a:prstGeom prst="rtTriangl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GB"/>
                  </a:p>
                </p:txBody>
              </p:sp>
            </p:grpSp>
            <p:sp>
              <p:nvSpPr>
                <p:cNvPr id="99" name="Rectangle 98"/>
                <p:cNvSpPr/>
                <p:nvPr/>
              </p:nvSpPr>
              <p:spPr>
                <a:xfrm>
                  <a:off x="8305800" y="3962400"/>
                  <a:ext cx="152400" cy="838200"/>
                </a:xfrm>
                <a:prstGeom prst="rect">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GB"/>
                </a:p>
              </p:txBody>
            </p:sp>
          </p:grpSp>
          <p:grpSp>
            <p:nvGrpSpPr>
              <p:cNvPr id="98" name="Group 134"/>
              <p:cNvGrpSpPr/>
              <p:nvPr/>
            </p:nvGrpSpPr>
            <p:grpSpPr>
              <a:xfrm flipH="1" flipV="1">
                <a:off x="685800" y="4495800"/>
                <a:ext cx="304800" cy="838200"/>
                <a:chOff x="8153400" y="3962400"/>
                <a:chExt cx="304800" cy="838200"/>
              </a:xfrm>
              <a:solidFill>
                <a:schemeClr val="bg1"/>
              </a:solidFill>
            </p:grpSpPr>
            <p:grpSp>
              <p:nvGrpSpPr>
                <p:cNvPr id="113" name="Group 89"/>
                <p:cNvGrpSpPr/>
                <p:nvPr/>
              </p:nvGrpSpPr>
              <p:grpSpPr>
                <a:xfrm>
                  <a:off x="8153400" y="3962400"/>
                  <a:ext cx="152400" cy="838200"/>
                  <a:chOff x="8458200" y="3962400"/>
                  <a:chExt cx="152400" cy="838200"/>
                </a:xfrm>
                <a:grpFill/>
              </p:grpSpPr>
              <p:sp>
                <p:nvSpPr>
                  <p:cNvPr id="87" name="Right Triangle 86"/>
                  <p:cNvSpPr/>
                  <p:nvPr/>
                </p:nvSpPr>
                <p:spPr>
                  <a:xfrm flipH="1">
                    <a:off x="8458200" y="3962400"/>
                    <a:ext cx="152400" cy="76200"/>
                  </a:xfrm>
                  <a:prstGeom prst="rtTriangl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GB"/>
                  </a:p>
                </p:txBody>
              </p:sp>
              <p:sp>
                <p:nvSpPr>
                  <p:cNvPr id="88" name="Right Triangle 87"/>
                  <p:cNvSpPr/>
                  <p:nvPr/>
                </p:nvSpPr>
                <p:spPr>
                  <a:xfrm flipH="1">
                    <a:off x="8458200" y="4038600"/>
                    <a:ext cx="152400" cy="76200"/>
                  </a:xfrm>
                  <a:prstGeom prst="rtTriangl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GB"/>
                  </a:p>
                </p:txBody>
              </p:sp>
              <p:sp>
                <p:nvSpPr>
                  <p:cNvPr id="89" name="Right Triangle 88"/>
                  <p:cNvSpPr/>
                  <p:nvPr/>
                </p:nvSpPr>
                <p:spPr>
                  <a:xfrm flipH="1">
                    <a:off x="8458200" y="4114800"/>
                    <a:ext cx="152400" cy="76200"/>
                  </a:xfrm>
                  <a:prstGeom prst="rtTriangl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GB"/>
                  </a:p>
                </p:txBody>
              </p:sp>
              <p:sp>
                <p:nvSpPr>
                  <p:cNvPr id="90" name="Right Triangle 89"/>
                  <p:cNvSpPr/>
                  <p:nvPr/>
                </p:nvSpPr>
                <p:spPr>
                  <a:xfrm flipH="1">
                    <a:off x="8458200" y="4191000"/>
                    <a:ext cx="152400" cy="76200"/>
                  </a:xfrm>
                  <a:prstGeom prst="rtTriangl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GB"/>
                  </a:p>
                </p:txBody>
              </p:sp>
              <p:sp>
                <p:nvSpPr>
                  <p:cNvPr id="91" name="Right Triangle 90"/>
                  <p:cNvSpPr/>
                  <p:nvPr/>
                </p:nvSpPr>
                <p:spPr>
                  <a:xfrm flipH="1">
                    <a:off x="8458200" y="4267200"/>
                    <a:ext cx="152400" cy="76200"/>
                  </a:xfrm>
                  <a:prstGeom prst="rtTriangl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GB"/>
                  </a:p>
                </p:txBody>
              </p:sp>
              <p:sp>
                <p:nvSpPr>
                  <p:cNvPr id="92" name="Right Triangle 91"/>
                  <p:cNvSpPr/>
                  <p:nvPr/>
                </p:nvSpPr>
                <p:spPr>
                  <a:xfrm flipH="1">
                    <a:off x="8458200" y="4343400"/>
                    <a:ext cx="152400" cy="76200"/>
                  </a:xfrm>
                  <a:prstGeom prst="rtTriangl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GB"/>
                  </a:p>
                </p:txBody>
              </p:sp>
              <p:sp>
                <p:nvSpPr>
                  <p:cNvPr id="93" name="Right Triangle 92"/>
                  <p:cNvSpPr/>
                  <p:nvPr/>
                </p:nvSpPr>
                <p:spPr>
                  <a:xfrm flipH="1">
                    <a:off x="8458200" y="4419600"/>
                    <a:ext cx="152400" cy="76200"/>
                  </a:xfrm>
                  <a:prstGeom prst="rtTriangl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GB"/>
                  </a:p>
                </p:txBody>
              </p:sp>
              <p:sp>
                <p:nvSpPr>
                  <p:cNvPr id="94" name="Right Triangle 93"/>
                  <p:cNvSpPr/>
                  <p:nvPr/>
                </p:nvSpPr>
                <p:spPr>
                  <a:xfrm flipH="1">
                    <a:off x="8458200" y="4495800"/>
                    <a:ext cx="152400" cy="76200"/>
                  </a:xfrm>
                  <a:prstGeom prst="rtTriangl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GB"/>
                  </a:p>
                </p:txBody>
              </p:sp>
              <p:sp>
                <p:nvSpPr>
                  <p:cNvPr id="95" name="Right Triangle 94"/>
                  <p:cNvSpPr/>
                  <p:nvPr/>
                </p:nvSpPr>
                <p:spPr>
                  <a:xfrm flipH="1">
                    <a:off x="8458200" y="4572000"/>
                    <a:ext cx="152400" cy="76200"/>
                  </a:xfrm>
                  <a:prstGeom prst="rtTriangl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GB"/>
                  </a:p>
                </p:txBody>
              </p:sp>
              <p:sp>
                <p:nvSpPr>
                  <p:cNvPr id="96" name="Right Triangle 95"/>
                  <p:cNvSpPr/>
                  <p:nvPr/>
                </p:nvSpPr>
                <p:spPr>
                  <a:xfrm flipH="1">
                    <a:off x="8458200" y="4648200"/>
                    <a:ext cx="152400" cy="76200"/>
                  </a:xfrm>
                  <a:prstGeom prst="rtTriangl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GB"/>
                  </a:p>
                </p:txBody>
              </p:sp>
              <p:sp>
                <p:nvSpPr>
                  <p:cNvPr id="97" name="Right Triangle 96"/>
                  <p:cNvSpPr/>
                  <p:nvPr/>
                </p:nvSpPr>
                <p:spPr>
                  <a:xfrm flipH="1">
                    <a:off x="8458200" y="4724400"/>
                    <a:ext cx="152400" cy="76200"/>
                  </a:xfrm>
                  <a:prstGeom prst="rtTriangl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GB"/>
                  </a:p>
                </p:txBody>
              </p:sp>
            </p:grpSp>
            <p:sp>
              <p:nvSpPr>
                <p:cNvPr id="86" name="Rectangle 85"/>
                <p:cNvSpPr/>
                <p:nvPr/>
              </p:nvSpPr>
              <p:spPr>
                <a:xfrm>
                  <a:off x="8305800" y="3962400"/>
                  <a:ext cx="152400" cy="838200"/>
                </a:xfrm>
                <a:prstGeom prst="rect">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GB"/>
                </a:p>
              </p:txBody>
            </p:sp>
          </p:grpSp>
        </p:grpSp>
        <p:sp>
          <p:nvSpPr>
            <p:cNvPr id="112" name="TextBox 111"/>
            <p:cNvSpPr txBox="1"/>
            <p:nvPr/>
          </p:nvSpPr>
          <p:spPr>
            <a:xfrm>
              <a:off x="3075782" y="4339051"/>
              <a:ext cx="2763838" cy="290284"/>
            </a:xfrm>
            <a:prstGeom prst="rect">
              <a:avLst/>
            </a:prstGeom>
            <a:solidFill>
              <a:schemeClr val="accent4"/>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eaLnBrk="0" hangingPunct="0">
                <a:defRPr/>
              </a:pPr>
              <a:r>
                <a:rPr lang="en-GB" sz="2000" dirty="0" smtClean="0">
                  <a:solidFill>
                    <a:schemeClr val="tx2"/>
                  </a:solidFill>
                </a:rPr>
                <a:t>Bad joint</a:t>
              </a:r>
              <a:endParaRPr lang="en-GB" sz="2000" dirty="0">
                <a:solidFill>
                  <a:schemeClr val="tx2"/>
                </a:solidFill>
              </a:endParaRPr>
            </a:p>
          </p:txBody>
        </p:sp>
      </p:grpSp>
      <p:pic>
        <p:nvPicPr>
          <p:cNvPr id="114" name="Picture 6" descr="Xray-B25R3-M3.2.gif"/>
          <p:cNvPicPr>
            <a:picLocks noChangeAspect="1"/>
          </p:cNvPicPr>
          <p:nvPr/>
        </p:nvPicPr>
        <p:blipFill>
          <a:blip r:embed="rId3" cstate="print"/>
          <a:srcRect/>
          <a:stretch>
            <a:fillRect/>
          </a:stretch>
        </p:blipFill>
        <p:spPr bwMode="auto">
          <a:xfrm>
            <a:off x="2391480" y="3487435"/>
            <a:ext cx="6037172" cy="2260222"/>
          </a:xfrm>
          <a:prstGeom prst="rect">
            <a:avLst/>
          </a:prstGeom>
          <a:noFill/>
          <a:ln w="9525">
            <a:noFill/>
            <a:miter lim="800000"/>
            <a:headEnd/>
            <a:tailEnd/>
          </a:ln>
        </p:spPr>
      </p:pic>
      <p:sp>
        <p:nvSpPr>
          <p:cNvPr id="199" name="Text Box 17"/>
          <p:cNvSpPr txBox="1">
            <a:spLocks noChangeArrowheads="1"/>
          </p:cNvSpPr>
          <p:nvPr/>
        </p:nvSpPr>
        <p:spPr bwMode="auto">
          <a:xfrm>
            <a:off x="1412216" y="2882212"/>
            <a:ext cx="694344" cy="505454"/>
          </a:xfrm>
          <a:prstGeom prst="rect">
            <a:avLst/>
          </a:prstGeom>
          <a:noFill/>
          <a:ln w="12700">
            <a:noFill/>
            <a:miter lim="800000"/>
            <a:headEnd type="none" w="sm" len="sm"/>
            <a:tailEnd type="none" w="sm" len="sm"/>
          </a:ln>
        </p:spPr>
        <p:txBody>
          <a:bodyPr wrap="none">
            <a:spAutoFit/>
          </a:bodyPr>
          <a:lstStyle/>
          <a:p>
            <a:pPr algn="ctr" eaLnBrk="0" hangingPunct="0"/>
            <a:r>
              <a:rPr lang="en-US" dirty="0"/>
              <a:t>bus</a:t>
            </a:r>
          </a:p>
        </p:txBody>
      </p:sp>
      <p:grpSp>
        <p:nvGrpSpPr>
          <p:cNvPr id="111" name="Group 14"/>
          <p:cNvGrpSpPr>
            <a:grpSpLocks/>
          </p:cNvGrpSpPr>
          <p:nvPr/>
        </p:nvGrpSpPr>
        <p:grpSpPr bwMode="auto">
          <a:xfrm>
            <a:off x="405938" y="4014463"/>
            <a:ext cx="3090950" cy="2057400"/>
            <a:chOff x="3648" y="528"/>
            <a:chExt cx="1488" cy="1104"/>
          </a:xfrm>
        </p:grpSpPr>
        <p:sp>
          <p:nvSpPr>
            <p:cNvPr id="115" name="Rectangle 15"/>
            <p:cNvSpPr>
              <a:spLocks noChangeArrowheads="1"/>
            </p:cNvSpPr>
            <p:nvPr/>
          </p:nvSpPr>
          <p:spPr bwMode="auto">
            <a:xfrm>
              <a:off x="3648" y="528"/>
              <a:ext cx="1488" cy="1104"/>
            </a:xfrm>
            <a:prstGeom prst="rect">
              <a:avLst/>
            </a:prstGeom>
            <a:solidFill>
              <a:schemeClr val="bg1"/>
            </a:solidFill>
            <a:ln w="9525">
              <a:solidFill>
                <a:schemeClr val="tx1"/>
              </a:solidFill>
              <a:miter lim="800000"/>
              <a:headEnd/>
              <a:tailEnd/>
            </a:ln>
          </p:spPr>
          <p:txBody>
            <a:bodyPr wrap="none" anchor="ctr"/>
            <a:lstStyle/>
            <a:p>
              <a:endParaRPr lang="en-US">
                <a:ea typeface="ＭＳ Ｐゴシック"/>
                <a:cs typeface="ＭＳ Ｐゴシック"/>
              </a:endParaRPr>
            </a:p>
          </p:txBody>
        </p:sp>
        <p:pic>
          <p:nvPicPr>
            <p:cNvPr id="116" name="Picture 16" descr="QEBI"/>
            <p:cNvPicPr>
              <a:picLocks noChangeAspect="1" noChangeArrowheads="1"/>
            </p:cNvPicPr>
            <p:nvPr/>
          </p:nvPicPr>
          <p:blipFill>
            <a:blip r:embed="rId4" cstate="print"/>
            <a:srcRect/>
            <a:stretch>
              <a:fillRect/>
            </a:stretch>
          </p:blipFill>
          <p:spPr bwMode="auto">
            <a:xfrm>
              <a:off x="3744" y="592"/>
              <a:ext cx="1296" cy="992"/>
            </a:xfrm>
            <a:prstGeom prst="rect">
              <a:avLst/>
            </a:prstGeom>
            <a:noFill/>
            <a:ln w="9525">
              <a:noFill/>
              <a:miter lim="800000"/>
              <a:headEnd/>
              <a:tailEnd/>
            </a:ln>
          </p:spPr>
        </p:pic>
      </p:grpSp>
    </p:spTree>
    <p:extLst>
      <p:ext uri="{BB962C8B-B14F-4D97-AF65-F5344CB8AC3E}">
        <p14:creationId xmlns:p14="http://schemas.microsoft.com/office/powerpoint/2010/main" val="531702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p:cNvSpPr>
            <a:spLocks noGrp="1"/>
          </p:cNvSpPr>
          <p:nvPr>
            <p:ph type="body" sz="quarter" idx="13"/>
          </p:nvPr>
        </p:nvSpPr>
        <p:spPr/>
        <p:txBody>
          <a:bodyPr/>
          <a:lstStyle/>
          <a:p>
            <a:endParaRPr lang="de-DE" dirty="0"/>
          </a:p>
        </p:txBody>
      </p:sp>
      <p:sp>
        <p:nvSpPr>
          <p:cNvPr id="46" name="Rectangle 45"/>
          <p:cNvSpPr/>
          <p:nvPr/>
        </p:nvSpPr>
        <p:spPr>
          <a:xfrm>
            <a:off x="0" y="4261642"/>
            <a:ext cx="9144000" cy="3048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7" name="Straight Connector 46"/>
          <p:cNvCxnSpPr/>
          <p:nvPr/>
        </p:nvCxnSpPr>
        <p:spPr>
          <a:xfrm>
            <a:off x="1905000" y="4267200"/>
            <a:ext cx="0" cy="304800"/>
          </a:xfrm>
          <a:prstGeom prst="line">
            <a:avLst/>
          </a:prstGeom>
          <a:ln w="158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4572000" y="4267200"/>
            <a:ext cx="0" cy="304800"/>
          </a:xfrm>
          <a:prstGeom prst="line">
            <a:avLst/>
          </a:prstGeom>
          <a:ln w="158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7162800" y="4267200"/>
            <a:ext cx="0" cy="304800"/>
          </a:xfrm>
          <a:prstGeom prst="line">
            <a:avLst/>
          </a:prstGeom>
          <a:ln w="158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457200" y="4267200"/>
            <a:ext cx="1027630" cy="307777"/>
          </a:xfrm>
          <a:prstGeom prst="rect">
            <a:avLst/>
          </a:prstGeom>
          <a:noFill/>
        </p:spPr>
        <p:txBody>
          <a:bodyPr wrap="square" rtlCol="0">
            <a:spAutoFit/>
          </a:bodyPr>
          <a:lstStyle/>
          <a:p>
            <a:pPr algn="r"/>
            <a:r>
              <a:rPr lang="en-US" sz="1400" dirty="0" smtClean="0">
                <a:solidFill>
                  <a:schemeClr val="bg1">
                    <a:lumMod val="85000"/>
                  </a:schemeClr>
                </a:solidFill>
              </a:rPr>
              <a:t>2008</a:t>
            </a:r>
            <a:endParaRPr lang="en-US" sz="1400" dirty="0">
              <a:solidFill>
                <a:schemeClr val="bg1">
                  <a:lumMod val="85000"/>
                </a:schemeClr>
              </a:solidFill>
            </a:endParaRPr>
          </a:p>
        </p:txBody>
      </p:sp>
      <p:sp>
        <p:nvSpPr>
          <p:cNvPr id="51" name="TextBox 50"/>
          <p:cNvSpPr txBox="1"/>
          <p:nvPr/>
        </p:nvSpPr>
        <p:spPr>
          <a:xfrm>
            <a:off x="2743200" y="4267200"/>
            <a:ext cx="1027630" cy="307777"/>
          </a:xfrm>
          <a:prstGeom prst="rect">
            <a:avLst/>
          </a:prstGeom>
          <a:noFill/>
        </p:spPr>
        <p:txBody>
          <a:bodyPr wrap="square" rtlCol="0">
            <a:spAutoFit/>
          </a:bodyPr>
          <a:lstStyle/>
          <a:p>
            <a:pPr algn="r"/>
            <a:r>
              <a:rPr lang="en-US" sz="1400" dirty="0" smtClean="0">
                <a:solidFill>
                  <a:schemeClr val="bg1">
                    <a:lumMod val="85000"/>
                  </a:schemeClr>
                </a:solidFill>
              </a:rPr>
              <a:t>2009</a:t>
            </a:r>
            <a:endParaRPr lang="en-US" sz="1400" dirty="0">
              <a:solidFill>
                <a:schemeClr val="bg1">
                  <a:lumMod val="85000"/>
                </a:schemeClr>
              </a:solidFill>
            </a:endParaRPr>
          </a:p>
        </p:txBody>
      </p:sp>
      <p:sp>
        <p:nvSpPr>
          <p:cNvPr id="52" name="TextBox 51"/>
          <p:cNvSpPr txBox="1"/>
          <p:nvPr/>
        </p:nvSpPr>
        <p:spPr>
          <a:xfrm>
            <a:off x="5257800" y="4267200"/>
            <a:ext cx="1027630" cy="307777"/>
          </a:xfrm>
          <a:prstGeom prst="rect">
            <a:avLst/>
          </a:prstGeom>
          <a:noFill/>
        </p:spPr>
        <p:txBody>
          <a:bodyPr wrap="square" rtlCol="0">
            <a:spAutoFit/>
          </a:bodyPr>
          <a:lstStyle/>
          <a:p>
            <a:pPr algn="r"/>
            <a:r>
              <a:rPr lang="en-US" sz="1400" dirty="0" smtClean="0">
                <a:solidFill>
                  <a:schemeClr val="bg1">
                    <a:lumMod val="85000"/>
                  </a:schemeClr>
                </a:solidFill>
              </a:rPr>
              <a:t>2010</a:t>
            </a:r>
            <a:endParaRPr lang="en-US" sz="1400" dirty="0">
              <a:solidFill>
                <a:schemeClr val="bg1">
                  <a:lumMod val="85000"/>
                </a:schemeClr>
              </a:solidFill>
            </a:endParaRPr>
          </a:p>
        </p:txBody>
      </p:sp>
      <p:sp>
        <p:nvSpPr>
          <p:cNvPr id="53" name="TextBox 52"/>
          <p:cNvSpPr txBox="1"/>
          <p:nvPr/>
        </p:nvSpPr>
        <p:spPr>
          <a:xfrm>
            <a:off x="7543800" y="4267200"/>
            <a:ext cx="1027630" cy="307777"/>
          </a:xfrm>
          <a:prstGeom prst="rect">
            <a:avLst/>
          </a:prstGeom>
          <a:noFill/>
        </p:spPr>
        <p:txBody>
          <a:bodyPr wrap="square" rtlCol="0">
            <a:spAutoFit/>
          </a:bodyPr>
          <a:lstStyle/>
          <a:p>
            <a:pPr algn="r"/>
            <a:r>
              <a:rPr lang="en-US" sz="1400" dirty="0" smtClean="0">
                <a:solidFill>
                  <a:schemeClr val="bg1">
                    <a:lumMod val="85000"/>
                  </a:schemeClr>
                </a:solidFill>
              </a:rPr>
              <a:t>2011</a:t>
            </a:r>
            <a:endParaRPr lang="en-US" sz="1400" dirty="0">
              <a:solidFill>
                <a:schemeClr val="bg1">
                  <a:lumMod val="85000"/>
                </a:schemeClr>
              </a:solidFill>
            </a:endParaRPr>
          </a:p>
        </p:txBody>
      </p:sp>
      <p:grpSp>
        <p:nvGrpSpPr>
          <p:cNvPr id="78" name="Group 77"/>
          <p:cNvGrpSpPr/>
          <p:nvPr/>
        </p:nvGrpSpPr>
        <p:grpSpPr>
          <a:xfrm>
            <a:off x="762000" y="2372448"/>
            <a:ext cx="2246232" cy="1893568"/>
            <a:chOff x="762000" y="2372448"/>
            <a:chExt cx="2246232" cy="1893568"/>
          </a:xfrm>
        </p:grpSpPr>
        <p:cxnSp>
          <p:nvCxnSpPr>
            <p:cNvPr id="64" name="Straight Connector 63"/>
            <p:cNvCxnSpPr/>
            <p:nvPr/>
          </p:nvCxnSpPr>
          <p:spPr>
            <a:xfrm>
              <a:off x="838200" y="3429000"/>
              <a:ext cx="0" cy="837016"/>
            </a:xfrm>
            <a:prstGeom prst="line">
              <a:avLst/>
            </a:prstGeom>
            <a:ln w="15875">
              <a:solidFill>
                <a:schemeClr val="tx1">
                  <a:lumMod val="85000"/>
                  <a:lumOff val="15000"/>
                </a:schemeClr>
              </a:solidFill>
              <a:headEnd type="oval"/>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919350" y="3283387"/>
              <a:ext cx="2017632" cy="523220"/>
            </a:xfrm>
            <a:prstGeom prst="rect">
              <a:avLst/>
            </a:prstGeom>
            <a:noFill/>
          </p:spPr>
          <p:txBody>
            <a:bodyPr wrap="square" rtlCol="0">
              <a:spAutoFit/>
            </a:bodyPr>
            <a:lstStyle/>
            <a:p>
              <a:r>
                <a:rPr lang="en-US" sz="1400" b="1" dirty="0" smtClean="0"/>
                <a:t>September, 10 2008</a:t>
              </a:r>
            </a:p>
            <a:p>
              <a:r>
                <a:rPr lang="en-US" sz="1400" dirty="0" smtClean="0"/>
                <a:t>Both beams circulating</a:t>
              </a:r>
              <a:endParaRPr lang="en-US" sz="1400" dirty="0"/>
            </a:p>
          </p:txBody>
        </p:sp>
        <p:pic>
          <p:nvPicPr>
            <p:cNvPr id="67" name="Picture 7" descr="attach_reader?attach_id=1025394&amp;height=150">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2372448"/>
              <a:ext cx="2246232"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 name="Group 15"/>
          <p:cNvGrpSpPr/>
          <p:nvPr/>
        </p:nvGrpSpPr>
        <p:grpSpPr>
          <a:xfrm>
            <a:off x="152401" y="4568153"/>
            <a:ext cx="2674959" cy="1769603"/>
            <a:chOff x="152401" y="4568153"/>
            <a:chExt cx="2674959" cy="1769603"/>
          </a:xfrm>
        </p:grpSpPr>
        <p:cxnSp>
          <p:nvCxnSpPr>
            <p:cNvPr id="44" name="Straight Connector 43"/>
            <p:cNvCxnSpPr/>
            <p:nvPr/>
          </p:nvCxnSpPr>
          <p:spPr>
            <a:xfrm>
              <a:off x="990600" y="4568153"/>
              <a:ext cx="0" cy="301823"/>
            </a:xfrm>
            <a:prstGeom prst="line">
              <a:avLst/>
            </a:prstGeom>
            <a:ln w="15875">
              <a:solidFill>
                <a:schemeClr val="tx1">
                  <a:lumMod val="85000"/>
                  <a:lumOff val="15000"/>
                </a:schemeClr>
              </a:solidFill>
              <a:tailEnd type="ova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1150960" y="4952761"/>
              <a:ext cx="1676400" cy="1384995"/>
            </a:xfrm>
            <a:prstGeom prst="rect">
              <a:avLst/>
            </a:prstGeom>
            <a:noFill/>
          </p:spPr>
          <p:txBody>
            <a:bodyPr wrap="square" rtlCol="0">
              <a:spAutoFit/>
            </a:bodyPr>
            <a:lstStyle/>
            <a:p>
              <a:r>
                <a:rPr lang="en-US" sz="1400" b="1" dirty="0" smtClean="0">
                  <a:solidFill>
                    <a:srgbClr val="FF0000"/>
                  </a:solidFill>
                </a:rPr>
                <a:t>September, 19 2008</a:t>
              </a:r>
            </a:p>
            <a:p>
              <a:r>
                <a:rPr lang="en-US" sz="1400" dirty="0" smtClean="0">
                  <a:solidFill>
                    <a:srgbClr val="FF0000"/>
                  </a:solidFill>
                </a:rPr>
                <a:t>Incident</a:t>
              </a:r>
              <a:br>
                <a:rPr lang="en-US" sz="1400" dirty="0" smtClean="0">
                  <a:solidFill>
                    <a:srgbClr val="FF0000"/>
                  </a:solidFill>
                </a:rPr>
              </a:br>
              <a:r>
                <a:rPr lang="en-GB" sz="1400" dirty="0" smtClean="0"/>
                <a:t>Accidental </a:t>
              </a:r>
              <a:r>
                <a:rPr lang="en-GB" sz="1400" dirty="0"/>
                <a:t>release of 600 </a:t>
              </a:r>
              <a:r>
                <a:rPr lang="en-GB" sz="1400" dirty="0" smtClean="0"/>
                <a:t>MJ </a:t>
              </a:r>
              <a:r>
                <a:rPr lang="en-GB" sz="1400" dirty="0"/>
                <a:t>stored in </a:t>
              </a:r>
              <a:r>
                <a:rPr lang="en-GB" sz="1400" dirty="0" smtClean="0"/>
                <a:t>one sector of </a:t>
              </a:r>
              <a:r>
                <a:rPr lang="en-GB" sz="1400" dirty="0"/>
                <a:t>LHC dipole </a:t>
              </a:r>
              <a:r>
                <a:rPr lang="en-GB" sz="1400" dirty="0" smtClean="0"/>
                <a:t>magnets</a:t>
              </a:r>
              <a:endParaRPr lang="en-US" sz="1400" dirty="0">
                <a:solidFill>
                  <a:srgbClr val="FF0000"/>
                </a:solidFill>
              </a:endParaRPr>
            </a:p>
          </p:txBody>
        </p:sp>
        <p:pic>
          <p:nvPicPr>
            <p:cNvPr id="71"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794"/>
            <a:stretch/>
          </p:blipFill>
          <p:spPr bwMode="auto">
            <a:xfrm>
              <a:off x="152401" y="5010846"/>
              <a:ext cx="974338" cy="1226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 name="Group 16"/>
          <p:cNvGrpSpPr/>
          <p:nvPr/>
        </p:nvGrpSpPr>
        <p:grpSpPr>
          <a:xfrm>
            <a:off x="4038600" y="1160064"/>
            <a:ext cx="1909372" cy="3111511"/>
            <a:chOff x="4038600" y="1160064"/>
            <a:chExt cx="1909372" cy="3111511"/>
          </a:xfrm>
        </p:grpSpPr>
        <p:cxnSp>
          <p:nvCxnSpPr>
            <p:cNvPr id="41" name="Straight Connector 40"/>
            <p:cNvCxnSpPr/>
            <p:nvPr/>
          </p:nvCxnSpPr>
          <p:spPr>
            <a:xfrm>
              <a:off x="4195950" y="2550587"/>
              <a:ext cx="0" cy="1720988"/>
            </a:xfrm>
            <a:prstGeom prst="line">
              <a:avLst/>
            </a:prstGeom>
            <a:ln w="15875">
              <a:solidFill>
                <a:schemeClr val="tx1">
                  <a:lumMod val="85000"/>
                  <a:lumOff val="15000"/>
                </a:schemeClr>
              </a:solidFill>
              <a:headEnd type="ova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4218132" y="2288977"/>
              <a:ext cx="1729840" cy="523220"/>
            </a:xfrm>
            <a:prstGeom prst="rect">
              <a:avLst/>
            </a:prstGeom>
            <a:noFill/>
          </p:spPr>
          <p:txBody>
            <a:bodyPr wrap="square" rtlCol="0">
              <a:spAutoFit/>
            </a:bodyPr>
            <a:lstStyle/>
            <a:p>
              <a:r>
                <a:rPr lang="en-US" sz="1400" b="1" dirty="0" smtClean="0"/>
                <a:t>November 29, 2009</a:t>
              </a:r>
            </a:p>
            <a:p>
              <a:r>
                <a:rPr lang="en-US" sz="1400" dirty="0" smtClean="0"/>
                <a:t>Beams back</a:t>
              </a:r>
              <a:endParaRPr lang="en-US" sz="1400" dirty="0"/>
            </a:p>
          </p:txBody>
        </p:sp>
        <p:pic>
          <p:nvPicPr>
            <p:cNvPr id="73" name="Picture 2" descr="http://mediaarchive.cern.ch/MediaArchive/Photo/Public/2009/0911187/0911187_94/0911187_94-A4-at-144-dpi.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38600" y="1160064"/>
              <a:ext cx="1650117"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0" name="Group 79"/>
          <p:cNvGrpSpPr/>
          <p:nvPr/>
        </p:nvGrpSpPr>
        <p:grpSpPr>
          <a:xfrm>
            <a:off x="381000" y="1031274"/>
            <a:ext cx="3291482" cy="3230368"/>
            <a:chOff x="381000" y="1031274"/>
            <a:chExt cx="3291482" cy="3230368"/>
          </a:xfrm>
        </p:grpSpPr>
        <p:cxnSp>
          <p:nvCxnSpPr>
            <p:cNvPr id="33" name="Straight Connector 32"/>
            <p:cNvCxnSpPr/>
            <p:nvPr/>
          </p:nvCxnSpPr>
          <p:spPr>
            <a:xfrm>
              <a:off x="381000" y="1463675"/>
              <a:ext cx="0" cy="2797967"/>
            </a:xfrm>
            <a:prstGeom prst="line">
              <a:avLst/>
            </a:prstGeom>
            <a:ln w="15875">
              <a:solidFill>
                <a:schemeClr val="tx1">
                  <a:lumMod val="85000"/>
                  <a:lumOff val="15000"/>
                </a:schemeClr>
              </a:solidFill>
              <a:headEnd type="oval"/>
            </a:ln>
          </p:spPr>
          <p:style>
            <a:lnRef idx="1">
              <a:schemeClr val="accent1"/>
            </a:lnRef>
            <a:fillRef idx="0">
              <a:schemeClr val="accent1"/>
            </a:fillRef>
            <a:effectRef idx="0">
              <a:schemeClr val="accent1"/>
            </a:effectRef>
            <a:fontRef idx="minor">
              <a:schemeClr val="tx1"/>
            </a:fontRef>
          </p:style>
        </p:cxnSp>
        <p:grpSp>
          <p:nvGrpSpPr>
            <p:cNvPr id="77" name="Group 76"/>
            <p:cNvGrpSpPr/>
            <p:nvPr/>
          </p:nvGrpSpPr>
          <p:grpSpPr>
            <a:xfrm>
              <a:off x="416624" y="1031274"/>
              <a:ext cx="3255858" cy="1115805"/>
              <a:chOff x="416624" y="1031274"/>
              <a:chExt cx="3255858" cy="1115805"/>
            </a:xfrm>
          </p:grpSpPr>
          <p:sp>
            <p:nvSpPr>
              <p:cNvPr id="34" name="TextBox 33"/>
              <p:cNvSpPr txBox="1"/>
              <p:nvPr/>
            </p:nvSpPr>
            <p:spPr>
              <a:xfrm>
                <a:off x="416624" y="1301104"/>
                <a:ext cx="1720755" cy="523220"/>
              </a:xfrm>
              <a:prstGeom prst="rect">
                <a:avLst/>
              </a:prstGeom>
              <a:noFill/>
            </p:spPr>
            <p:txBody>
              <a:bodyPr wrap="square" rtlCol="0">
                <a:spAutoFit/>
              </a:bodyPr>
              <a:lstStyle/>
              <a:p>
                <a:r>
                  <a:rPr lang="en-US" sz="1400" b="1" dirty="0" smtClean="0"/>
                  <a:t>August 2008</a:t>
                </a:r>
              </a:p>
              <a:p>
                <a:r>
                  <a:rPr lang="en-US" sz="1400" dirty="0" smtClean="0"/>
                  <a:t>First Injection tests</a:t>
                </a:r>
                <a:endParaRPr lang="en-US" sz="1400" dirty="0"/>
              </a:p>
            </p:txBody>
          </p:sp>
          <p:pic>
            <p:nvPicPr>
              <p:cNvPr id="74" name="Picture 73" descr="Screen shot 2009-11-25 at 9.20.42 PM.png"/>
              <p:cNvPicPr>
                <a:picLocks noChangeAspect="1"/>
              </p:cNvPicPr>
              <p:nvPr/>
            </p:nvPicPr>
            <p:blipFill>
              <a:blip r:embed="rId7" cstate="print"/>
              <a:stretch>
                <a:fillRect/>
              </a:stretch>
            </p:blipFill>
            <p:spPr>
              <a:xfrm>
                <a:off x="2027832" y="1031274"/>
                <a:ext cx="1644650" cy="1115805"/>
              </a:xfrm>
              <a:prstGeom prst="rect">
                <a:avLst/>
              </a:prstGeom>
            </p:spPr>
          </p:pic>
        </p:grpSp>
      </p:grpSp>
      <p:grpSp>
        <p:nvGrpSpPr>
          <p:cNvPr id="19" name="Group 18"/>
          <p:cNvGrpSpPr/>
          <p:nvPr/>
        </p:nvGrpSpPr>
        <p:grpSpPr>
          <a:xfrm>
            <a:off x="4519283" y="2111825"/>
            <a:ext cx="2271116" cy="2159750"/>
            <a:chOff x="4519283" y="2111825"/>
            <a:chExt cx="2271116" cy="2159750"/>
          </a:xfrm>
        </p:grpSpPr>
        <p:cxnSp>
          <p:nvCxnSpPr>
            <p:cNvPr id="43" name="Straight Connector 42"/>
            <p:cNvCxnSpPr/>
            <p:nvPr/>
          </p:nvCxnSpPr>
          <p:spPr>
            <a:xfrm>
              <a:off x="6477000" y="3352800"/>
              <a:ext cx="0" cy="918775"/>
            </a:xfrm>
            <a:prstGeom prst="line">
              <a:avLst/>
            </a:prstGeom>
            <a:ln w="15875">
              <a:solidFill>
                <a:schemeClr val="tx1">
                  <a:lumMod val="85000"/>
                  <a:lumOff val="15000"/>
                </a:schemeClr>
              </a:solidFill>
              <a:headEnd type="oval"/>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4519283" y="3126175"/>
              <a:ext cx="1918142" cy="738664"/>
            </a:xfrm>
            <a:prstGeom prst="rect">
              <a:avLst/>
            </a:prstGeom>
            <a:noFill/>
          </p:spPr>
          <p:txBody>
            <a:bodyPr wrap="square" rtlCol="0">
              <a:spAutoFit/>
            </a:bodyPr>
            <a:lstStyle/>
            <a:p>
              <a:pPr algn="r"/>
              <a:r>
                <a:rPr lang="en-US" sz="1400" b="1" dirty="0" smtClean="0"/>
                <a:t>October 14, 2010</a:t>
              </a:r>
            </a:p>
            <a:p>
              <a:pPr algn="r"/>
              <a:r>
                <a:rPr lang="en-US" sz="1400" dirty="0" smtClean="0"/>
                <a:t>248 bunches</a:t>
              </a:r>
            </a:p>
            <a:p>
              <a:pPr algn="r"/>
              <a:endParaRPr lang="en-US" sz="1400" dirty="0"/>
            </a:p>
          </p:txBody>
        </p:sp>
        <p:pic>
          <p:nvPicPr>
            <p:cNvPr id="10" name="Picture 9" descr="Screen shot 2011-09-01 at 8.24.05 AM.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91200" y="2111825"/>
              <a:ext cx="999199" cy="992974"/>
            </a:xfrm>
            <a:prstGeom prst="rect">
              <a:avLst/>
            </a:prstGeom>
          </p:spPr>
        </p:pic>
      </p:grpSp>
      <p:grpSp>
        <p:nvGrpSpPr>
          <p:cNvPr id="20" name="Group 19"/>
          <p:cNvGrpSpPr/>
          <p:nvPr/>
        </p:nvGrpSpPr>
        <p:grpSpPr>
          <a:xfrm>
            <a:off x="5421085" y="4566442"/>
            <a:ext cx="3151414" cy="1670585"/>
            <a:chOff x="5421085" y="4566442"/>
            <a:chExt cx="3151414" cy="1670585"/>
          </a:xfrm>
        </p:grpSpPr>
        <p:cxnSp>
          <p:nvCxnSpPr>
            <p:cNvPr id="63" name="Straight Connector 62"/>
            <p:cNvCxnSpPr/>
            <p:nvPr/>
          </p:nvCxnSpPr>
          <p:spPr>
            <a:xfrm>
              <a:off x="6858000" y="4566442"/>
              <a:ext cx="0" cy="462758"/>
            </a:xfrm>
            <a:prstGeom prst="line">
              <a:avLst/>
            </a:prstGeom>
            <a:ln w="15875">
              <a:solidFill>
                <a:schemeClr val="tx1">
                  <a:lumMod val="85000"/>
                  <a:lumOff val="15000"/>
                </a:schemeClr>
              </a:solidFill>
              <a:tailEnd type="oval"/>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6998800" y="5132127"/>
              <a:ext cx="1573699" cy="523220"/>
            </a:xfrm>
            <a:prstGeom prst="rect">
              <a:avLst/>
            </a:prstGeom>
            <a:noFill/>
          </p:spPr>
          <p:txBody>
            <a:bodyPr wrap="square" rtlCol="0">
              <a:spAutoFit/>
            </a:bodyPr>
            <a:lstStyle/>
            <a:p>
              <a:r>
                <a:rPr lang="en-US" sz="1400" b="1" dirty="0" smtClean="0"/>
                <a:t>November 2010</a:t>
              </a:r>
            </a:p>
            <a:p>
              <a:r>
                <a:rPr lang="en-US" sz="1400" dirty="0" smtClean="0"/>
                <a:t>Ion run</a:t>
              </a:r>
            </a:p>
          </p:txBody>
        </p:sp>
        <p:pic>
          <p:nvPicPr>
            <p:cNvPr id="11" name="Picture 10"/>
            <p:cNvPicPr>
              <a:picLocks noChangeAspect="1"/>
            </p:cNvPicPr>
            <p:nvPr/>
          </p:nvPicPr>
          <p:blipFill>
            <a:blip r:embed="rId9" cstate="print"/>
            <a:stretch>
              <a:fillRect/>
            </a:stretch>
          </p:blipFill>
          <p:spPr>
            <a:xfrm>
              <a:off x="5421085" y="5132127"/>
              <a:ext cx="1578429" cy="1104900"/>
            </a:xfrm>
            <a:prstGeom prst="rect">
              <a:avLst/>
            </a:prstGeom>
          </p:spPr>
        </p:pic>
      </p:grpSp>
      <p:grpSp>
        <p:nvGrpSpPr>
          <p:cNvPr id="14" name="Group 13"/>
          <p:cNvGrpSpPr/>
          <p:nvPr/>
        </p:nvGrpSpPr>
        <p:grpSpPr>
          <a:xfrm>
            <a:off x="3008232" y="4566442"/>
            <a:ext cx="2164495" cy="1689721"/>
            <a:chOff x="3008232" y="4566442"/>
            <a:chExt cx="2164495" cy="1689721"/>
          </a:xfrm>
        </p:grpSpPr>
        <p:cxnSp>
          <p:nvCxnSpPr>
            <p:cNvPr id="59" name="Straight Connector 58"/>
            <p:cNvCxnSpPr/>
            <p:nvPr/>
          </p:nvCxnSpPr>
          <p:spPr>
            <a:xfrm>
              <a:off x="5172727" y="4566442"/>
              <a:ext cx="0" cy="719933"/>
            </a:xfrm>
            <a:prstGeom prst="line">
              <a:avLst/>
            </a:prstGeom>
            <a:ln w="15875">
              <a:solidFill>
                <a:schemeClr val="tx1">
                  <a:lumMod val="85000"/>
                  <a:lumOff val="15000"/>
                </a:schemeClr>
              </a:solidFill>
              <a:tailEnd type="oval"/>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3008232" y="4644784"/>
              <a:ext cx="2090814" cy="523220"/>
            </a:xfrm>
            <a:prstGeom prst="rect">
              <a:avLst/>
            </a:prstGeom>
            <a:noFill/>
          </p:spPr>
          <p:txBody>
            <a:bodyPr wrap="square" rtlCol="0">
              <a:spAutoFit/>
            </a:bodyPr>
            <a:lstStyle/>
            <a:p>
              <a:pPr algn="r"/>
              <a:r>
                <a:rPr lang="en-US" sz="1400" b="1" dirty="0" smtClean="0"/>
                <a:t>March 30, 2010</a:t>
              </a:r>
            </a:p>
            <a:p>
              <a:pPr algn="r"/>
              <a:r>
                <a:rPr lang="en-US" sz="1400" dirty="0" smtClean="0"/>
                <a:t>First collisions at 3.5 TeV</a:t>
              </a:r>
              <a:endParaRPr lang="en-US" sz="1400" dirty="0"/>
            </a:p>
          </p:txBody>
        </p:sp>
        <p:pic>
          <p:nvPicPr>
            <p:cNvPr id="13" name="Picture 12" descr="Screen shot 2011-09-01 at 10.12.37 AM.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70830" y="5192826"/>
              <a:ext cx="1276597" cy="1063337"/>
            </a:xfrm>
            <a:prstGeom prst="rect">
              <a:avLst/>
            </a:prstGeom>
          </p:spPr>
        </p:pic>
      </p:grpSp>
      <p:grpSp>
        <p:nvGrpSpPr>
          <p:cNvPr id="21" name="Group 20"/>
          <p:cNvGrpSpPr/>
          <p:nvPr/>
        </p:nvGrpSpPr>
        <p:grpSpPr>
          <a:xfrm>
            <a:off x="6988625" y="2874095"/>
            <a:ext cx="1752600" cy="1397480"/>
            <a:chOff x="6988625" y="2874095"/>
            <a:chExt cx="1752600" cy="1397480"/>
          </a:xfrm>
        </p:grpSpPr>
        <p:sp>
          <p:nvSpPr>
            <p:cNvPr id="15" name="Rectangle 14"/>
            <p:cNvSpPr/>
            <p:nvPr/>
          </p:nvSpPr>
          <p:spPr>
            <a:xfrm>
              <a:off x="7162800" y="3549725"/>
              <a:ext cx="990600" cy="304800"/>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2"/>
                  </a:solidFill>
                </a:rPr>
                <a:t>1380</a:t>
              </a:r>
              <a:endParaRPr lang="en-US" dirty="0">
                <a:solidFill>
                  <a:schemeClr val="tx2"/>
                </a:solidFill>
              </a:endParaRPr>
            </a:p>
          </p:txBody>
        </p:sp>
        <p:cxnSp>
          <p:nvCxnSpPr>
            <p:cNvPr id="68" name="Straight Connector 67"/>
            <p:cNvCxnSpPr/>
            <p:nvPr/>
          </p:nvCxnSpPr>
          <p:spPr>
            <a:xfrm>
              <a:off x="7848600" y="3966358"/>
              <a:ext cx="0" cy="305217"/>
            </a:xfrm>
            <a:prstGeom prst="line">
              <a:avLst/>
            </a:prstGeom>
            <a:ln w="15875">
              <a:solidFill>
                <a:schemeClr val="tx1">
                  <a:lumMod val="85000"/>
                  <a:lumOff val="15000"/>
                </a:schemeClr>
              </a:solidFill>
              <a:headEnd type="oval"/>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6988625" y="2874095"/>
              <a:ext cx="1752600" cy="738664"/>
            </a:xfrm>
            <a:prstGeom prst="rect">
              <a:avLst/>
            </a:prstGeom>
            <a:noFill/>
          </p:spPr>
          <p:txBody>
            <a:bodyPr wrap="square" rtlCol="0">
              <a:spAutoFit/>
            </a:bodyPr>
            <a:lstStyle/>
            <a:p>
              <a:r>
                <a:rPr lang="en-US" sz="1400" b="1" dirty="0" smtClean="0"/>
                <a:t>June, 28 2011</a:t>
              </a:r>
            </a:p>
            <a:p>
              <a:r>
                <a:rPr lang="en-US" sz="1400" dirty="0" smtClean="0"/>
                <a:t>1380 bunches</a:t>
              </a:r>
              <a:br>
                <a:rPr lang="en-US" sz="1400" dirty="0" smtClean="0"/>
              </a:br>
              <a:endParaRPr lang="en-US" sz="1400" dirty="0" smtClean="0"/>
            </a:p>
          </p:txBody>
        </p:sp>
      </p:grpSp>
      <p:sp>
        <p:nvSpPr>
          <p:cNvPr id="5" name="Titel 4"/>
          <p:cNvSpPr>
            <a:spLocks noGrp="1"/>
          </p:cNvSpPr>
          <p:nvPr>
            <p:ph type="title"/>
          </p:nvPr>
        </p:nvSpPr>
        <p:spPr/>
        <p:txBody>
          <a:bodyPr/>
          <a:lstStyle/>
          <a:p>
            <a:r>
              <a:rPr lang="de-DE" dirty="0" smtClean="0"/>
              <a:t>LHC Timeline</a:t>
            </a:r>
            <a:endParaRPr lang="de-DE" dirty="0"/>
          </a:p>
        </p:txBody>
      </p:sp>
      <p:grpSp>
        <p:nvGrpSpPr>
          <p:cNvPr id="72" name="Group 71"/>
          <p:cNvGrpSpPr/>
          <p:nvPr/>
        </p:nvGrpSpPr>
        <p:grpSpPr>
          <a:xfrm>
            <a:off x="7600976" y="1460309"/>
            <a:ext cx="1906199" cy="2805707"/>
            <a:chOff x="7600976" y="1460309"/>
            <a:chExt cx="1906199" cy="2805707"/>
          </a:xfrm>
        </p:grpSpPr>
        <p:grpSp>
          <p:nvGrpSpPr>
            <p:cNvPr id="22" name="Group 21"/>
            <p:cNvGrpSpPr/>
            <p:nvPr/>
          </p:nvGrpSpPr>
          <p:grpSpPr>
            <a:xfrm>
              <a:off x="7602175" y="2378765"/>
              <a:ext cx="1905000" cy="1887251"/>
              <a:chOff x="7614050" y="2378765"/>
              <a:chExt cx="1905000" cy="1887251"/>
            </a:xfrm>
          </p:grpSpPr>
          <p:cxnSp>
            <p:nvCxnSpPr>
              <p:cNvPr id="55" name="Straight Connector 54"/>
              <p:cNvCxnSpPr/>
              <p:nvPr/>
            </p:nvCxnSpPr>
            <p:spPr>
              <a:xfrm>
                <a:off x="8553736" y="3027149"/>
                <a:ext cx="0" cy="1238867"/>
              </a:xfrm>
              <a:prstGeom prst="line">
                <a:avLst/>
              </a:prstGeom>
              <a:ln w="15875">
                <a:solidFill>
                  <a:schemeClr val="tx1">
                    <a:lumMod val="85000"/>
                    <a:lumOff val="15000"/>
                  </a:schemeClr>
                </a:solidFill>
                <a:headEnd type="oval"/>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7614050" y="2378765"/>
                <a:ext cx="1905000" cy="523220"/>
              </a:xfrm>
              <a:prstGeom prst="rect">
                <a:avLst/>
              </a:prstGeom>
              <a:noFill/>
            </p:spPr>
            <p:txBody>
              <a:bodyPr wrap="square" rtlCol="0">
                <a:spAutoFit/>
              </a:bodyPr>
              <a:lstStyle/>
              <a:p>
                <a:r>
                  <a:rPr lang="en-US" sz="1400" b="1" dirty="0" smtClean="0"/>
                  <a:t>November, 2011</a:t>
                </a:r>
              </a:p>
              <a:p>
                <a:r>
                  <a:rPr lang="en-US" sz="1400" dirty="0" smtClean="0"/>
                  <a:t>Higgs candidates</a:t>
                </a:r>
                <a:endParaRPr lang="en-US" sz="1400" baseline="30000" dirty="0" smtClean="0"/>
              </a:p>
            </p:txBody>
          </p:sp>
        </p:grpSp>
        <p:pic>
          <p:nvPicPr>
            <p:cNvPr id="70" name="Picture 5"/>
            <p:cNvPicPr>
              <a:picLocks noChangeAspect="1"/>
            </p:cNvPicPr>
            <p:nvPr/>
          </p:nvPicPr>
          <p:blipFill>
            <a:blip r:embed="rId11" cstate="print"/>
            <a:srcRect/>
            <a:stretch>
              <a:fillRect/>
            </a:stretch>
          </p:blipFill>
          <p:spPr bwMode="auto">
            <a:xfrm>
              <a:off x="7600976" y="1460309"/>
              <a:ext cx="1200730" cy="825691"/>
            </a:xfrm>
            <a:prstGeom prst="rect">
              <a:avLst/>
            </a:prstGeom>
            <a:noFill/>
            <a:ln w="9525">
              <a:noFill/>
              <a:miter lim="800000"/>
              <a:headEnd/>
              <a:tailEnd/>
            </a:ln>
          </p:spPr>
        </p:pic>
      </p:grpSp>
    </p:spTree>
    <p:extLst>
      <p:ext uri="{BB962C8B-B14F-4D97-AF65-F5344CB8AC3E}">
        <p14:creationId xmlns:p14="http://schemas.microsoft.com/office/powerpoint/2010/main" val="121174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2"/>
                                        </p:tgtEl>
                                        <p:attrNameLst>
                                          <p:attrName>style.visibility</p:attrName>
                                        </p:attrNameLst>
                                      </p:cBhvr>
                                      <p:to>
                                        <p:strVal val="visible"/>
                                      </p:to>
                                    </p:set>
                                    <p:anim calcmode="lin" valueType="num">
                                      <p:cBhvr additive="base">
                                        <p:cTn id="37" dur="500" fill="hold"/>
                                        <p:tgtEl>
                                          <p:spTgt spid="72"/>
                                        </p:tgtEl>
                                        <p:attrNameLst>
                                          <p:attrName>ppt_x</p:attrName>
                                        </p:attrNameLst>
                                      </p:cBhvr>
                                      <p:tavLst>
                                        <p:tav tm="0">
                                          <p:val>
                                            <p:strVal val="#ppt_x"/>
                                          </p:val>
                                        </p:tav>
                                        <p:tav tm="100000">
                                          <p:val>
                                            <p:strVal val="#ppt_x"/>
                                          </p:val>
                                        </p:tav>
                                      </p:tavLst>
                                    </p:anim>
                                    <p:anim calcmode="lin" valueType="num">
                                      <p:cBhvr additive="base">
                                        <p:cTn id="38"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quarter" idx="13"/>
          </p:nvPr>
        </p:nvSpPr>
        <p:spPr/>
        <p:txBody>
          <a:bodyPr/>
          <a:lstStyle/>
          <a:p>
            <a:endParaRPr lang="de-DE" dirty="0" smtClean="0"/>
          </a:p>
          <a:p>
            <a:endParaRPr lang="de-DE" dirty="0"/>
          </a:p>
          <a:p>
            <a:endParaRPr lang="de-DE" dirty="0" smtClean="0"/>
          </a:p>
          <a:p>
            <a:endParaRPr lang="de-DE" dirty="0"/>
          </a:p>
          <a:p>
            <a:endParaRPr lang="de-DE" dirty="0" smtClean="0"/>
          </a:p>
          <a:p>
            <a:endParaRPr lang="de-DE" dirty="0"/>
          </a:p>
          <a:p>
            <a:endParaRPr lang="de-DE" dirty="0" smtClean="0"/>
          </a:p>
          <a:p>
            <a:endParaRPr lang="de-DE" dirty="0"/>
          </a:p>
          <a:p>
            <a:endParaRPr lang="de-DE" dirty="0" smtClean="0"/>
          </a:p>
          <a:p>
            <a:endParaRPr lang="de-DE" dirty="0"/>
          </a:p>
          <a:p>
            <a:endParaRPr lang="de-DE" sz="2000" dirty="0" smtClean="0"/>
          </a:p>
          <a:p>
            <a:pPr marL="0" indent="0" algn="ctr">
              <a:buNone/>
            </a:pPr>
            <a:r>
              <a:rPr lang="en-US" sz="2000" dirty="0"/>
              <a:t>Fastest turn </a:t>
            </a:r>
            <a:r>
              <a:rPr lang="en-US" sz="2000" dirty="0" smtClean="0"/>
              <a:t>around: 2h7m </a:t>
            </a:r>
            <a:r>
              <a:rPr lang="en-US" sz="2000" smtClean="0"/>
              <a:t>in 2011.</a:t>
            </a:r>
            <a:endParaRPr lang="en-US" sz="2000" dirty="0"/>
          </a:p>
          <a:p>
            <a:endParaRPr lang="de-DE" dirty="0"/>
          </a:p>
        </p:txBody>
      </p:sp>
      <p:pic>
        <p:nvPicPr>
          <p:cNvPr id="13" name="Picture 12"/>
          <p:cNvPicPr>
            <a:picLocks noChangeAspect="1"/>
          </p:cNvPicPr>
          <p:nvPr/>
        </p:nvPicPr>
        <p:blipFill rotWithShape="1">
          <a:blip r:embed="rId3" cstate="print"/>
          <a:srcRect l="3608" t="9509" r="2409" b="1963"/>
          <a:stretch/>
        </p:blipFill>
        <p:spPr>
          <a:xfrm>
            <a:off x="137160" y="1051560"/>
            <a:ext cx="8869680" cy="4679963"/>
          </a:xfrm>
          <a:prstGeom prst="rect">
            <a:avLst/>
          </a:prstGeom>
        </p:spPr>
      </p:pic>
      <p:sp>
        <p:nvSpPr>
          <p:cNvPr id="2" name="Title 1"/>
          <p:cNvSpPr>
            <a:spLocks noGrp="1"/>
          </p:cNvSpPr>
          <p:nvPr>
            <p:ph type="title"/>
          </p:nvPr>
        </p:nvSpPr>
        <p:spPr/>
        <p:txBody>
          <a:bodyPr/>
          <a:lstStyle/>
          <a:p>
            <a:r>
              <a:rPr lang="en-US" dirty="0" smtClean="0"/>
              <a:t>Nominal Cycle</a:t>
            </a:r>
            <a:endParaRPr lang="en-US" dirty="0"/>
          </a:p>
        </p:txBody>
      </p:sp>
      <p:grpSp>
        <p:nvGrpSpPr>
          <p:cNvPr id="6" name="Group 5"/>
          <p:cNvGrpSpPr/>
          <p:nvPr/>
        </p:nvGrpSpPr>
        <p:grpSpPr>
          <a:xfrm>
            <a:off x="427070" y="1078632"/>
            <a:ext cx="1219200" cy="518011"/>
            <a:chOff x="533400" y="1386989"/>
            <a:chExt cx="1219200" cy="518011"/>
          </a:xfrm>
        </p:grpSpPr>
        <p:sp>
          <p:nvSpPr>
            <p:cNvPr id="9" name="Down Arrow 8"/>
            <p:cNvSpPr/>
            <p:nvPr/>
          </p:nvSpPr>
          <p:spPr>
            <a:xfrm>
              <a:off x="1143000" y="1752600"/>
              <a:ext cx="152400" cy="1524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533400" y="1386989"/>
              <a:ext cx="1219200" cy="338554"/>
            </a:xfrm>
            <a:prstGeom prst="rect">
              <a:avLst/>
            </a:prstGeom>
            <a:solidFill>
              <a:schemeClr val="bg1"/>
            </a:solidFill>
            <a:ln>
              <a:solidFill>
                <a:schemeClr val="accent1"/>
              </a:solidFill>
            </a:ln>
          </p:spPr>
          <p:txBody>
            <a:bodyPr wrap="square" rtlCol="0" anchor="ctr" anchorCtr="0">
              <a:spAutoFit/>
            </a:bodyPr>
            <a:lstStyle/>
            <a:p>
              <a:pPr algn="ctr"/>
              <a:r>
                <a:rPr lang="en-US" sz="1600" dirty="0" smtClean="0">
                  <a:solidFill>
                    <a:schemeClr val="tx2"/>
                  </a:solidFill>
                </a:rPr>
                <a:t>Beam dump</a:t>
              </a:r>
              <a:endParaRPr lang="en-US" sz="1600" dirty="0">
                <a:solidFill>
                  <a:schemeClr val="tx2"/>
                </a:solidFill>
              </a:endParaRPr>
            </a:p>
          </p:txBody>
        </p:sp>
      </p:grpSp>
      <p:sp>
        <p:nvSpPr>
          <p:cNvPr id="11" name="TextBox 10"/>
          <p:cNvSpPr txBox="1"/>
          <p:nvPr/>
        </p:nvSpPr>
        <p:spPr>
          <a:xfrm>
            <a:off x="1066800" y="3429000"/>
            <a:ext cx="1981200" cy="338554"/>
          </a:xfrm>
          <a:prstGeom prst="rect">
            <a:avLst/>
          </a:prstGeom>
          <a:solidFill>
            <a:schemeClr val="bg1"/>
          </a:solidFill>
          <a:ln>
            <a:solidFill>
              <a:schemeClr val="accent1"/>
            </a:solidFill>
          </a:ln>
        </p:spPr>
        <p:txBody>
          <a:bodyPr wrap="square" rtlCol="0" anchor="ctr" anchorCtr="0">
            <a:spAutoFit/>
          </a:bodyPr>
          <a:lstStyle/>
          <a:p>
            <a:pPr algn="ctr"/>
            <a:r>
              <a:rPr lang="en-US" sz="1600" dirty="0" smtClean="0">
                <a:solidFill>
                  <a:schemeClr val="tx2"/>
                </a:solidFill>
              </a:rPr>
              <a:t>Ramp down/precycle</a:t>
            </a:r>
          </a:p>
        </p:txBody>
      </p:sp>
      <p:cxnSp>
        <p:nvCxnSpPr>
          <p:cNvPr id="15" name="Straight Arrow Connector 14"/>
          <p:cNvCxnSpPr/>
          <p:nvPr/>
        </p:nvCxnSpPr>
        <p:spPr>
          <a:xfrm>
            <a:off x="3615068" y="4361109"/>
            <a:ext cx="0" cy="30480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3767468" y="4361109"/>
            <a:ext cx="0" cy="304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3919868" y="4361109"/>
            <a:ext cx="0" cy="30480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4072268" y="4361109"/>
            <a:ext cx="0" cy="304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4224668" y="4361109"/>
            <a:ext cx="0" cy="30480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4377068" y="4361109"/>
            <a:ext cx="0" cy="304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3386468" y="3903909"/>
            <a:ext cx="1219200" cy="338554"/>
          </a:xfrm>
          <a:prstGeom prst="rect">
            <a:avLst/>
          </a:prstGeom>
          <a:solidFill>
            <a:schemeClr val="bg1"/>
          </a:solidFill>
          <a:ln>
            <a:solidFill>
              <a:schemeClr val="accent1"/>
            </a:solidFill>
          </a:ln>
        </p:spPr>
        <p:txBody>
          <a:bodyPr wrap="square" rtlCol="0" anchor="ctr" anchorCtr="0">
            <a:spAutoFit/>
          </a:bodyPr>
          <a:lstStyle/>
          <a:p>
            <a:pPr algn="ctr"/>
            <a:r>
              <a:rPr lang="en-US" sz="1600" dirty="0" smtClean="0">
                <a:solidFill>
                  <a:schemeClr val="tx2"/>
                </a:solidFill>
              </a:rPr>
              <a:t>Injection</a:t>
            </a:r>
            <a:endParaRPr lang="en-US" sz="1600" dirty="0">
              <a:solidFill>
                <a:schemeClr val="tx2"/>
              </a:solidFill>
            </a:endParaRPr>
          </a:p>
        </p:txBody>
      </p:sp>
      <p:sp>
        <p:nvSpPr>
          <p:cNvPr id="22" name="TextBox 21"/>
          <p:cNvSpPr txBox="1"/>
          <p:nvPr/>
        </p:nvSpPr>
        <p:spPr>
          <a:xfrm>
            <a:off x="4876800" y="3124200"/>
            <a:ext cx="762000" cy="338554"/>
          </a:xfrm>
          <a:prstGeom prst="rect">
            <a:avLst/>
          </a:prstGeom>
          <a:solidFill>
            <a:schemeClr val="bg1"/>
          </a:solidFill>
          <a:ln>
            <a:solidFill>
              <a:schemeClr val="accent1"/>
            </a:solidFill>
          </a:ln>
        </p:spPr>
        <p:txBody>
          <a:bodyPr wrap="square" rtlCol="0" anchor="ctr" anchorCtr="0">
            <a:spAutoFit/>
          </a:bodyPr>
          <a:lstStyle/>
          <a:p>
            <a:pPr algn="ctr"/>
            <a:r>
              <a:rPr lang="en-US" sz="1600" dirty="0" smtClean="0">
                <a:solidFill>
                  <a:schemeClr val="tx2"/>
                </a:solidFill>
              </a:rPr>
              <a:t>Ramp</a:t>
            </a:r>
            <a:endParaRPr lang="en-US" sz="1600" dirty="0">
              <a:solidFill>
                <a:schemeClr val="tx2"/>
              </a:solidFill>
            </a:endParaRPr>
          </a:p>
        </p:txBody>
      </p:sp>
      <p:sp>
        <p:nvSpPr>
          <p:cNvPr id="23" name="TextBox 22"/>
          <p:cNvSpPr txBox="1"/>
          <p:nvPr/>
        </p:nvSpPr>
        <p:spPr>
          <a:xfrm>
            <a:off x="5791200" y="1205010"/>
            <a:ext cx="990600" cy="338554"/>
          </a:xfrm>
          <a:prstGeom prst="rect">
            <a:avLst/>
          </a:prstGeom>
          <a:solidFill>
            <a:schemeClr val="bg1"/>
          </a:solidFill>
          <a:ln>
            <a:solidFill>
              <a:schemeClr val="accent1"/>
            </a:solidFill>
          </a:ln>
        </p:spPr>
        <p:txBody>
          <a:bodyPr wrap="square" rtlCol="0" anchor="ctr" anchorCtr="0">
            <a:spAutoFit/>
          </a:bodyPr>
          <a:lstStyle/>
          <a:p>
            <a:pPr algn="ctr"/>
            <a:r>
              <a:rPr lang="en-US" sz="1600" dirty="0" smtClean="0">
                <a:solidFill>
                  <a:schemeClr val="tx2"/>
                </a:solidFill>
              </a:rPr>
              <a:t>Squeeze</a:t>
            </a:r>
            <a:endParaRPr lang="en-US" sz="1600" dirty="0">
              <a:solidFill>
                <a:schemeClr val="tx2"/>
              </a:solidFill>
            </a:endParaRPr>
          </a:p>
        </p:txBody>
      </p:sp>
      <p:sp>
        <p:nvSpPr>
          <p:cNvPr id="24" name="Up Arrow 23"/>
          <p:cNvSpPr/>
          <p:nvPr/>
        </p:nvSpPr>
        <p:spPr>
          <a:xfrm>
            <a:off x="6641802" y="1683476"/>
            <a:ext cx="152400" cy="30480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6260802" y="1988276"/>
            <a:ext cx="990600" cy="338554"/>
          </a:xfrm>
          <a:prstGeom prst="rect">
            <a:avLst/>
          </a:prstGeom>
          <a:solidFill>
            <a:schemeClr val="bg1"/>
          </a:solidFill>
          <a:ln>
            <a:solidFill>
              <a:schemeClr val="accent1"/>
            </a:solidFill>
          </a:ln>
        </p:spPr>
        <p:txBody>
          <a:bodyPr wrap="square" rtlCol="0" anchor="ctr" anchorCtr="0">
            <a:spAutoFit/>
          </a:bodyPr>
          <a:lstStyle/>
          <a:p>
            <a:pPr algn="ctr"/>
            <a:r>
              <a:rPr lang="en-US" sz="1600" dirty="0" smtClean="0">
                <a:solidFill>
                  <a:schemeClr val="tx2"/>
                </a:solidFill>
              </a:rPr>
              <a:t>Collide</a:t>
            </a:r>
            <a:endParaRPr lang="en-US" sz="1600" dirty="0">
              <a:solidFill>
                <a:schemeClr val="tx2"/>
              </a:solidFill>
            </a:endParaRPr>
          </a:p>
        </p:txBody>
      </p:sp>
      <p:cxnSp>
        <p:nvCxnSpPr>
          <p:cNvPr id="27" name="Straight Arrow Connector 26"/>
          <p:cNvCxnSpPr/>
          <p:nvPr/>
        </p:nvCxnSpPr>
        <p:spPr>
          <a:xfrm>
            <a:off x="6730404" y="1630311"/>
            <a:ext cx="1828800" cy="0"/>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7141534" y="1173111"/>
            <a:ext cx="1295400" cy="338554"/>
          </a:xfrm>
          <a:prstGeom prst="rect">
            <a:avLst/>
          </a:prstGeom>
          <a:solidFill>
            <a:schemeClr val="bg1"/>
          </a:solidFill>
          <a:ln>
            <a:solidFill>
              <a:schemeClr val="accent1"/>
            </a:solidFill>
          </a:ln>
        </p:spPr>
        <p:txBody>
          <a:bodyPr wrap="square" rtlCol="0" anchor="ctr" anchorCtr="0">
            <a:spAutoFit/>
          </a:bodyPr>
          <a:lstStyle/>
          <a:p>
            <a:pPr algn="ctr"/>
            <a:r>
              <a:rPr lang="en-US" sz="1600" dirty="0" smtClean="0">
                <a:solidFill>
                  <a:schemeClr val="tx2"/>
                </a:solidFill>
              </a:rPr>
              <a:t>Stable beams</a:t>
            </a:r>
            <a:endParaRPr lang="en-US" sz="1600" dirty="0">
              <a:solidFill>
                <a:schemeClr val="tx2"/>
              </a:solidFill>
            </a:endParaRPr>
          </a:p>
        </p:txBody>
      </p:sp>
      <p:graphicFrame>
        <p:nvGraphicFramePr>
          <p:cNvPr id="30" name="Table 29"/>
          <p:cNvGraphicFramePr>
            <a:graphicFrameLocks noGrp="1"/>
          </p:cNvGraphicFramePr>
          <p:nvPr>
            <p:extLst>
              <p:ext uri="{D42A27DB-BD31-4B8C-83A1-F6EECF244321}">
                <p14:modId xmlns:p14="http://schemas.microsoft.com/office/powerpoint/2010/main" val="2922342326"/>
              </p:ext>
            </p:extLst>
          </p:nvPr>
        </p:nvGraphicFramePr>
        <p:xfrm>
          <a:off x="6095999" y="2821150"/>
          <a:ext cx="2514601" cy="2011680"/>
        </p:xfrm>
        <a:graphic>
          <a:graphicData uri="http://schemas.openxmlformats.org/drawingml/2006/table">
            <a:tbl>
              <a:tblPr bandRow="1">
                <a:tableStyleId>{5C22544A-7EE6-4342-B048-85BDC9FD1C3A}</a:tableStyleId>
              </a:tblPr>
              <a:tblGrid>
                <a:gridCol w="1295401"/>
                <a:gridCol w="1219200"/>
              </a:tblGrid>
              <a:tr h="266700">
                <a:tc>
                  <a:txBody>
                    <a:bodyPr/>
                    <a:lstStyle/>
                    <a:p>
                      <a:r>
                        <a:rPr lang="en-US" sz="1600" dirty="0" smtClean="0"/>
                        <a:t>Ramp</a:t>
                      </a:r>
                      <a:r>
                        <a:rPr lang="en-US" sz="1600" baseline="0" dirty="0" smtClean="0"/>
                        <a:t> down</a:t>
                      </a:r>
                      <a:endParaRPr lang="en-US" sz="1600" dirty="0"/>
                    </a:p>
                  </a:txBody>
                  <a:tcPr/>
                </a:tc>
                <a:tc>
                  <a:txBody>
                    <a:bodyPr/>
                    <a:lstStyle/>
                    <a:p>
                      <a:pPr algn="ctr"/>
                      <a:r>
                        <a:rPr lang="en-US" sz="1600" dirty="0" smtClean="0"/>
                        <a:t>35 </a:t>
                      </a:r>
                      <a:r>
                        <a:rPr lang="en-US" sz="1600" dirty="0" err="1" smtClean="0"/>
                        <a:t>mins</a:t>
                      </a:r>
                      <a:endParaRPr lang="en-US" sz="1600" dirty="0"/>
                    </a:p>
                  </a:txBody>
                  <a:tcPr/>
                </a:tc>
              </a:tr>
              <a:tr h="266700">
                <a:tc>
                  <a:txBody>
                    <a:bodyPr/>
                    <a:lstStyle/>
                    <a:p>
                      <a:r>
                        <a:rPr lang="en-US" sz="1600" dirty="0" smtClean="0"/>
                        <a:t>Injection</a:t>
                      </a:r>
                      <a:endParaRPr lang="en-US" sz="1600" dirty="0"/>
                    </a:p>
                  </a:txBody>
                  <a:tcPr/>
                </a:tc>
                <a:tc>
                  <a:txBody>
                    <a:bodyPr/>
                    <a:lstStyle/>
                    <a:p>
                      <a:pPr algn="ctr"/>
                      <a:r>
                        <a:rPr lang="en-US" sz="1600" dirty="0" smtClean="0"/>
                        <a:t>~30 </a:t>
                      </a:r>
                      <a:r>
                        <a:rPr lang="en-US" sz="1600" dirty="0" err="1" smtClean="0"/>
                        <a:t>mins</a:t>
                      </a:r>
                      <a:endParaRPr lang="en-US" sz="1600" dirty="0"/>
                    </a:p>
                  </a:txBody>
                  <a:tcPr/>
                </a:tc>
              </a:tr>
              <a:tr h="266700">
                <a:tc>
                  <a:txBody>
                    <a:bodyPr/>
                    <a:lstStyle/>
                    <a:p>
                      <a:r>
                        <a:rPr lang="en-US" sz="1600" dirty="0" smtClean="0"/>
                        <a:t>Ramp</a:t>
                      </a:r>
                      <a:endParaRPr lang="en-US" sz="1600" dirty="0"/>
                    </a:p>
                  </a:txBody>
                  <a:tcPr/>
                </a:tc>
                <a:tc>
                  <a:txBody>
                    <a:bodyPr/>
                    <a:lstStyle/>
                    <a:p>
                      <a:pPr algn="ctr"/>
                      <a:r>
                        <a:rPr lang="en-US" sz="1600" dirty="0" smtClean="0"/>
                        <a:t>12 </a:t>
                      </a:r>
                      <a:r>
                        <a:rPr lang="en-US" sz="1600" dirty="0" err="1" smtClean="0"/>
                        <a:t>mins</a:t>
                      </a:r>
                      <a:endParaRPr lang="en-US" sz="1600" dirty="0"/>
                    </a:p>
                  </a:txBody>
                  <a:tcPr/>
                </a:tc>
              </a:tr>
              <a:tr h="266700">
                <a:tc>
                  <a:txBody>
                    <a:bodyPr/>
                    <a:lstStyle/>
                    <a:p>
                      <a:r>
                        <a:rPr lang="en-US" sz="1600" dirty="0" smtClean="0"/>
                        <a:t>Squeeze</a:t>
                      </a:r>
                      <a:endParaRPr lang="en-US" sz="1600" dirty="0"/>
                    </a:p>
                  </a:txBody>
                  <a:tcPr/>
                </a:tc>
                <a:tc>
                  <a:txBody>
                    <a:bodyPr/>
                    <a:lstStyle/>
                    <a:p>
                      <a:pPr algn="ctr"/>
                      <a:r>
                        <a:rPr lang="en-US" sz="1600" dirty="0" smtClean="0"/>
                        <a:t>15 </a:t>
                      </a:r>
                      <a:r>
                        <a:rPr lang="en-US" sz="1600" dirty="0" err="1" smtClean="0"/>
                        <a:t>mins</a:t>
                      </a:r>
                      <a:endParaRPr lang="en-US" sz="1600" dirty="0"/>
                    </a:p>
                  </a:txBody>
                  <a:tcPr/>
                </a:tc>
              </a:tr>
              <a:tr h="266700">
                <a:tc>
                  <a:txBody>
                    <a:bodyPr/>
                    <a:lstStyle/>
                    <a:p>
                      <a:r>
                        <a:rPr lang="en-US" sz="1600" dirty="0" smtClean="0"/>
                        <a:t>Collide</a:t>
                      </a:r>
                      <a:endParaRPr lang="en-US" sz="1600" dirty="0"/>
                    </a:p>
                  </a:txBody>
                  <a:tcPr/>
                </a:tc>
                <a:tc>
                  <a:txBody>
                    <a:bodyPr/>
                    <a:lstStyle/>
                    <a:p>
                      <a:pPr algn="ctr"/>
                      <a:r>
                        <a:rPr lang="en-US" sz="1600" dirty="0" smtClean="0"/>
                        <a:t>2 </a:t>
                      </a:r>
                      <a:r>
                        <a:rPr lang="en-US" sz="1600" dirty="0" err="1" smtClean="0"/>
                        <a:t>mins</a:t>
                      </a:r>
                      <a:endParaRPr lang="en-US" sz="1600" dirty="0"/>
                    </a:p>
                  </a:txBody>
                  <a:tcPr/>
                </a:tc>
              </a:tr>
              <a:tr h="266700">
                <a:tc>
                  <a:txBody>
                    <a:bodyPr/>
                    <a:lstStyle/>
                    <a:p>
                      <a:r>
                        <a:rPr lang="en-US" sz="1600" dirty="0" smtClean="0"/>
                        <a:t>Stable beams</a:t>
                      </a:r>
                      <a:endParaRPr lang="en-US" sz="1600" dirty="0"/>
                    </a:p>
                  </a:txBody>
                  <a:tcPr/>
                </a:tc>
                <a:tc>
                  <a:txBody>
                    <a:bodyPr/>
                    <a:lstStyle/>
                    <a:p>
                      <a:pPr algn="ctr"/>
                      <a:r>
                        <a:rPr lang="en-US" sz="1600" dirty="0" smtClean="0"/>
                        <a:t>0 –</a:t>
                      </a:r>
                      <a:r>
                        <a:rPr lang="en-US" sz="1600" baseline="0" dirty="0" smtClean="0"/>
                        <a:t> 30 hours</a:t>
                      </a:r>
                      <a:endParaRPr lang="en-US" sz="1600" dirty="0"/>
                    </a:p>
                  </a:txBody>
                  <a:tcPr/>
                </a:tc>
              </a:tr>
            </a:tbl>
          </a:graphicData>
        </a:graphic>
      </p:graphicFrame>
    </p:spTree>
    <p:extLst>
      <p:ext uri="{BB962C8B-B14F-4D97-AF65-F5344CB8AC3E}">
        <p14:creationId xmlns:p14="http://schemas.microsoft.com/office/powerpoint/2010/main" val="42164980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Follow us live @</a:t>
            </a:r>
            <a:endParaRPr lang="en-US" dirty="0"/>
          </a:p>
        </p:txBody>
      </p:sp>
      <p:sp>
        <p:nvSpPr>
          <p:cNvPr id="3" name="Content Placeholder 2"/>
          <p:cNvSpPr>
            <a:spLocks noGrp="1"/>
          </p:cNvSpPr>
          <p:nvPr>
            <p:ph type="body" sz="quarter" idx="13"/>
          </p:nvPr>
        </p:nvSpPr>
        <p:spPr>
          <a:xfrm>
            <a:off x="137160" y="1051560"/>
            <a:ext cx="8474578" cy="5212080"/>
          </a:xfrm>
        </p:spPr>
        <p:txBody>
          <a:bodyPr/>
          <a:lstStyle/>
          <a:p>
            <a:pPr algn="ctr"/>
            <a:r>
              <a:rPr lang="en-US" sz="2000" dirty="0" smtClean="0">
                <a:hlinkClick r:id="rId3"/>
              </a:rPr>
              <a:t>http://op-webtools.web.cern.ch/op-webtools/vistar/vistars.php?usr=LHC1</a:t>
            </a:r>
            <a:endParaRPr lang="en-US" sz="2000" dirty="0"/>
          </a:p>
        </p:txBody>
      </p:sp>
      <p:pic>
        <p:nvPicPr>
          <p:cNvPr id="2" name="Picture 2"/>
          <p:cNvPicPr>
            <a:picLocks noChangeAspect="1" noChangeArrowheads="1"/>
          </p:cNvPicPr>
          <p:nvPr/>
        </p:nvPicPr>
        <p:blipFill>
          <a:blip r:embed="rId4" cstate="print"/>
          <a:srcRect/>
          <a:stretch>
            <a:fillRect/>
          </a:stretch>
        </p:blipFill>
        <p:spPr bwMode="auto">
          <a:xfrm>
            <a:off x="4064433" y="2007118"/>
            <a:ext cx="4181396" cy="3152254"/>
          </a:xfrm>
          <a:prstGeom prst="rect">
            <a:avLst/>
          </a:prstGeom>
          <a:noFill/>
          <a:ln w="9525">
            <a:noFill/>
            <a:miter lim="800000"/>
            <a:headEnd/>
            <a:tailEnd/>
          </a:ln>
          <a:effectLst/>
        </p:spPr>
      </p:pic>
      <p:pic>
        <p:nvPicPr>
          <p:cNvPr id="128001" name="Picture 1"/>
          <p:cNvPicPr>
            <a:picLocks noChangeAspect="1" noChangeArrowheads="1"/>
          </p:cNvPicPr>
          <p:nvPr/>
        </p:nvPicPr>
        <p:blipFill>
          <a:blip r:embed="rId5" cstate="print"/>
          <a:srcRect/>
          <a:stretch>
            <a:fillRect/>
          </a:stretch>
        </p:blipFill>
        <p:spPr bwMode="auto">
          <a:xfrm>
            <a:off x="3132944" y="4510751"/>
            <a:ext cx="3957403" cy="2022930"/>
          </a:xfrm>
          <a:prstGeom prst="rect">
            <a:avLst/>
          </a:prstGeom>
          <a:noFill/>
          <a:ln w="9525">
            <a:noFill/>
            <a:miter lim="800000"/>
            <a:headEnd/>
            <a:tailEnd/>
          </a:ln>
        </p:spPr>
      </p:pic>
      <p:pic>
        <p:nvPicPr>
          <p:cNvPr id="89090" name="Picture 2"/>
          <p:cNvPicPr>
            <a:picLocks noChangeAspect="1" noChangeArrowheads="1"/>
          </p:cNvPicPr>
          <p:nvPr/>
        </p:nvPicPr>
        <p:blipFill>
          <a:blip r:embed="rId6" cstate="print"/>
          <a:srcRect/>
          <a:stretch>
            <a:fillRect/>
          </a:stretch>
        </p:blipFill>
        <p:spPr bwMode="auto">
          <a:xfrm>
            <a:off x="0" y="1580469"/>
            <a:ext cx="4706911" cy="337979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92190" y="916650"/>
            <a:ext cx="9006840" cy="5212080"/>
          </a:xfrm>
        </p:spPr>
        <p:txBody>
          <a:bodyPr/>
          <a:lstStyle/>
          <a:p>
            <a:pPr>
              <a:buClr>
                <a:srgbClr val="0A20F0"/>
              </a:buClr>
              <a:buSzPct val="85000"/>
              <a:buFont typeface="Wingdings" pitchFamily="2" charset="2"/>
              <a:buChar char="q"/>
            </a:pPr>
            <a:r>
              <a:rPr lang="en-US" dirty="0" smtClean="0"/>
              <a:t>As mentioned before, we expect about 1 Higgs particle for every 1000 billion collisions… This would mean 1 Higgs every few hours in ATLAS and in CMS.</a:t>
            </a:r>
          </a:p>
          <a:p>
            <a:pPr>
              <a:buClr>
                <a:srgbClr val="0A20F0"/>
              </a:buClr>
              <a:buSzPct val="85000"/>
              <a:buFont typeface="Wingdings" pitchFamily="2" charset="2"/>
              <a:buChar char="q"/>
            </a:pPr>
            <a:r>
              <a:rPr lang="en-US" dirty="0" smtClean="0"/>
              <a:t>But this is not the end of the story. </a:t>
            </a:r>
            <a:r>
              <a:rPr lang="en-US" i="1" dirty="0" smtClean="0">
                <a:solidFill>
                  <a:srgbClr val="0A20F0"/>
                </a:solidFill>
              </a:rPr>
              <a:t>The Higgs particle decays immediately</a:t>
            </a:r>
            <a:r>
              <a:rPr lang="en-US" dirty="0" smtClean="0"/>
              <a:t>, and it’s the decay products that are recorded in the detectors of the experiments.</a:t>
            </a:r>
          </a:p>
          <a:p>
            <a:pPr>
              <a:buClr>
                <a:srgbClr val="0A20F0"/>
              </a:buClr>
              <a:buSzPct val="85000"/>
              <a:buFont typeface="Wingdings" pitchFamily="2" charset="2"/>
              <a:buChar char="q"/>
            </a:pPr>
            <a:r>
              <a:rPr lang="en-US" dirty="0" smtClean="0"/>
              <a:t>Unfortunately </a:t>
            </a:r>
            <a:r>
              <a:rPr lang="en-US" i="1" dirty="0" smtClean="0">
                <a:solidFill>
                  <a:srgbClr val="C5168B"/>
                </a:solidFill>
              </a:rPr>
              <a:t>many totally un-interesting processes can mimic a Higgs particle</a:t>
            </a:r>
            <a:r>
              <a:rPr lang="en-US" dirty="0" smtClean="0"/>
              <a:t>, the experiments have to develop selection algorithms that fish out the really ‘clean’ collisions.</a:t>
            </a:r>
          </a:p>
          <a:p>
            <a:pPr>
              <a:buClr>
                <a:srgbClr val="0A20F0"/>
              </a:buClr>
              <a:buSzPct val="85000"/>
              <a:buFont typeface="Wingdings" pitchFamily="2" charset="2"/>
              <a:buChar char="q"/>
            </a:pPr>
            <a:r>
              <a:rPr lang="en-US" dirty="0" smtClean="0"/>
              <a:t>But after selection, there are not many candidate collisions left… So the experimenters must be patient or ask the colleagues from the LHC machine (like me) to deliver more and more beams…</a:t>
            </a:r>
          </a:p>
          <a:p>
            <a:pPr>
              <a:buClr>
                <a:srgbClr val="0A20F0"/>
              </a:buClr>
              <a:buSzPct val="85000"/>
              <a:buFont typeface="Wingdings" pitchFamily="2" charset="2"/>
              <a:buChar char="q"/>
            </a:pPr>
            <a:endParaRPr lang="en-US" dirty="0"/>
          </a:p>
        </p:txBody>
      </p:sp>
      <p:sp>
        <p:nvSpPr>
          <p:cNvPr id="3" name="Title 2"/>
          <p:cNvSpPr>
            <a:spLocks noGrp="1"/>
          </p:cNvSpPr>
          <p:nvPr>
            <p:ph type="title"/>
          </p:nvPr>
        </p:nvSpPr>
        <p:spPr/>
        <p:txBody>
          <a:bodyPr/>
          <a:lstStyle/>
          <a:p>
            <a:r>
              <a:rPr lang="en-US" dirty="0" smtClean="0"/>
              <a:t>What about the Higgs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z="3200" dirty="0" smtClean="0"/>
              <a:t>A Higgs Candidate</a:t>
            </a:r>
            <a:endParaRPr lang="en-US" sz="3200" dirty="0"/>
          </a:p>
        </p:txBody>
      </p:sp>
      <p:pic>
        <p:nvPicPr>
          <p:cNvPr id="5" name="Picture 4" descr="2e2mu.png"/>
          <p:cNvPicPr preferRelativeResize="0">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014" y="903932"/>
            <a:ext cx="7505394" cy="5471676"/>
          </a:xfrm>
          <a:prstGeom prst="rect">
            <a:avLst/>
          </a:prstGeom>
          <a:ln w="38100" cmpd="sng">
            <a:solidFill>
              <a:srgbClr val="FFFF00"/>
            </a:solidFill>
          </a:ln>
        </p:spPr>
      </p:pic>
      <p:sp>
        <p:nvSpPr>
          <p:cNvPr id="4" name="TextBox 3"/>
          <p:cNvSpPr txBox="1"/>
          <p:nvPr/>
        </p:nvSpPr>
        <p:spPr>
          <a:xfrm>
            <a:off x="0" y="1912496"/>
            <a:ext cx="2127505" cy="523220"/>
          </a:xfrm>
          <a:prstGeom prst="rect">
            <a:avLst/>
          </a:prstGeom>
          <a:solidFill>
            <a:schemeClr val="tx1">
              <a:lumMod val="85000"/>
              <a:lumOff val="15000"/>
            </a:schemeClr>
          </a:solidFill>
        </p:spPr>
        <p:txBody>
          <a:bodyPr wrap="none" rtlCol="0">
            <a:spAutoFit/>
          </a:bodyPr>
          <a:lstStyle/>
          <a:p>
            <a:r>
              <a:rPr lang="en-US" sz="2800" dirty="0" smtClean="0">
                <a:solidFill>
                  <a:srgbClr val="FFFF00"/>
                </a:solidFill>
              </a:rPr>
              <a:t>H</a:t>
            </a:r>
            <a:r>
              <a:rPr lang="en-US" sz="2800" dirty="0" smtClean="0">
                <a:solidFill>
                  <a:srgbClr val="FFFF00"/>
                </a:solidFill>
                <a:sym typeface="Wingdings" pitchFamily="2" charset="2"/>
              </a:rPr>
              <a:t> --&gt; </a:t>
            </a:r>
            <a:r>
              <a:rPr lang="en-US" sz="2800" dirty="0" err="1" smtClean="0">
                <a:solidFill>
                  <a:srgbClr val="FFFF00"/>
                </a:solidFill>
                <a:sym typeface="Wingdings" pitchFamily="2" charset="2"/>
              </a:rPr>
              <a:t>e</a:t>
            </a:r>
            <a:r>
              <a:rPr lang="en-US" sz="2800" baseline="30000" dirty="0" err="1" smtClean="0">
                <a:solidFill>
                  <a:srgbClr val="FFFF00"/>
                </a:solidFill>
                <a:sym typeface="Wingdings" pitchFamily="2" charset="2"/>
              </a:rPr>
              <a:t>+</a:t>
            </a:r>
            <a:r>
              <a:rPr lang="en-US" sz="2800" dirty="0" err="1" smtClean="0">
                <a:solidFill>
                  <a:srgbClr val="FFFF00"/>
                </a:solidFill>
                <a:sym typeface="Wingdings" pitchFamily="2" charset="2"/>
              </a:rPr>
              <a:t>e</a:t>
            </a:r>
            <a:r>
              <a:rPr lang="en-US" sz="2800" baseline="30000" dirty="0" err="1" smtClean="0">
                <a:solidFill>
                  <a:srgbClr val="FFFF00"/>
                </a:solidFill>
                <a:sym typeface="Wingdings" pitchFamily="2" charset="2"/>
              </a:rPr>
              <a:t>-</a:t>
            </a:r>
            <a:r>
              <a:rPr lang="en-US" sz="2800" dirty="0" err="1" smtClean="0">
                <a:solidFill>
                  <a:srgbClr val="FFFF00"/>
                </a:solidFill>
                <a:latin typeface="Symbol" pitchFamily="18" charset="2"/>
                <a:sym typeface="Wingdings" pitchFamily="2" charset="2"/>
              </a:rPr>
              <a:t>m</a:t>
            </a:r>
            <a:r>
              <a:rPr lang="en-US" sz="2800" baseline="30000" dirty="0" err="1" smtClean="0">
                <a:solidFill>
                  <a:srgbClr val="FFFF00"/>
                </a:solidFill>
                <a:sym typeface="Wingdings" pitchFamily="2" charset="2"/>
              </a:rPr>
              <a:t>+</a:t>
            </a:r>
            <a:r>
              <a:rPr lang="en-US" sz="2800" dirty="0" err="1" smtClean="0">
                <a:solidFill>
                  <a:srgbClr val="FFFF00"/>
                </a:solidFill>
                <a:latin typeface="Symbol" pitchFamily="18" charset="2"/>
                <a:sym typeface="Wingdings" pitchFamily="2" charset="2"/>
              </a:rPr>
              <a:t>m</a:t>
            </a:r>
            <a:r>
              <a:rPr lang="en-US" sz="2800" baseline="30000" dirty="0" smtClean="0">
                <a:solidFill>
                  <a:srgbClr val="FFFF00"/>
                </a:solidFill>
                <a:sym typeface="Wingdings" pitchFamily="2" charset="2"/>
              </a:rPr>
              <a:t>-</a:t>
            </a:r>
            <a:endParaRPr lang="en-US" sz="2800" baseline="30000" dirty="0" smtClean="0">
              <a:solidFill>
                <a:srgbClr val="FFFF00"/>
              </a:solidFill>
            </a:endParaRPr>
          </a:p>
        </p:txBody>
      </p:sp>
      <p:sp>
        <p:nvSpPr>
          <p:cNvPr id="6" name="TextBox 5"/>
          <p:cNvSpPr txBox="1"/>
          <p:nvPr/>
        </p:nvSpPr>
        <p:spPr>
          <a:xfrm>
            <a:off x="5563350" y="5979326"/>
            <a:ext cx="2669320" cy="369332"/>
          </a:xfrm>
          <a:prstGeom prst="rect">
            <a:avLst/>
          </a:prstGeom>
          <a:solidFill>
            <a:srgbClr val="FFFF99"/>
          </a:solidFill>
        </p:spPr>
        <p:txBody>
          <a:bodyPr wrap="none" rtlCol="0">
            <a:spAutoFit/>
          </a:bodyPr>
          <a:lstStyle/>
          <a:p>
            <a:r>
              <a:rPr lang="en-US" i="1" dirty="0" smtClean="0"/>
              <a:t>Courtesy ATLAS/F. </a:t>
            </a:r>
            <a:r>
              <a:rPr lang="en-US" i="1" dirty="0" err="1" smtClean="0"/>
              <a:t>Gianotti</a:t>
            </a:r>
            <a:endParaRPr lang="en-US" i="1" dirty="0" smtClean="0"/>
          </a:p>
        </p:txBody>
      </p:sp>
    </p:spTree>
    <p:extLst>
      <p:ext uri="{BB962C8B-B14F-4D97-AF65-F5344CB8AC3E}">
        <p14:creationId xmlns:p14="http://schemas.microsoft.com/office/powerpoint/2010/main" val="4147830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2"/>
          <p:cNvSpPr txBox="1">
            <a:spLocks noChangeArrowheads="1"/>
          </p:cNvSpPr>
          <p:nvPr/>
        </p:nvSpPr>
        <p:spPr bwMode="auto">
          <a:xfrm>
            <a:off x="2823149" y="3942414"/>
            <a:ext cx="5736236" cy="523220"/>
          </a:xfrm>
          <a:prstGeom prst="rect">
            <a:avLst/>
          </a:prstGeom>
          <a:noFill/>
          <a:ln w="9525">
            <a:noFill/>
            <a:miter lim="800000"/>
            <a:headEnd/>
            <a:tailEnd/>
          </a:ln>
        </p:spPr>
        <p:txBody>
          <a:bodyPr wrap="square">
            <a:spAutoFit/>
          </a:bodyPr>
          <a:lstStyle/>
          <a:p>
            <a:pPr algn="ctr"/>
            <a:r>
              <a:rPr lang="en-GB" sz="2800" dirty="0" smtClean="0">
                <a:latin typeface="Arial" pitchFamily="34" charset="0"/>
                <a:cs typeface="Arial" pitchFamily="34" charset="0"/>
              </a:rPr>
              <a:t>We are all made of particles!</a:t>
            </a:r>
            <a:endParaRPr lang="fr-FR" sz="2800" dirty="0">
              <a:latin typeface="Arial" pitchFamily="34" charset="0"/>
              <a:cs typeface="Arial" pitchFamily="34" charset="0"/>
            </a:endParaRPr>
          </a:p>
        </p:txBody>
      </p:sp>
      <p:pic>
        <p:nvPicPr>
          <p:cNvPr id="67587" name="Picture 4"/>
          <p:cNvPicPr>
            <a:picLocks noChangeAspect="1" noChangeArrowheads="1"/>
          </p:cNvPicPr>
          <p:nvPr/>
        </p:nvPicPr>
        <p:blipFill>
          <a:blip r:embed="rId3" cstate="print"/>
          <a:srcRect/>
          <a:stretch>
            <a:fillRect/>
          </a:stretch>
        </p:blipFill>
        <p:spPr bwMode="auto">
          <a:xfrm rot="-29411">
            <a:off x="326515" y="1063060"/>
            <a:ext cx="2420938" cy="4795838"/>
          </a:xfrm>
          <a:prstGeom prst="rect">
            <a:avLst/>
          </a:prstGeom>
          <a:noFill/>
          <a:ln w="9525">
            <a:noFill/>
            <a:miter lim="800000"/>
            <a:headEnd/>
            <a:tailEnd/>
          </a:ln>
        </p:spPr>
      </p:pic>
      <p:sp>
        <p:nvSpPr>
          <p:cNvPr id="67588" name="Oval 5"/>
          <p:cNvSpPr>
            <a:spLocks noChangeArrowheads="1"/>
          </p:cNvSpPr>
          <p:nvPr/>
        </p:nvSpPr>
        <p:spPr bwMode="auto">
          <a:xfrm>
            <a:off x="254833" y="5360233"/>
            <a:ext cx="1828800" cy="838200"/>
          </a:xfrm>
          <a:prstGeom prst="ellipse">
            <a:avLst/>
          </a:prstGeom>
          <a:noFill/>
          <a:ln w="38100">
            <a:solidFill>
              <a:srgbClr val="FF0000"/>
            </a:solidFill>
            <a:round/>
            <a:headEnd/>
            <a:tailEnd/>
          </a:ln>
        </p:spPr>
        <p:txBody>
          <a:bodyPr wrap="none" anchor="ctr"/>
          <a:lstStyle/>
          <a:p>
            <a:endParaRPr lang="en-US"/>
          </a:p>
        </p:txBody>
      </p:sp>
      <p:sp>
        <p:nvSpPr>
          <p:cNvPr id="67589" name="Line 6"/>
          <p:cNvSpPr>
            <a:spLocks noChangeShapeType="1"/>
          </p:cNvSpPr>
          <p:nvPr/>
        </p:nvSpPr>
        <p:spPr bwMode="auto">
          <a:xfrm flipV="1">
            <a:off x="2042410" y="4527030"/>
            <a:ext cx="1510260" cy="1094280"/>
          </a:xfrm>
          <a:prstGeom prst="line">
            <a:avLst/>
          </a:prstGeom>
          <a:noFill/>
          <a:ln w="38100">
            <a:solidFill>
              <a:srgbClr val="FF0000"/>
            </a:solidFill>
            <a:round/>
            <a:headEnd/>
            <a:tailEnd type="triangle" w="med" len="med"/>
          </a:ln>
        </p:spPr>
        <p:txBody>
          <a:bodyPr wrap="none" anchor="ctr"/>
          <a:lstStyle/>
          <a:p>
            <a:endParaRPr lang="en-US"/>
          </a:p>
        </p:txBody>
      </p:sp>
      <p:sp>
        <p:nvSpPr>
          <p:cNvPr id="8" name="Title 7"/>
          <p:cNvSpPr>
            <a:spLocks noGrp="1"/>
          </p:cNvSpPr>
          <p:nvPr>
            <p:ph type="title"/>
          </p:nvPr>
        </p:nvSpPr>
        <p:spPr/>
        <p:txBody>
          <a:bodyPr/>
          <a:lstStyle/>
          <a:p>
            <a:r>
              <a:rPr lang="en-US" dirty="0" smtClean="0"/>
              <a:t>Research at CERN</a:t>
            </a:r>
            <a:endParaRPr lang="en-US" dirty="0"/>
          </a:p>
        </p:txBody>
      </p:sp>
      <p:sp>
        <p:nvSpPr>
          <p:cNvPr id="10" name="Text Box 2"/>
          <p:cNvSpPr txBox="1">
            <a:spLocks noChangeArrowheads="1"/>
          </p:cNvSpPr>
          <p:nvPr/>
        </p:nvSpPr>
        <p:spPr bwMode="auto">
          <a:xfrm>
            <a:off x="3050500" y="1231691"/>
            <a:ext cx="5736236" cy="2062103"/>
          </a:xfrm>
          <a:prstGeom prst="rect">
            <a:avLst/>
          </a:prstGeom>
          <a:noFill/>
          <a:ln w="9525">
            <a:noFill/>
            <a:miter lim="800000"/>
            <a:headEnd/>
            <a:tailEnd/>
          </a:ln>
        </p:spPr>
        <p:txBody>
          <a:bodyPr wrap="square">
            <a:spAutoFit/>
          </a:bodyPr>
          <a:lstStyle/>
          <a:p>
            <a:pPr algn="ctr"/>
            <a:r>
              <a:rPr lang="en-GB" sz="3200" dirty="0" smtClean="0">
                <a:solidFill>
                  <a:srgbClr val="0A20F0"/>
                </a:solidFill>
                <a:latin typeface="Arial" pitchFamily="34" charset="0"/>
                <a:cs typeface="Arial" pitchFamily="34" charset="0"/>
              </a:rPr>
              <a:t>The central research mission of CERN is the study of elementary particles and of their interactions.</a:t>
            </a:r>
            <a:endParaRPr lang="fr-FR" sz="3200" dirty="0">
              <a:solidFill>
                <a:srgbClr val="0A20F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And another One…</a:t>
            </a:r>
            <a:endParaRPr lang="en-US" dirty="0"/>
          </a:p>
        </p:txBody>
      </p:sp>
      <p:pic>
        <p:nvPicPr>
          <p:cNvPr id="4" name="Picture 5"/>
          <p:cNvPicPr>
            <a:picLocks noChangeAspect="1"/>
          </p:cNvPicPr>
          <p:nvPr/>
        </p:nvPicPr>
        <p:blipFill>
          <a:blip r:embed="rId3" cstate="print"/>
          <a:srcRect/>
          <a:stretch>
            <a:fillRect/>
          </a:stretch>
        </p:blipFill>
        <p:spPr bwMode="auto">
          <a:xfrm>
            <a:off x="566586" y="888674"/>
            <a:ext cx="7650920" cy="5261212"/>
          </a:xfrm>
          <a:prstGeom prst="rect">
            <a:avLst/>
          </a:prstGeom>
          <a:noFill/>
          <a:ln w="9525">
            <a:noFill/>
            <a:miter lim="800000"/>
            <a:headEnd/>
            <a:tailEnd/>
          </a:ln>
        </p:spPr>
      </p:pic>
      <p:sp>
        <p:nvSpPr>
          <p:cNvPr id="5" name="TextBox 4"/>
          <p:cNvSpPr txBox="1"/>
          <p:nvPr/>
        </p:nvSpPr>
        <p:spPr>
          <a:xfrm>
            <a:off x="719528" y="1663909"/>
            <a:ext cx="1268296" cy="523220"/>
          </a:xfrm>
          <a:prstGeom prst="rect">
            <a:avLst/>
          </a:prstGeom>
          <a:solidFill>
            <a:schemeClr val="tx1">
              <a:lumMod val="85000"/>
              <a:lumOff val="15000"/>
            </a:schemeClr>
          </a:solidFill>
        </p:spPr>
        <p:txBody>
          <a:bodyPr wrap="none" rtlCol="0">
            <a:spAutoFit/>
          </a:bodyPr>
          <a:lstStyle/>
          <a:p>
            <a:r>
              <a:rPr lang="en-US" sz="2800" dirty="0" smtClean="0">
                <a:solidFill>
                  <a:srgbClr val="FFFF00"/>
                </a:solidFill>
              </a:rPr>
              <a:t>H</a:t>
            </a:r>
            <a:r>
              <a:rPr lang="en-US" sz="2800" dirty="0" smtClean="0">
                <a:solidFill>
                  <a:srgbClr val="FFFF00"/>
                </a:solidFill>
                <a:sym typeface="Wingdings" pitchFamily="2" charset="2"/>
              </a:rPr>
              <a:t> --&gt; </a:t>
            </a:r>
            <a:r>
              <a:rPr lang="en-US" sz="2800" dirty="0" err="1" smtClean="0">
                <a:solidFill>
                  <a:srgbClr val="FFFF00"/>
                </a:solidFill>
                <a:latin typeface="Symbol" pitchFamily="18" charset="2"/>
                <a:sym typeface="Wingdings" pitchFamily="2" charset="2"/>
              </a:rPr>
              <a:t>gg</a:t>
            </a:r>
            <a:endParaRPr lang="en-US" sz="2800" baseline="30000" dirty="0" smtClean="0">
              <a:solidFill>
                <a:srgbClr val="FFFF00"/>
              </a:solidFill>
            </a:endParaRPr>
          </a:p>
        </p:txBody>
      </p:sp>
      <p:sp>
        <p:nvSpPr>
          <p:cNvPr id="6" name="TextBox 5"/>
          <p:cNvSpPr txBox="1"/>
          <p:nvPr/>
        </p:nvSpPr>
        <p:spPr>
          <a:xfrm>
            <a:off x="3914432" y="5679523"/>
            <a:ext cx="2413931" cy="369332"/>
          </a:xfrm>
          <a:prstGeom prst="rect">
            <a:avLst/>
          </a:prstGeom>
          <a:solidFill>
            <a:srgbClr val="FFFF99"/>
          </a:solidFill>
        </p:spPr>
        <p:txBody>
          <a:bodyPr wrap="none" rtlCol="0">
            <a:spAutoFit/>
          </a:bodyPr>
          <a:lstStyle/>
          <a:p>
            <a:r>
              <a:rPr lang="en-US" i="1" dirty="0" smtClean="0"/>
              <a:t>Courtesy CMS/G. </a:t>
            </a:r>
            <a:r>
              <a:rPr lang="en-US" i="1" dirty="0" err="1" smtClean="0"/>
              <a:t>Tonelli</a:t>
            </a:r>
            <a:endParaRPr lang="en-US" i="1" dirty="0" smtClean="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19722" y="884777"/>
            <a:ext cx="8454455" cy="1933374"/>
          </a:xfrm>
        </p:spPr>
        <p:txBody>
          <a:bodyPr/>
          <a:lstStyle/>
          <a:p>
            <a:pPr>
              <a:buClr>
                <a:srgbClr val="0A20F0"/>
              </a:buClr>
              <a:buSzPct val="85000"/>
              <a:buFont typeface="Wingdings" pitchFamily="2" charset="2"/>
              <a:buChar char="q"/>
            </a:pPr>
            <a:r>
              <a:rPr lang="en-US" dirty="0" smtClean="0"/>
              <a:t>Presently there is </a:t>
            </a:r>
            <a:r>
              <a:rPr lang="en-US" b="1" dirty="0" smtClean="0"/>
              <a:t>no certainty </a:t>
            </a:r>
            <a:r>
              <a:rPr lang="en-US" dirty="0" smtClean="0"/>
              <a:t>– a Higgs approx 125 heavier than a proton may or may not exist.  More collisions must be collected by the experiments this year to confirm.</a:t>
            </a:r>
          </a:p>
          <a:p>
            <a:pPr>
              <a:buClr>
                <a:srgbClr val="0A20F0"/>
              </a:buClr>
              <a:buSzPct val="85000"/>
              <a:buFont typeface="Wingdings" pitchFamily="2" charset="2"/>
              <a:buChar char="q"/>
            </a:pPr>
            <a:r>
              <a:rPr lang="en-US" dirty="0" smtClean="0"/>
              <a:t>The </a:t>
            </a:r>
            <a:r>
              <a:rPr lang="en-US" b="1" dirty="0" smtClean="0"/>
              <a:t>4</a:t>
            </a:r>
            <a:r>
              <a:rPr lang="en-US" b="1" baseline="30000" dirty="0" smtClean="0"/>
              <a:t>th</a:t>
            </a:r>
            <a:r>
              <a:rPr lang="en-US" b="1" dirty="0" smtClean="0"/>
              <a:t> July </a:t>
            </a:r>
            <a:r>
              <a:rPr lang="en-US" dirty="0" smtClean="0"/>
              <a:t>is also an important date for particle physics – new results are expected including events collected on 2012.</a:t>
            </a:r>
          </a:p>
        </p:txBody>
      </p:sp>
      <p:sp>
        <p:nvSpPr>
          <p:cNvPr id="3" name="Title 2"/>
          <p:cNvSpPr>
            <a:spLocks noGrp="1"/>
          </p:cNvSpPr>
          <p:nvPr>
            <p:ph type="title"/>
          </p:nvPr>
        </p:nvSpPr>
        <p:spPr/>
        <p:txBody>
          <a:bodyPr/>
          <a:lstStyle/>
          <a:p>
            <a:r>
              <a:rPr lang="en-US" dirty="0" smtClean="0"/>
              <a:t>The next Event</a:t>
            </a:r>
            <a:endParaRPr lang="en-US" dirty="0"/>
          </a:p>
        </p:txBody>
      </p:sp>
      <p:pic>
        <p:nvPicPr>
          <p:cNvPr id="89090" name="Picture 2"/>
          <p:cNvPicPr>
            <a:picLocks noChangeAspect="1" noChangeArrowheads="1"/>
          </p:cNvPicPr>
          <p:nvPr/>
        </p:nvPicPr>
        <p:blipFill>
          <a:blip r:embed="rId3" cstate="print"/>
          <a:srcRect/>
          <a:stretch>
            <a:fillRect/>
          </a:stretch>
        </p:blipFill>
        <p:spPr bwMode="auto">
          <a:xfrm>
            <a:off x="678301" y="2929106"/>
            <a:ext cx="7581279" cy="34087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9090"/>
                                        </p:tgtEl>
                                        <p:attrNameLst>
                                          <p:attrName>style.visibility</p:attrName>
                                        </p:attrNameLst>
                                      </p:cBhvr>
                                      <p:to>
                                        <p:strVal val="visible"/>
                                      </p:to>
                                    </p:set>
                                    <p:anim calcmode="lin" valueType="num">
                                      <p:cBhvr additive="base">
                                        <p:cTn id="11" dur="500" fill="hold"/>
                                        <p:tgtEl>
                                          <p:spTgt spid="89090"/>
                                        </p:tgtEl>
                                        <p:attrNameLst>
                                          <p:attrName>ppt_x</p:attrName>
                                        </p:attrNameLst>
                                      </p:cBhvr>
                                      <p:tavLst>
                                        <p:tav tm="0">
                                          <p:val>
                                            <p:strVal val="#ppt_x"/>
                                          </p:val>
                                        </p:tav>
                                        <p:tav tm="100000">
                                          <p:val>
                                            <p:strVal val="#ppt_x"/>
                                          </p:val>
                                        </p:tav>
                                      </p:tavLst>
                                    </p:anim>
                                    <p:anim calcmode="lin" valueType="num">
                                      <p:cBhvr additive="base">
                                        <p:cTn id="12" dur="500" fill="hold"/>
                                        <p:tgtEl>
                                          <p:spTgt spid="890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cstate="print"/>
          <a:srcRect/>
          <a:stretch>
            <a:fillRect/>
          </a:stretch>
        </p:blipFill>
        <p:spPr bwMode="auto">
          <a:xfrm>
            <a:off x="871069" y="4380675"/>
            <a:ext cx="2349955" cy="2028424"/>
          </a:xfrm>
          <a:prstGeom prst="rect">
            <a:avLst/>
          </a:prstGeom>
          <a:noFill/>
          <a:ln w="9525">
            <a:noFill/>
            <a:miter lim="800000"/>
            <a:headEnd/>
            <a:tailEnd/>
          </a:ln>
        </p:spPr>
      </p:pic>
      <p:sp>
        <p:nvSpPr>
          <p:cNvPr id="2" name="Text Placeholder 1"/>
          <p:cNvSpPr>
            <a:spLocks noGrp="1"/>
          </p:cNvSpPr>
          <p:nvPr>
            <p:ph type="body" sz="quarter" idx="13"/>
          </p:nvPr>
        </p:nvSpPr>
        <p:spPr/>
        <p:txBody>
          <a:bodyPr/>
          <a:lstStyle/>
          <a:p>
            <a:pPr>
              <a:buClr>
                <a:srgbClr val="0A20F0"/>
              </a:buClr>
              <a:buSzPct val="85000"/>
              <a:buFont typeface="Wingdings" pitchFamily="2" charset="2"/>
              <a:buChar char="q"/>
            </a:pPr>
            <a:r>
              <a:rPr lang="en-US" dirty="0" smtClean="0"/>
              <a:t>Since the accident of September 2008 the LHC has been operated at ½ its nominal energy.</a:t>
            </a:r>
          </a:p>
          <a:p>
            <a:pPr>
              <a:buClr>
                <a:srgbClr val="0A20F0"/>
              </a:buClr>
              <a:buSzPct val="85000"/>
              <a:buFont typeface="Wingdings" pitchFamily="2" charset="2"/>
              <a:buChar char="q"/>
            </a:pPr>
            <a:r>
              <a:rPr lang="en-US" dirty="0" smtClean="0"/>
              <a:t>In November 2012 the LHC will be stopped for approximately 1 ½ years to perform a complete repair of the defect soldering.</a:t>
            </a:r>
          </a:p>
          <a:p>
            <a:pPr>
              <a:buClr>
                <a:srgbClr val="0A20F0"/>
              </a:buClr>
              <a:buSzPct val="85000"/>
              <a:buFont typeface="Wingdings" pitchFamily="2" charset="2"/>
              <a:buChar char="q"/>
            </a:pPr>
            <a:r>
              <a:rPr lang="en-US" dirty="0" smtClean="0"/>
              <a:t>Towards the end of the Summer of 2014 the LHC will come back online at its full energy for the next adventure of particle physics.</a:t>
            </a:r>
            <a:endParaRPr lang="en-US" dirty="0"/>
          </a:p>
        </p:txBody>
      </p:sp>
      <p:sp>
        <p:nvSpPr>
          <p:cNvPr id="3" name="Title 2"/>
          <p:cNvSpPr>
            <a:spLocks noGrp="1"/>
          </p:cNvSpPr>
          <p:nvPr>
            <p:ph type="title"/>
          </p:nvPr>
        </p:nvSpPr>
        <p:spPr/>
        <p:txBody>
          <a:bodyPr/>
          <a:lstStyle/>
          <a:p>
            <a:r>
              <a:rPr lang="en-US" dirty="0" smtClean="0"/>
              <a:t>The next Years @ LHC</a:t>
            </a:r>
            <a:endParaRPr lang="en-US" dirty="0"/>
          </a:p>
        </p:txBody>
      </p:sp>
      <p:pic>
        <p:nvPicPr>
          <p:cNvPr id="4" name="Picture 18"/>
          <p:cNvPicPr>
            <a:picLocks noChangeAspect="1" noChangeArrowheads="1"/>
          </p:cNvPicPr>
          <p:nvPr/>
        </p:nvPicPr>
        <p:blipFill>
          <a:blip r:embed="rId3" cstate="print"/>
          <a:srcRect/>
          <a:stretch>
            <a:fillRect/>
          </a:stretch>
        </p:blipFill>
        <p:spPr bwMode="auto">
          <a:xfrm>
            <a:off x="4734674" y="4049300"/>
            <a:ext cx="4161211" cy="2359799"/>
          </a:xfrm>
          <a:prstGeom prst="rect">
            <a:avLst/>
          </a:prstGeom>
          <a:noFill/>
          <a:ln w="9525">
            <a:noFill/>
            <a:miter lim="800000"/>
            <a:headEnd/>
            <a:tailEnd/>
          </a:ln>
        </p:spPr>
      </p:pic>
      <p:pic>
        <p:nvPicPr>
          <p:cNvPr id="6" name="Picture 5" descr="\\cern\dfs\Departments\AT\Projects\MAR and Long Magnets Facilities\Interconnexions\consolidation 13 KA\Shunt 13 KA\PHOTOS SHUNT\outil d'usinage Didier\100_6948.JPG"/>
          <p:cNvPicPr>
            <a:picLocks noChangeAspect="1" noChangeArrowheads="1"/>
          </p:cNvPicPr>
          <p:nvPr/>
        </p:nvPicPr>
        <p:blipFill rotWithShape="1">
          <a:blip r:embed="rId4" cstate="print"/>
          <a:srcRect l="14196" r="3623" b="30353"/>
          <a:stretch/>
        </p:blipFill>
        <p:spPr bwMode="auto">
          <a:xfrm>
            <a:off x="2818254" y="3706301"/>
            <a:ext cx="2396004" cy="152289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a:xfrm>
            <a:off x="137160" y="1051560"/>
            <a:ext cx="5681749" cy="5212080"/>
          </a:xfrm>
        </p:spPr>
        <p:txBody>
          <a:bodyPr/>
          <a:lstStyle/>
          <a:p>
            <a:pPr algn="r"/>
            <a:endParaRPr lang="en-US" b="1" dirty="0" smtClean="0"/>
          </a:p>
          <a:p>
            <a:pPr marL="0" indent="0" algn="r">
              <a:buNone/>
            </a:pPr>
            <a:endParaRPr lang="en-US" b="1" dirty="0"/>
          </a:p>
          <a:p>
            <a:pPr marL="0" indent="0" algn="r">
              <a:buNone/>
            </a:pPr>
            <a:r>
              <a:rPr lang="en-US" sz="2800" b="1" dirty="0"/>
              <a:t>Thank </a:t>
            </a:r>
            <a:r>
              <a:rPr lang="en-US" sz="2800" b="1" dirty="0" smtClean="0"/>
              <a:t>you for </a:t>
            </a:r>
            <a:endParaRPr lang="en-US" sz="2800" b="1" dirty="0"/>
          </a:p>
          <a:p>
            <a:pPr marL="0" indent="0" algn="r">
              <a:buNone/>
            </a:pPr>
            <a:r>
              <a:rPr lang="en-US" sz="2800" b="1" dirty="0" smtClean="0"/>
              <a:t>your </a:t>
            </a:r>
            <a:r>
              <a:rPr lang="en-US" sz="2800" b="1" dirty="0"/>
              <a:t>a</a:t>
            </a:r>
            <a:r>
              <a:rPr lang="en-US" sz="2800" b="1" dirty="0" smtClean="0"/>
              <a:t>ttention</a:t>
            </a:r>
            <a:r>
              <a:rPr lang="en-US" sz="2800" b="1" dirty="0"/>
              <a:t>!</a:t>
            </a:r>
          </a:p>
          <a:p>
            <a:pPr algn="r"/>
            <a:endParaRPr lang="de-DE" b="1" dirty="0" smtClean="0"/>
          </a:p>
          <a:p>
            <a:pPr algn="r"/>
            <a:endParaRPr lang="de-DE" b="1" dirty="0" smtClean="0"/>
          </a:p>
          <a:p>
            <a:pPr marL="0" indent="0" algn="r">
              <a:buNone/>
            </a:pPr>
            <a:endParaRPr lang="de-DE" sz="2400" b="1" dirty="0" smtClean="0"/>
          </a:p>
          <a:p>
            <a:pPr marL="0" indent="0" algn="r">
              <a:buNone/>
            </a:pPr>
            <a:endParaRPr lang="de-DE" sz="2400" b="1" dirty="0" smtClean="0"/>
          </a:p>
          <a:p>
            <a:pPr marL="0" indent="0">
              <a:buNone/>
            </a:pPr>
            <a:r>
              <a:rPr lang="en-US" sz="1600" b="1" dirty="0" err="1" smtClean="0"/>
              <a:t>Jorg</a:t>
            </a:r>
            <a:r>
              <a:rPr lang="en-US" sz="1600" b="1" dirty="0" smtClean="0"/>
              <a:t> </a:t>
            </a:r>
            <a:r>
              <a:rPr lang="en-US" sz="1600" b="1" dirty="0" err="1" smtClean="0"/>
              <a:t>Wenninger</a:t>
            </a:r>
            <a:endParaRPr lang="en-US" sz="1600" b="1" dirty="0" smtClean="0"/>
          </a:p>
          <a:p>
            <a:pPr marL="0" indent="0">
              <a:buNone/>
            </a:pPr>
            <a:r>
              <a:rPr lang="en-US" sz="1600" dirty="0" smtClean="0"/>
              <a:t>CERN BE/OP</a:t>
            </a:r>
          </a:p>
          <a:p>
            <a:pPr marL="0" indent="0">
              <a:buNone/>
            </a:pPr>
            <a:r>
              <a:rPr lang="en-US" sz="1600" dirty="0" smtClean="0"/>
              <a:t>Jorg.Wenninger@cern.ch</a:t>
            </a:r>
          </a:p>
          <a:p>
            <a:pPr marL="0" indent="0">
              <a:buNone/>
            </a:pPr>
            <a:r>
              <a:rPr lang="en-US" sz="1600" dirty="0" smtClean="0"/>
              <a:t>Office: +41 22 76 75379</a:t>
            </a:r>
          </a:p>
          <a:p>
            <a:pPr marL="0" indent="0" algn="r">
              <a:buNone/>
            </a:pPr>
            <a:endParaRPr lang="de-DE" sz="1600" b="1" dirty="0" smtClean="0"/>
          </a:p>
          <a:p>
            <a:pPr algn="r"/>
            <a:endParaRPr lang="de-DE" b="1" dirty="0" smtClean="0"/>
          </a:p>
          <a:p>
            <a:pPr algn="r"/>
            <a:endParaRPr lang="en-US" b="1" dirty="0" smtClean="0"/>
          </a:p>
        </p:txBody>
      </p:sp>
      <p:pic>
        <p:nvPicPr>
          <p:cNvPr id="3" name="Picture 1" descr="L:\MyReports\Images\Hädrönn Cjölidder.jpg"/>
          <p:cNvPicPr>
            <a:picLocks noChangeAspect="1" noChangeArrowheads="1"/>
          </p:cNvPicPr>
          <p:nvPr/>
        </p:nvPicPr>
        <p:blipFill>
          <a:blip r:embed="rId3" cstate="print"/>
          <a:srcRect l="8061"/>
          <a:stretch>
            <a:fillRect/>
          </a:stretch>
        </p:blipFill>
        <p:spPr bwMode="auto">
          <a:xfrm>
            <a:off x="6019802" y="1042248"/>
            <a:ext cx="2880755" cy="5237880"/>
          </a:xfrm>
          <a:prstGeom prst="rect">
            <a:avLst/>
          </a:prstGeom>
          <a:noFill/>
        </p:spPr>
      </p:pic>
    </p:spTree>
    <p:extLst>
      <p:ext uri="{BB962C8B-B14F-4D97-AF65-F5344CB8AC3E}">
        <p14:creationId xmlns:p14="http://schemas.microsoft.com/office/powerpoint/2010/main" val="37902114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chor="ctr"/>
          <a:lstStyle/>
          <a:p>
            <a:pPr marL="0" indent="0" algn="ctr">
              <a:buNone/>
            </a:pPr>
            <a:r>
              <a:rPr lang="en-US" dirty="0" smtClean="0"/>
              <a:t>Backup slides</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3"/>
          </p:nvPr>
        </p:nvSpPr>
        <p:spPr>
          <a:xfrm>
            <a:off x="-27293" y="1037912"/>
            <a:ext cx="5404513" cy="5212080"/>
          </a:xfrm>
        </p:spPr>
        <p:txBody>
          <a:bodyPr/>
          <a:lstStyle/>
          <a:p>
            <a:pPr>
              <a:spcBef>
                <a:spcPts val="1200"/>
              </a:spcBef>
              <a:tabLst>
                <a:tab pos="2735263" algn="l"/>
                <a:tab pos="3125788" algn="l"/>
              </a:tabLst>
            </a:pPr>
            <a:r>
              <a:rPr lang="en-US" sz="2000" dirty="0" smtClean="0">
                <a:latin typeface="Helvetica" pitchFamily="34" charset="0"/>
                <a:cs typeface="Helvetica" pitchFamily="34" charset="0"/>
              </a:rPr>
              <a:t>In principle, in an accelerator c</a:t>
            </a:r>
            <a:r>
              <a:rPr lang="en-US" sz="2000" dirty="0" smtClean="0">
                <a:latin typeface="Helvetica" pitchFamily="34" charset="0"/>
                <a:cs typeface="Helvetica" pitchFamily="34" charset="0"/>
                <a:sym typeface="Helvetica" pitchFamily="64" charset="0"/>
              </a:rPr>
              <a:t>harged particles are accelerated, guided and confined by</a:t>
            </a:r>
            <a:r>
              <a:rPr lang="en-US" sz="2000" b="1" dirty="0" smtClean="0">
                <a:latin typeface="Helvetica" pitchFamily="34" charset="0"/>
                <a:cs typeface="Helvetica" pitchFamily="34" charset="0"/>
                <a:sym typeface="Helvetica" pitchFamily="64" charset="0"/>
              </a:rPr>
              <a:t> electromagnetic fields</a:t>
            </a:r>
            <a:r>
              <a:rPr lang="en-US" sz="2000" dirty="0" smtClean="0">
                <a:latin typeface="Helvetica" pitchFamily="34" charset="0"/>
                <a:cs typeface="Helvetica" pitchFamily="34" charset="0"/>
                <a:sym typeface="Helvetica" pitchFamily="64" charset="0"/>
              </a:rPr>
              <a:t> and four are the fundamentals elements:</a:t>
            </a:r>
          </a:p>
          <a:p>
            <a:pPr lvl="1">
              <a:spcBef>
                <a:spcPts val="0"/>
              </a:spcBef>
              <a:tabLst>
                <a:tab pos="2735263" algn="l"/>
                <a:tab pos="3125788" algn="l"/>
              </a:tabLst>
            </a:pPr>
            <a:r>
              <a:rPr lang="en-US" dirty="0" smtClean="0">
                <a:latin typeface="Helvetica" pitchFamily="34" charset="0"/>
                <a:cs typeface="Helvetica" pitchFamily="34" charset="0"/>
                <a:sym typeface="Helvetica" pitchFamily="64" charset="0"/>
              </a:rPr>
              <a:t>Dipole magnets (bending)</a:t>
            </a:r>
          </a:p>
          <a:p>
            <a:pPr lvl="1">
              <a:spcBef>
                <a:spcPts val="0"/>
              </a:spcBef>
              <a:tabLst>
                <a:tab pos="2735263" algn="l"/>
                <a:tab pos="3125788" algn="l"/>
              </a:tabLst>
            </a:pPr>
            <a:r>
              <a:rPr lang="en-US" dirty="0" err="1" smtClean="0">
                <a:latin typeface="Helvetica" pitchFamily="34" charset="0"/>
                <a:cs typeface="Helvetica" pitchFamily="34" charset="0"/>
                <a:sym typeface="Helvetica" pitchFamily="64" charset="0"/>
              </a:rPr>
              <a:t>Quadrupole</a:t>
            </a:r>
            <a:r>
              <a:rPr lang="en-US" dirty="0" smtClean="0">
                <a:latin typeface="Helvetica" pitchFamily="34" charset="0"/>
                <a:cs typeface="Helvetica" pitchFamily="34" charset="0"/>
                <a:sym typeface="Helvetica" pitchFamily="64" charset="0"/>
              </a:rPr>
              <a:t> magnets (focusing)</a:t>
            </a:r>
          </a:p>
          <a:p>
            <a:pPr lvl="1">
              <a:spcBef>
                <a:spcPts val="0"/>
              </a:spcBef>
              <a:tabLst>
                <a:tab pos="2735263" algn="l"/>
                <a:tab pos="3125788" algn="l"/>
              </a:tabLst>
            </a:pPr>
            <a:r>
              <a:rPr lang="en-US" dirty="0" smtClean="0">
                <a:latin typeface="Helvetica" pitchFamily="34" charset="0"/>
                <a:cs typeface="Helvetica" pitchFamily="34" charset="0"/>
                <a:sym typeface="Helvetica" pitchFamily="64" charset="0"/>
              </a:rPr>
              <a:t>RF cavities (accelerating)</a:t>
            </a:r>
          </a:p>
          <a:p>
            <a:pPr lvl="1">
              <a:spcBef>
                <a:spcPts val="0"/>
              </a:spcBef>
              <a:tabLst>
                <a:tab pos="2735263" algn="l"/>
                <a:tab pos="3125788" algn="l"/>
              </a:tabLst>
            </a:pPr>
            <a:r>
              <a:rPr lang="en-US" dirty="0" smtClean="0">
                <a:latin typeface="Helvetica" pitchFamily="34" charset="0"/>
                <a:cs typeface="Helvetica" pitchFamily="34" charset="0"/>
                <a:sym typeface="Helvetica" pitchFamily="64" charset="0"/>
              </a:rPr>
              <a:t>The experiments</a:t>
            </a:r>
          </a:p>
          <a:p>
            <a:pPr>
              <a:spcBef>
                <a:spcPts val="0"/>
              </a:spcBef>
              <a:tabLst>
                <a:tab pos="2735263" algn="l"/>
                <a:tab pos="3125788" algn="l"/>
              </a:tabLst>
            </a:pPr>
            <a:r>
              <a:rPr lang="en-US" sz="2000" dirty="0" smtClean="0">
                <a:latin typeface="Helvetica" pitchFamily="34" charset="0"/>
                <a:cs typeface="Helvetica" pitchFamily="34" charset="0"/>
                <a:sym typeface="Helvetica" pitchFamily="64" charset="0"/>
              </a:rPr>
              <a:t>In reality, there is much more…</a:t>
            </a:r>
          </a:p>
        </p:txBody>
      </p:sp>
      <p:sp>
        <p:nvSpPr>
          <p:cNvPr id="8" name="Title 7"/>
          <p:cNvSpPr>
            <a:spLocks noGrp="1"/>
          </p:cNvSpPr>
          <p:nvPr>
            <p:ph type="title"/>
          </p:nvPr>
        </p:nvSpPr>
        <p:spPr/>
        <p:txBody>
          <a:bodyPr/>
          <a:lstStyle/>
          <a:p>
            <a:r>
              <a:rPr lang="en-US" dirty="0" smtClean="0"/>
              <a:t>Accelerator concept</a:t>
            </a:r>
            <a:endParaRPr lang="en-US" dirty="0"/>
          </a:p>
        </p:txBody>
      </p:sp>
      <p:pic>
        <p:nvPicPr>
          <p:cNvPr id="1026" name="Picture 2"/>
          <p:cNvPicPr>
            <a:picLocks noChangeAspect="1" noChangeArrowheads="1"/>
          </p:cNvPicPr>
          <p:nvPr/>
        </p:nvPicPr>
        <p:blipFill>
          <a:blip r:embed="rId3" cstate="print"/>
          <a:srcRect/>
          <a:stretch>
            <a:fillRect/>
          </a:stretch>
        </p:blipFill>
        <p:spPr bwMode="auto">
          <a:xfrm>
            <a:off x="5016499" y="744182"/>
            <a:ext cx="3977207" cy="2973239"/>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cstate="print"/>
          <a:srcRect l="2902" t="20608" r="1950" b="39163"/>
          <a:stretch>
            <a:fillRect/>
          </a:stretch>
        </p:blipFill>
        <p:spPr bwMode="auto">
          <a:xfrm>
            <a:off x="58047" y="3855476"/>
            <a:ext cx="9027886" cy="2385669"/>
          </a:xfrm>
          <a:prstGeom prst="rect">
            <a:avLst/>
          </a:prstGeom>
          <a:noFill/>
          <a:ln w="9525">
            <a:noFill/>
            <a:miter lim="800000"/>
            <a:headEnd/>
            <a:tailEnd/>
          </a:ln>
        </p:spPr>
      </p:pic>
      <p:sp>
        <p:nvSpPr>
          <p:cNvPr id="33" name="TextBox 32"/>
          <p:cNvSpPr txBox="1"/>
          <p:nvPr/>
        </p:nvSpPr>
        <p:spPr>
          <a:xfrm>
            <a:off x="449939" y="5588006"/>
            <a:ext cx="4386072" cy="954107"/>
          </a:xfrm>
          <a:prstGeom prst="rect">
            <a:avLst/>
          </a:prstGeom>
          <a:noFill/>
        </p:spPr>
        <p:txBody>
          <a:bodyPr wrap="none" rtlCol="0">
            <a:spAutoFit/>
          </a:bodyPr>
          <a:lstStyle/>
          <a:p>
            <a:r>
              <a:rPr lang="en-US" sz="1400" b="1" dirty="0" smtClean="0"/>
              <a:t>MQT	trim </a:t>
            </a:r>
            <a:r>
              <a:rPr lang="en-US" sz="1400" b="1" dirty="0" err="1" smtClean="0"/>
              <a:t>quadrupole</a:t>
            </a:r>
            <a:endParaRPr lang="en-US" sz="1400" b="1" dirty="0" smtClean="0"/>
          </a:p>
          <a:p>
            <a:r>
              <a:rPr lang="en-US" sz="1400" b="1" dirty="0" smtClean="0"/>
              <a:t>MQS	skew trim </a:t>
            </a:r>
            <a:r>
              <a:rPr lang="en-US" sz="1400" b="1" dirty="0" err="1" smtClean="0"/>
              <a:t>quadrupole</a:t>
            </a:r>
            <a:endParaRPr lang="en-US" sz="1400" b="1" dirty="0" smtClean="0"/>
          </a:p>
          <a:p>
            <a:r>
              <a:rPr lang="en-US" sz="1400" b="1" dirty="0" smtClean="0"/>
              <a:t>MO	lattice </a:t>
            </a:r>
            <a:r>
              <a:rPr lang="en-US" sz="1400" b="1" dirty="0" err="1" smtClean="0"/>
              <a:t>octupole</a:t>
            </a:r>
            <a:endParaRPr lang="en-US" sz="1400" b="1" dirty="0" smtClean="0"/>
          </a:p>
          <a:p>
            <a:r>
              <a:rPr lang="en-US" sz="1400" b="1" dirty="0" smtClean="0"/>
              <a:t>MSCB	</a:t>
            </a:r>
            <a:r>
              <a:rPr lang="en-US" sz="1400" b="1" dirty="0" err="1" smtClean="0"/>
              <a:t>sextupole</a:t>
            </a:r>
            <a:r>
              <a:rPr lang="en-US" sz="1400" b="1" dirty="0" smtClean="0"/>
              <a:t> (skew </a:t>
            </a:r>
            <a:r>
              <a:rPr lang="en-US" sz="1400" b="1" dirty="0" err="1" smtClean="0"/>
              <a:t>sextupole</a:t>
            </a:r>
            <a:r>
              <a:rPr lang="en-US" sz="1400" b="1" dirty="0" smtClean="0"/>
              <a:t>) + orbit corrector</a:t>
            </a:r>
            <a:endParaRPr lang="en-US" sz="1400" b="1" dirty="0"/>
          </a:p>
        </p:txBody>
      </p:sp>
      <p:sp>
        <p:nvSpPr>
          <p:cNvPr id="34" name="TextBox 33"/>
          <p:cNvSpPr txBox="1"/>
          <p:nvPr/>
        </p:nvSpPr>
        <p:spPr>
          <a:xfrm>
            <a:off x="5558971" y="5762171"/>
            <a:ext cx="3492238" cy="523220"/>
          </a:xfrm>
          <a:prstGeom prst="rect">
            <a:avLst/>
          </a:prstGeom>
          <a:noFill/>
        </p:spPr>
        <p:txBody>
          <a:bodyPr wrap="none" rtlCol="0">
            <a:spAutoFit/>
          </a:bodyPr>
          <a:lstStyle/>
          <a:p>
            <a:r>
              <a:rPr lang="en-US" sz="1400" b="1" dirty="0" smtClean="0"/>
              <a:t>MCS	spool piece </a:t>
            </a:r>
            <a:r>
              <a:rPr lang="en-US" sz="1400" b="1" dirty="0" err="1" smtClean="0"/>
              <a:t>sextupole</a:t>
            </a:r>
            <a:endParaRPr lang="en-US" sz="1400" b="1" dirty="0" smtClean="0"/>
          </a:p>
          <a:p>
            <a:r>
              <a:rPr lang="it-IT" sz="1400" b="1" dirty="0" smtClean="0"/>
              <a:t>MCDO	spool piece octupole + decapole</a:t>
            </a:r>
            <a:endParaRPr lang="en-US" sz="1400" b="1"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Bending</a:t>
            </a:r>
            <a:endParaRPr lang="en-US" dirty="0"/>
          </a:p>
        </p:txBody>
      </p:sp>
      <p:pic>
        <p:nvPicPr>
          <p:cNvPr id="4" name="Picture 2"/>
          <p:cNvPicPr>
            <a:picLocks noChangeAspect="1" noChangeArrowheads="1"/>
          </p:cNvPicPr>
          <p:nvPr/>
        </p:nvPicPr>
        <p:blipFill>
          <a:blip r:embed="rId3" cstate="print"/>
          <a:srcRect/>
          <a:stretch>
            <a:fillRect/>
          </a:stretch>
        </p:blipFill>
        <p:spPr bwMode="auto">
          <a:xfrm>
            <a:off x="4073054" y="3609054"/>
            <a:ext cx="4352925" cy="3241675"/>
          </a:xfrm>
          <a:prstGeom prst="rect">
            <a:avLst/>
          </a:prstGeom>
          <a:noFill/>
          <a:ln w="12700">
            <a:noFill/>
            <a:miter lim="800000"/>
            <a:headEnd/>
            <a:tailEnd/>
          </a:ln>
        </p:spPr>
      </p:pic>
      <p:grpSp>
        <p:nvGrpSpPr>
          <p:cNvPr id="5" name="Group 6"/>
          <p:cNvGrpSpPr>
            <a:grpSpLocks noChangeAspect="1"/>
          </p:cNvGrpSpPr>
          <p:nvPr/>
        </p:nvGrpSpPr>
        <p:grpSpPr bwMode="auto">
          <a:xfrm>
            <a:off x="4520487" y="4210034"/>
            <a:ext cx="3697288" cy="2256632"/>
            <a:chOff x="746" y="-24"/>
            <a:chExt cx="4658" cy="2843"/>
          </a:xfrm>
        </p:grpSpPr>
        <p:sp>
          <p:nvSpPr>
            <p:cNvPr id="6" name="Line 7"/>
            <p:cNvSpPr>
              <a:spLocks noChangeShapeType="1"/>
            </p:cNvSpPr>
            <p:nvPr/>
          </p:nvSpPr>
          <p:spPr bwMode="auto">
            <a:xfrm>
              <a:off x="1091" y="1509"/>
              <a:ext cx="684" cy="1310"/>
            </a:xfrm>
            <a:prstGeom prst="line">
              <a:avLst/>
            </a:prstGeom>
            <a:noFill/>
            <a:ln w="76200">
              <a:solidFill>
                <a:srgbClr val="00FF00"/>
              </a:solidFill>
              <a:round/>
              <a:headEnd type="stealth" w="med" len="med"/>
              <a:tailEnd/>
            </a:ln>
          </p:spPr>
          <p:txBody>
            <a:bodyPr/>
            <a:lstStyle/>
            <a:p>
              <a:endParaRPr lang="en-US" sz="1100"/>
            </a:p>
          </p:txBody>
        </p:sp>
        <p:sp>
          <p:nvSpPr>
            <p:cNvPr id="7" name="Line 8"/>
            <p:cNvSpPr>
              <a:spLocks noChangeShapeType="1"/>
            </p:cNvSpPr>
            <p:nvPr/>
          </p:nvSpPr>
          <p:spPr bwMode="auto">
            <a:xfrm rot="10800000">
              <a:off x="3643" y="482"/>
              <a:ext cx="684" cy="1310"/>
            </a:xfrm>
            <a:prstGeom prst="line">
              <a:avLst/>
            </a:prstGeom>
            <a:noFill/>
            <a:ln w="76200">
              <a:solidFill>
                <a:srgbClr val="00FF00"/>
              </a:solidFill>
              <a:round/>
              <a:headEnd type="stealth" w="med" len="med"/>
              <a:tailEnd/>
            </a:ln>
          </p:spPr>
          <p:txBody>
            <a:bodyPr/>
            <a:lstStyle/>
            <a:p>
              <a:endParaRPr lang="en-US" sz="1100"/>
            </a:p>
          </p:txBody>
        </p:sp>
        <p:sp>
          <p:nvSpPr>
            <p:cNvPr id="8" name="Rectangle 9"/>
            <p:cNvSpPr>
              <a:spLocks/>
            </p:cNvSpPr>
            <p:nvPr/>
          </p:nvSpPr>
          <p:spPr bwMode="auto">
            <a:xfrm>
              <a:off x="2994" y="-24"/>
              <a:ext cx="1273" cy="512"/>
            </a:xfrm>
            <a:prstGeom prst="rect">
              <a:avLst/>
            </a:prstGeom>
            <a:noFill/>
            <a:ln w="12700">
              <a:noFill/>
              <a:miter lim="800000"/>
              <a:headEnd/>
              <a:tailEnd/>
            </a:ln>
          </p:spPr>
          <p:txBody>
            <a:bodyPr lIns="0" tIns="0" rIns="0" bIns="0" anchor="ctr"/>
            <a:lstStyle/>
            <a:p>
              <a:r>
                <a:rPr lang="en-US" sz="2000" b="1" dirty="0">
                  <a:solidFill>
                    <a:srgbClr val="00FF00"/>
                  </a:solidFill>
                  <a:latin typeface="Helvetica" pitchFamily="64" charset="0"/>
                  <a:cs typeface="Helvetica" pitchFamily="64" charset="0"/>
                  <a:sym typeface="Helvetica" pitchFamily="64" charset="0"/>
                </a:rPr>
                <a:t>B field</a:t>
              </a:r>
            </a:p>
          </p:txBody>
        </p:sp>
        <p:sp>
          <p:nvSpPr>
            <p:cNvPr id="9" name="Line 10"/>
            <p:cNvSpPr>
              <a:spLocks noChangeShapeType="1"/>
            </p:cNvSpPr>
            <p:nvPr/>
          </p:nvSpPr>
          <p:spPr bwMode="auto">
            <a:xfrm flipH="1">
              <a:off x="1474" y="991"/>
              <a:ext cx="1114" cy="1290"/>
            </a:xfrm>
            <a:prstGeom prst="line">
              <a:avLst/>
            </a:prstGeom>
            <a:noFill/>
            <a:ln w="76200">
              <a:solidFill>
                <a:srgbClr val="FFFF00"/>
              </a:solidFill>
              <a:round/>
              <a:headEnd type="stealth" w="med" len="med"/>
              <a:tailEnd/>
            </a:ln>
          </p:spPr>
          <p:txBody>
            <a:bodyPr/>
            <a:lstStyle/>
            <a:p>
              <a:endParaRPr lang="en-US" sz="1100"/>
            </a:p>
          </p:txBody>
        </p:sp>
        <p:sp>
          <p:nvSpPr>
            <p:cNvPr id="10" name="Rectangle 11"/>
            <p:cNvSpPr>
              <a:spLocks/>
            </p:cNvSpPr>
            <p:nvPr/>
          </p:nvSpPr>
          <p:spPr bwMode="auto">
            <a:xfrm>
              <a:off x="746" y="1582"/>
              <a:ext cx="234" cy="388"/>
            </a:xfrm>
            <a:prstGeom prst="rect">
              <a:avLst/>
            </a:prstGeom>
            <a:noFill/>
            <a:ln w="12700">
              <a:noFill/>
              <a:miter lim="800000"/>
              <a:headEnd/>
              <a:tailEnd/>
            </a:ln>
          </p:spPr>
          <p:txBody>
            <a:bodyPr wrap="none" lIns="0" tIns="0" rIns="0" bIns="0" anchor="ctr">
              <a:spAutoFit/>
            </a:bodyPr>
            <a:lstStyle/>
            <a:p>
              <a:r>
                <a:rPr lang="en-US" sz="2000" b="1" dirty="0">
                  <a:solidFill>
                    <a:srgbClr val="00FF00"/>
                  </a:solidFill>
                  <a:latin typeface="Helvetica" pitchFamily="64" charset="0"/>
                  <a:cs typeface="Helvetica" pitchFamily="64" charset="0"/>
                  <a:sym typeface="Helvetica" pitchFamily="64" charset="0"/>
                </a:rPr>
                <a:t>B</a:t>
              </a:r>
            </a:p>
          </p:txBody>
        </p:sp>
        <p:sp>
          <p:nvSpPr>
            <p:cNvPr id="11" name="Line 12"/>
            <p:cNvSpPr>
              <a:spLocks noChangeShapeType="1"/>
            </p:cNvSpPr>
            <p:nvPr/>
          </p:nvSpPr>
          <p:spPr bwMode="auto">
            <a:xfrm rot="10800000" flipH="1">
              <a:off x="2815" y="1146"/>
              <a:ext cx="1114" cy="1290"/>
            </a:xfrm>
            <a:prstGeom prst="line">
              <a:avLst/>
            </a:prstGeom>
            <a:noFill/>
            <a:ln w="76200">
              <a:solidFill>
                <a:srgbClr val="FFFF00"/>
              </a:solidFill>
              <a:round/>
              <a:headEnd type="stealth" w="med" len="med"/>
              <a:tailEnd/>
            </a:ln>
          </p:spPr>
          <p:txBody>
            <a:bodyPr/>
            <a:lstStyle/>
            <a:p>
              <a:endParaRPr lang="en-US" sz="1100"/>
            </a:p>
          </p:txBody>
        </p:sp>
        <p:sp>
          <p:nvSpPr>
            <p:cNvPr id="12" name="Rectangle 13"/>
            <p:cNvSpPr>
              <a:spLocks/>
            </p:cNvSpPr>
            <p:nvPr/>
          </p:nvSpPr>
          <p:spPr bwMode="auto">
            <a:xfrm>
              <a:off x="3408" y="1926"/>
              <a:ext cx="198" cy="388"/>
            </a:xfrm>
            <a:prstGeom prst="rect">
              <a:avLst/>
            </a:prstGeom>
            <a:noFill/>
            <a:ln w="12700">
              <a:noFill/>
              <a:miter lim="800000"/>
              <a:headEnd/>
              <a:tailEnd/>
            </a:ln>
          </p:spPr>
          <p:txBody>
            <a:bodyPr wrap="none" lIns="0" tIns="0" rIns="0" bIns="0" anchor="ctr">
              <a:spAutoFit/>
            </a:bodyPr>
            <a:lstStyle/>
            <a:p>
              <a:r>
                <a:rPr lang="en-US" sz="2000" b="1">
                  <a:solidFill>
                    <a:srgbClr val="FFFF00"/>
                  </a:solidFill>
                  <a:latin typeface="Helvetica" pitchFamily="64" charset="0"/>
                  <a:cs typeface="Helvetica" pitchFamily="64" charset="0"/>
                  <a:sym typeface="Helvetica" pitchFamily="64" charset="0"/>
                </a:rPr>
                <a:t>p</a:t>
              </a:r>
            </a:p>
          </p:txBody>
        </p:sp>
        <p:sp>
          <p:nvSpPr>
            <p:cNvPr id="13" name="Rectangle 14"/>
            <p:cNvSpPr>
              <a:spLocks/>
            </p:cNvSpPr>
            <p:nvPr/>
          </p:nvSpPr>
          <p:spPr bwMode="auto">
            <a:xfrm>
              <a:off x="1820" y="1110"/>
              <a:ext cx="198" cy="388"/>
            </a:xfrm>
            <a:prstGeom prst="rect">
              <a:avLst/>
            </a:prstGeom>
            <a:noFill/>
            <a:ln w="12700">
              <a:noFill/>
              <a:miter lim="800000"/>
              <a:headEnd/>
              <a:tailEnd/>
            </a:ln>
          </p:spPr>
          <p:txBody>
            <a:bodyPr wrap="none" lIns="0" tIns="0" rIns="0" bIns="0" anchor="ctr">
              <a:spAutoFit/>
            </a:bodyPr>
            <a:lstStyle/>
            <a:p>
              <a:r>
                <a:rPr lang="en-US" sz="2000" b="1" dirty="0">
                  <a:solidFill>
                    <a:srgbClr val="FFFF00"/>
                  </a:solidFill>
                  <a:latin typeface="Helvetica" pitchFamily="64" charset="0"/>
                  <a:cs typeface="Helvetica" pitchFamily="64" charset="0"/>
                  <a:sym typeface="Helvetica" pitchFamily="64" charset="0"/>
                </a:rPr>
                <a:t>p</a:t>
              </a:r>
            </a:p>
          </p:txBody>
        </p:sp>
        <p:sp>
          <p:nvSpPr>
            <p:cNvPr id="14" name="Line 15"/>
            <p:cNvSpPr>
              <a:spLocks noChangeShapeType="1"/>
            </p:cNvSpPr>
            <p:nvPr/>
          </p:nvSpPr>
          <p:spPr bwMode="auto">
            <a:xfrm flipH="1">
              <a:off x="3950" y="628"/>
              <a:ext cx="1454" cy="502"/>
            </a:xfrm>
            <a:prstGeom prst="line">
              <a:avLst/>
            </a:prstGeom>
            <a:noFill/>
            <a:ln w="76200">
              <a:solidFill>
                <a:srgbClr val="0000FF"/>
              </a:solidFill>
              <a:round/>
              <a:headEnd type="stealth" w="med" len="med"/>
              <a:tailEnd/>
            </a:ln>
          </p:spPr>
          <p:txBody>
            <a:bodyPr/>
            <a:lstStyle/>
            <a:p>
              <a:endParaRPr lang="en-US" sz="1100"/>
            </a:p>
          </p:txBody>
        </p:sp>
        <p:sp>
          <p:nvSpPr>
            <p:cNvPr id="15" name="Line 16"/>
            <p:cNvSpPr>
              <a:spLocks noChangeShapeType="1"/>
            </p:cNvSpPr>
            <p:nvPr/>
          </p:nvSpPr>
          <p:spPr bwMode="auto">
            <a:xfrm flipH="1">
              <a:off x="1491" y="1751"/>
              <a:ext cx="1454" cy="502"/>
            </a:xfrm>
            <a:prstGeom prst="line">
              <a:avLst/>
            </a:prstGeom>
            <a:noFill/>
            <a:ln w="76200">
              <a:solidFill>
                <a:srgbClr val="0000FF"/>
              </a:solidFill>
              <a:round/>
              <a:headEnd type="stealth" w="med" len="med"/>
              <a:tailEnd/>
            </a:ln>
          </p:spPr>
          <p:txBody>
            <a:bodyPr/>
            <a:lstStyle/>
            <a:p>
              <a:endParaRPr lang="en-US" sz="1100"/>
            </a:p>
          </p:txBody>
        </p:sp>
        <p:sp>
          <p:nvSpPr>
            <p:cNvPr id="16" name="Rectangle 17"/>
            <p:cNvSpPr>
              <a:spLocks/>
            </p:cNvSpPr>
            <p:nvPr/>
          </p:nvSpPr>
          <p:spPr bwMode="auto">
            <a:xfrm>
              <a:off x="2038" y="2209"/>
              <a:ext cx="198" cy="388"/>
            </a:xfrm>
            <a:prstGeom prst="rect">
              <a:avLst/>
            </a:prstGeom>
            <a:noFill/>
            <a:ln w="12700">
              <a:noFill/>
              <a:miter lim="800000"/>
              <a:headEnd/>
              <a:tailEnd/>
            </a:ln>
          </p:spPr>
          <p:txBody>
            <a:bodyPr wrap="none" lIns="0" tIns="0" rIns="0" bIns="0" anchor="ctr">
              <a:spAutoFit/>
            </a:bodyPr>
            <a:lstStyle/>
            <a:p>
              <a:r>
                <a:rPr lang="en-US" sz="2000" b="1" dirty="0">
                  <a:solidFill>
                    <a:srgbClr val="0000FF"/>
                  </a:solidFill>
                  <a:latin typeface="Helvetica" pitchFamily="64" charset="0"/>
                  <a:cs typeface="Helvetica" pitchFamily="64" charset="0"/>
                  <a:sym typeface="Helvetica" pitchFamily="64" charset="0"/>
                </a:rPr>
                <a:t>F</a:t>
              </a:r>
            </a:p>
          </p:txBody>
        </p:sp>
        <p:sp>
          <p:nvSpPr>
            <p:cNvPr id="17" name="Rectangle 18"/>
            <p:cNvSpPr>
              <a:spLocks/>
            </p:cNvSpPr>
            <p:nvPr/>
          </p:nvSpPr>
          <p:spPr bwMode="auto">
            <a:xfrm>
              <a:off x="4267" y="1018"/>
              <a:ext cx="1128" cy="388"/>
            </a:xfrm>
            <a:prstGeom prst="rect">
              <a:avLst/>
            </a:prstGeom>
            <a:noFill/>
            <a:ln w="12700">
              <a:noFill/>
              <a:miter lim="800000"/>
              <a:headEnd/>
              <a:tailEnd/>
            </a:ln>
          </p:spPr>
          <p:txBody>
            <a:bodyPr wrap="square" lIns="0" tIns="0" rIns="0" bIns="0" anchor="ctr">
              <a:spAutoFit/>
            </a:bodyPr>
            <a:lstStyle/>
            <a:p>
              <a:r>
                <a:rPr lang="en-US" sz="2000" b="1" dirty="0" smtClean="0">
                  <a:solidFill>
                    <a:srgbClr val="0000FF"/>
                  </a:solidFill>
                  <a:latin typeface="Helvetica" pitchFamily="64" charset="0"/>
                  <a:cs typeface="Helvetica" pitchFamily="64" charset="0"/>
                  <a:sym typeface="Helvetica" pitchFamily="64" charset="0"/>
                </a:rPr>
                <a:t>F force</a:t>
              </a:r>
              <a:endParaRPr lang="en-US" sz="2000" b="1" dirty="0">
                <a:solidFill>
                  <a:srgbClr val="0000FF"/>
                </a:solidFill>
                <a:latin typeface="Helvetica" pitchFamily="64" charset="0"/>
                <a:cs typeface="Helvetica" pitchFamily="64" charset="0"/>
                <a:sym typeface="Helvetica" pitchFamily="64" charset="0"/>
              </a:endParaRPr>
            </a:p>
          </p:txBody>
        </p:sp>
      </p:grpSp>
      <p:sp>
        <p:nvSpPr>
          <p:cNvPr id="18" name="Rectangle 5"/>
          <p:cNvSpPr>
            <a:spLocks/>
          </p:cNvSpPr>
          <p:nvPr/>
        </p:nvSpPr>
        <p:spPr bwMode="auto">
          <a:xfrm>
            <a:off x="573320" y="4519383"/>
            <a:ext cx="3398605" cy="914400"/>
          </a:xfrm>
          <a:prstGeom prst="rect">
            <a:avLst/>
          </a:prstGeom>
          <a:noFill/>
          <a:ln w="12700">
            <a:noFill/>
            <a:miter lim="800000"/>
            <a:headEnd/>
            <a:tailEnd/>
          </a:ln>
        </p:spPr>
        <p:txBody>
          <a:bodyPr lIns="0" tIns="0" rIns="0" bIns="0" anchor="ctr"/>
          <a:lstStyle/>
          <a:p>
            <a:r>
              <a:rPr lang="en-US" sz="2000" dirty="0" smtClean="0">
                <a:latin typeface="Helvetica" pitchFamily="64" charset="0"/>
                <a:sym typeface="Helvetica" pitchFamily="64" charset="0"/>
              </a:rPr>
              <a:t>LHC:</a:t>
            </a:r>
          </a:p>
          <a:p>
            <a:r>
              <a:rPr lang="en-US" sz="2000" dirty="0" smtClean="0">
                <a:latin typeface="Helvetica" pitchFamily="64" charset="0"/>
                <a:sym typeface="Helvetica" pitchFamily="64" charset="0"/>
              </a:rPr>
              <a:t>B </a:t>
            </a:r>
            <a:r>
              <a:rPr lang="en-US" sz="2000" dirty="0">
                <a:latin typeface="Helvetica" pitchFamily="64" charset="0"/>
                <a:sym typeface="Helvetica" pitchFamily="64" charset="0"/>
              </a:rPr>
              <a:t>= 8.33 T </a:t>
            </a:r>
            <a:r>
              <a:rPr lang="en-US" sz="2000" dirty="0" smtClean="0">
                <a:latin typeface="Helvetica" pitchFamily="64" charset="0"/>
                <a:sym typeface="Helvetica" pitchFamily="64" charset="0"/>
              </a:rPr>
              <a:t>⇒ </a:t>
            </a:r>
            <a:r>
              <a:rPr lang="en-US" sz="2000" dirty="0">
                <a:latin typeface="Helvetica" pitchFamily="64" charset="0"/>
                <a:sym typeface="Helvetica" pitchFamily="64" charset="0"/>
              </a:rPr>
              <a:t>E = 7 </a:t>
            </a:r>
            <a:r>
              <a:rPr lang="en-US" sz="2000" dirty="0" err="1">
                <a:latin typeface="Helvetica" pitchFamily="64" charset="0"/>
                <a:sym typeface="Helvetica" pitchFamily="64" charset="0"/>
              </a:rPr>
              <a:t>TeV</a:t>
            </a:r>
            <a:r>
              <a:rPr lang="en-US" sz="2000" dirty="0">
                <a:latin typeface="Helvetica" pitchFamily="64" charset="0"/>
                <a:sym typeface="Helvetica" pitchFamily="64" charset="0"/>
              </a:rPr>
              <a:t> </a:t>
            </a:r>
          </a:p>
        </p:txBody>
      </p:sp>
      <p:grpSp>
        <p:nvGrpSpPr>
          <p:cNvPr id="19" name="Group 4"/>
          <p:cNvGrpSpPr>
            <a:grpSpLocks/>
          </p:cNvGrpSpPr>
          <p:nvPr/>
        </p:nvGrpSpPr>
        <p:grpSpPr bwMode="auto">
          <a:xfrm>
            <a:off x="593272" y="685803"/>
            <a:ext cx="8303986" cy="2857500"/>
            <a:chOff x="0" y="0"/>
            <a:chExt cx="7564" cy="2824"/>
          </a:xfrm>
        </p:grpSpPr>
        <p:sp>
          <p:nvSpPr>
            <p:cNvPr id="20" name="Rectangle 5"/>
            <p:cNvSpPr>
              <a:spLocks/>
            </p:cNvSpPr>
            <p:nvPr/>
          </p:nvSpPr>
          <p:spPr bwMode="auto">
            <a:xfrm>
              <a:off x="24" y="1456"/>
              <a:ext cx="2090" cy="320"/>
            </a:xfrm>
            <a:prstGeom prst="rect">
              <a:avLst/>
            </a:prstGeom>
            <a:noFill/>
            <a:ln w="12700">
              <a:noFill/>
              <a:miter lim="800000"/>
              <a:headEnd/>
              <a:tailEnd/>
            </a:ln>
          </p:spPr>
          <p:txBody>
            <a:bodyPr lIns="0" tIns="0" rIns="40639" bIns="0"/>
            <a:lstStyle/>
            <a:p>
              <a:pPr marL="39688">
                <a:spcBef>
                  <a:spcPts val="1050"/>
                </a:spcBef>
              </a:pPr>
              <a:r>
                <a:rPr lang="en-US" sz="2000" dirty="0" smtClean="0">
                  <a:solidFill>
                    <a:srgbClr val="003300"/>
                  </a:solidFill>
                  <a:latin typeface="Helvetica" pitchFamily="34" charset="0"/>
                  <a:cs typeface="Helvetica" pitchFamily="34" charset="0"/>
                  <a:sym typeface="Helvetica" pitchFamily="64" charset="0"/>
                </a:rPr>
                <a:t>Magnetic rigidity</a:t>
              </a:r>
              <a:endParaRPr lang="en-US" sz="2000" dirty="0">
                <a:solidFill>
                  <a:srgbClr val="003300"/>
                </a:solidFill>
                <a:latin typeface="Helvetica" pitchFamily="34" charset="0"/>
                <a:cs typeface="Helvetica" pitchFamily="34" charset="0"/>
                <a:sym typeface="Helvetica" pitchFamily="64" charset="0"/>
              </a:endParaRPr>
            </a:p>
          </p:txBody>
        </p:sp>
        <p:sp>
          <p:nvSpPr>
            <p:cNvPr id="21" name="Oval 6"/>
            <p:cNvSpPr>
              <a:spLocks/>
            </p:cNvSpPr>
            <p:nvPr/>
          </p:nvSpPr>
          <p:spPr bwMode="auto">
            <a:xfrm>
              <a:off x="4740" y="0"/>
              <a:ext cx="2824" cy="2824"/>
            </a:xfrm>
            <a:prstGeom prst="ellipse">
              <a:avLst/>
            </a:prstGeom>
            <a:noFill/>
            <a:ln w="25400">
              <a:solidFill>
                <a:srgbClr val="3333CC"/>
              </a:solidFill>
              <a:round/>
              <a:headEnd/>
              <a:tailEnd/>
            </a:ln>
          </p:spPr>
          <p:txBody>
            <a:bodyPr lIns="0" tIns="0" rIns="0" bIns="0"/>
            <a:lstStyle/>
            <a:p>
              <a:endParaRPr lang="en-US" sz="1600">
                <a:latin typeface="Helvetica" pitchFamily="34" charset="0"/>
                <a:cs typeface="Helvetica" pitchFamily="34" charset="0"/>
              </a:endParaRPr>
            </a:p>
          </p:txBody>
        </p:sp>
        <p:sp>
          <p:nvSpPr>
            <p:cNvPr id="22" name="Rectangle 7"/>
            <p:cNvSpPr>
              <a:spLocks/>
            </p:cNvSpPr>
            <p:nvPr/>
          </p:nvSpPr>
          <p:spPr bwMode="auto">
            <a:xfrm>
              <a:off x="5529" y="1827"/>
              <a:ext cx="1115" cy="526"/>
            </a:xfrm>
            <a:prstGeom prst="rect">
              <a:avLst/>
            </a:prstGeom>
            <a:solidFill>
              <a:srgbClr val="CCCCFF"/>
            </a:solidFill>
            <a:ln w="12700">
              <a:solidFill>
                <a:schemeClr val="tx1"/>
              </a:solidFill>
              <a:miter lim="800000"/>
              <a:headEnd/>
              <a:tailEnd/>
            </a:ln>
          </p:spPr>
          <p:txBody>
            <a:bodyPr lIns="0" tIns="0" rIns="0" bIns="0"/>
            <a:lstStyle/>
            <a:p>
              <a:endParaRPr lang="en-US" sz="1600">
                <a:latin typeface="Helvetica" pitchFamily="34" charset="0"/>
                <a:cs typeface="Helvetica" pitchFamily="34" charset="0"/>
              </a:endParaRPr>
            </a:p>
          </p:txBody>
        </p:sp>
        <p:pic>
          <p:nvPicPr>
            <p:cNvPr id="23" name="Picture 8"/>
            <p:cNvPicPr>
              <a:picLocks noChangeArrowheads="1"/>
            </p:cNvPicPr>
            <p:nvPr/>
          </p:nvPicPr>
          <p:blipFill>
            <a:blip r:embed="rId4" cstate="print"/>
            <a:srcRect/>
            <a:stretch>
              <a:fillRect/>
            </a:stretch>
          </p:blipFill>
          <p:spPr bwMode="auto">
            <a:xfrm>
              <a:off x="5529" y="1827"/>
              <a:ext cx="1121" cy="509"/>
            </a:xfrm>
            <a:prstGeom prst="rect">
              <a:avLst/>
            </a:prstGeom>
            <a:noFill/>
            <a:ln w="12700">
              <a:noFill/>
              <a:miter lim="800000"/>
              <a:headEnd/>
              <a:tailEnd/>
            </a:ln>
          </p:spPr>
        </p:pic>
        <p:sp>
          <p:nvSpPr>
            <p:cNvPr id="24" name="Line 9"/>
            <p:cNvSpPr>
              <a:spLocks noChangeShapeType="1"/>
            </p:cNvSpPr>
            <p:nvPr/>
          </p:nvSpPr>
          <p:spPr bwMode="auto">
            <a:xfrm rot="10800000" flipH="1">
              <a:off x="6110" y="498"/>
              <a:ext cx="1121" cy="955"/>
            </a:xfrm>
            <a:prstGeom prst="line">
              <a:avLst/>
            </a:prstGeom>
            <a:noFill/>
            <a:ln w="25400">
              <a:solidFill>
                <a:srgbClr val="3333CC"/>
              </a:solidFill>
              <a:round/>
              <a:headEnd/>
              <a:tailEnd type="triangle" w="med" len="med"/>
            </a:ln>
          </p:spPr>
          <p:txBody>
            <a:bodyPr/>
            <a:lstStyle/>
            <a:p>
              <a:endParaRPr lang="en-US" sz="1600">
                <a:latin typeface="Helvetica" pitchFamily="34" charset="0"/>
                <a:cs typeface="Helvetica" pitchFamily="34" charset="0"/>
              </a:endParaRPr>
            </a:p>
          </p:txBody>
        </p:sp>
        <p:sp>
          <p:nvSpPr>
            <p:cNvPr id="25" name="Line 10"/>
            <p:cNvSpPr>
              <a:spLocks noChangeShapeType="1"/>
            </p:cNvSpPr>
            <p:nvPr/>
          </p:nvSpPr>
          <p:spPr bwMode="auto">
            <a:xfrm flipH="1">
              <a:off x="6525" y="539"/>
              <a:ext cx="416" cy="333"/>
            </a:xfrm>
            <a:prstGeom prst="line">
              <a:avLst/>
            </a:prstGeom>
            <a:noFill/>
            <a:ln w="25400">
              <a:solidFill>
                <a:srgbClr val="FF0000"/>
              </a:solidFill>
              <a:round/>
              <a:headEnd/>
              <a:tailEnd type="triangle" w="med" len="med"/>
            </a:ln>
          </p:spPr>
          <p:txBody>
            <a:bodyPr/>
            <a:lstStyle/>
            <a:p>
              <a:endParaRPr lang="en-US" sz="1600">
                <a:latin typeface="Helvetica" pitchFamily="34" charset="0"/>
                <a:cs typeface="Helvetica" pitchFamily="34" charset="0"/>
              </a:endParaRPr>
            </a:p>
          </p:txBody>
        </p:sp>
        <p:sp>
          <p:nvSpPr>
            <p:cNvPr id="26" name="Rectangle 11"/>
            <p:cNvSpPr>
              <a:spLocks/>
            </p:cNvSpPr>
            <p:nvPr/>
          </p:nvSpPr>
          <p:spPr bwMode="auto">
            <a:xfrm>
              <a:off x="5576" y="498"/>
              <a:ext cx="1241" cy="400"/>
            </a:xfrm>
            <a:prstGeom prst="rect">
              <a:avLst/>
            </a:prstGeom>
            <a:noFill/>
            <a:ln w="12700">
              <a:noFill/>
              <a:miter lim="800000"/>
              <a:headEnd/>
              <a:tailEnd/>
            </a:ln>
          </p:spPr>
          <p:txBody>
            <a:bodyPr lIns="0" tIns="0" rIns="40639" bIns="0"/>
            <a:lstStyle/>
            <a:p>
              <a:pPr marL="39688">
                <a:spcBef>
                  <a:spcPts val="1050"/>
                </a:spcBef>
              </a:pPr>
              <a:r>
                <a:rPr lang="en-US" dirty="0">
                  <a:solidFill>
                    <a:srgbClr val="003300"/>
                  </a:solidFill>
                  <a:latin typeface="Helvetica" pitchFamily="34" charset="0"/>
                  <a:cs typeface="Helvetica" pitchFamily="34" charset="0"/>
                  <a:sym typeface="Times New Roman" pitchFamily="18" charset="0"/>
                </a:rPr>
                <a:t>Centripetal Force</a:t>
              </a:r>
            </a:p>
          </p:txBody>
        </p:sp>
        <p:sp>
          <p:nvSpPr>
            <p:cNvPr id="27" name="Rectangle 12"/>
            <p:cNvSpPr>
              <a:spLocks/>
            </p:cNvSpPr>
            <p:nvPr/>
          </p:nvSpPr>
          <p:spPr bwMode="auto">
            <a:xfrm>
              <a:off x="6608" y="1079"/>
              <a:ext cx="208" cy="222"/>
            </a:xfrm>
            <a:prstGeom prst="rect">
              <a:avLst/>
            </a:prstGeom>
            <a:noFill/>
            <a:ln w="12700">
              <a:noFill/>
              <a:miter lim="800000"/>
              <a:headEnd/>
              <a:tailEnd/>
            </a:ln>
          </p:spPr>
          <p:txBody>
            <a:bodyPr lIns="0" tIns="0" rIns="40639" bIns="0"/>
            <a:lstStyle/>
            <a:p>
              <a:pPr marL="39688">
                <a:spcBef>
                  <a:spcPts val="1350"/>
                </a:spcBef>
              </a:pPr>
              <a:r>
                <a:rPr lang="en-US" sz="2000">
                  <a:solidFill>
                    <a:srgbClr val="008000"/>
                  </a:solidFill>
                  <a:latin typeface="Helvetica" pitchFamily="34" charset="0"/>
                  <a:cs typeface="Helvetica" pitchFamily="34" charset="0"/>
                  <a:sym typeface="Symbol" pitchFamily="18" charset="2"/>
                </a:rPr>
                <a:t>ρ</a:t>
              </a:r>
            </a:p>
          </p:txBody>
        </p:sp>
        <p:sp>
          <p:nvSpPr>
            <p:cNvPr id="28" name="Line 13"/>
            <p:cNvSpPr>
              <a:spLocks noChangeShapeType="1"/>
            </p:cNvSpPr>
            <p:nvPr/>
          </p:nvSpPr>
          <p:spPr bwMode="auto">
            <a:xfrm rot="10800000">
              <a:off x="6816" y="41"/>
              <a:ext cx="415" cy="457"/>
            </a:xfrm>
            <a:prstGeom prst="line">
              <a:avLst/>
            </a:prstGeom>
            <a:noFill/>
            <a:ln w="25400">
              <a:solidFill>
                <a:srgbClr val="99CC00"/>
              </a:solidFill>
              <a:round/>
              <a:headEnd/>
              <a:tailEnd type="triangle" w="med" len="med"/>
            </a:ln>
          </p:spPr>
          <p:txBody>
            <a:bodyPr/>
            <a:lstStyle/>
            <a:p>
              <a:endParaRPr lang="en-US" sz="1600">
                <a:latin typeface="Helvetica" pitchFamily="34" charset="0"/>
                <a:cs typeface="Helvetica" pitchFamily="34" charset="0"/>
              </a:endParaRPr>
            </a:p>
          </p:txBody>
        </p:sp>
        <p:sp>
          <p:nvSpPr>
            <p:cNvPr id="29" name="Oval 14"/>
            <p:cNvSpPr>
              <a:spLocks/>
            </p:cNvSpPr>
            <p:nvPr/>
          </p:nvSpPr>
          <p:spPr bwMode="auto">
            <a:xfrm>
              <a:off x="6068" y="1412"/>
              <a:ext cx="83" cy="83"/>
            </a:xfrm>
            <a:prstGeom prst="ellipse">
              <a:avLst/>
            </a:prstGeom>
            <a:solidFill>
              <a:srgbClr val="FF6600"/>
            </a:solidFill>
            <a:ln w="12700">
              <a:solidFill>
                <a:srgbClr val="FF0000"/>
              </a:solidFill>
              <a:round/>
              <a:headEnd/>
              <a:tailEnd/>
            </a:ln>
          </p:spPr>
          <p:txBody>
            <a:bodyPr lIns="0" tIns="0" rIns="0" bIns="0"/>
            <a:lstStyle/>
            <a:p>
              <a:endParaRPr lang="en-US" sz="1600">
                <a:latin typeface="Helvetica" pitchFamily="34" charset="0"/>
                <a:cs typeface="Helvetica" pitchFamily="34" charset="0"/>
              </a:endParaRPr>
            </a:p>
          </p:txBody>
        </p:sp>
        <p:pic>
          <p:nvPicPr>
            <p:cNvPr id="30" name="Picture 15"/>
            <p:cNvPicPr>
              <a:picLocks noChangeArrowheads="1"/>
            </p:cNvPicPr>
            <p:nvPr/>
          </p:nvPicPr>
          <p:blipFill>
            <a:blip r:embed="rId5" cstate="print"/>
            <a:srcRect/>
            <a:stretch>
              <a:fillRect/>
            </a:stretch>
          </p:blipFill>
          <p:spPr bwMode="auto">
            <a:xfrm>
              <a:off x="7024" y="83"/>
              <a:ext cx="228" cy="304"/>
            </a:xfrm>
            <a:prstGeom prst="rect">
              <a:avLst/>
            </a:prstGeom>
            <a:noFill/>
            <a:ln w="12700">
              <a:noFill/>
              <a:miter lim="800000"/>
              <a:headEnd/>
              <a:tailEnd/>
            </a:ln>
          </p:spPr>
        </p:pic>
        <p:sp>
          <p:nvSpPr>
            <p:cNvPr id="31" name="Rectangle 16"/>
            <p:cNvSpPr>
              <a:spLocks/>
            </p:cNvSpPr>
            <p:nvPr/>
          </p:nvSpPr>
          <p:spPr bwMode="auto">
            <a:xfrm>
              <a:off x="0" y="568"/>
              <a:ext cx="1824" cy="296"/>
            </a:xfrm>
            <a:prstGeom prst="rect">
              <a:avLst/>
            </a:prstGeom>
            <a:noFill/>
            <a:ln w="12700">
              <a:noFill/>
              <a:miter lim="800000"/>
              <a:headEnd/>
              <a:tailEnd/>
            </a:ln>
          </p:spPr>
          <p:txBody>
            <a:bodyPr lIns="0" tIns="0" rIns="40639" bIns="0"/>
            <a:lstStyle/>
            <a:p>
              <a:pPr marL="39688">
                <a:spcBef>
                  <a:spcPts val="1350"/>
                </a:spcBef>
              </a:pPr>
              <a:r>
                <a:rPr lang="en-US" sz="2000" dirty="0">
                  <a:solidFill>
                    <a:srgbClr val="003300"/>
                  </a:solidFill>
                  <a:latin typeface="Helvetica" pitchFamily="34" charset="0"/>
                  <a:cs typeface="Helvetica" pitchFamily="34" charset="0"/>
                  <a:sym typeface="Helvetica" pitchFamily="64" charset="0"/>
                </a:rPr>
                <a:t>Lorentz force</a:t>
              </a:r>
            </a:p>
          </p:txBody>
        </p:sp>
        <p:sp>
          <p:nvSpPr>
            <p:cNvPr id="32" name="Rectangle 17"/>
            <p:cNvSpPr>
              <a:spLocks/>
            </p:cNvSpPr>
            <p:nvPr/>
          </p:nvSpPr>
          <p:spPr bwMode="auto">
            <a:xfrm>
              <a:off x="160" y="2222"/>
              <a:ext cx="4730" cy="362"/>
            </a:xfrm>
            <a:prstGeom prst="rect">
              <a:avLst/>
            </a:prstGeom>
            <a:noFill/>
            <a:ln w="12700">
              <a:noFill/>
              <a:miter lim="800000"/>
              <a:headEnd/>
              <a:tailEnd/>
            </a:ln>
          </p:spPr>
          <p:txBody>
            <a:bodyPr lIns="0" tIns="0" rIns="40639" bIns="0"/>
            <a:lstStyle/>
            <a:p>
              <a:pPr marL="39688">
                <a:spcBef>
                  <a:spcPts val="1050"/>
                </a:spcBef>
              </a:pPr>
              <a:r>
                <a:rPr lang="en-US" sz="2000" i="1" dirty="0">
                  <a:solidFill>
                    <a:srgbClr val="003300"/>
                  </a:solidFill>
                  <a:latin typeface="Helvetica" pitchFamily="34" charset="0"/>
                  <a:cs typeface="Helvetica" pitchFamily="34" charset="0"/>
                  <a:sym typeface="Helvetica" pitchFamily="64" charset="0"/>
                </a:rPr>
                <a:t>LHC: ρ = 2.8 km </a:t>
              </a:r>
              <a:r>
                <a:rPr lang="en-US" sz="2000" i="1" dirty="0" smtClean="0">
                  <a:solidFill>
                    <a:srgbClr val="003300"/>
                  </a:solidFill>
                  <a:latin typeface="Helvetica" pitchFamily="34" charset="0"/>
                  <a:cs typeface="Helvetica" pitchFamily="34" charset="0"/>
                  <a:sym typeface="Helvetica" pitchFamily="64" charset="0"/>
                </a:rPr>
                <a:t>fixed </a:t>
              </a:r>
              <a:r>
                <a:rPr lang="en-US" sz="2000" i="1" dirty="0">
                  <a:solidFill>
                    <a:srgbClr val="003300"/>
                  </a:solidFill>
                  <a:latin typeface="Helvetica" pitchFamily="34" charset="0"/>
                  <a:cs typeface="Helvetica" pitchFamily="34" charset="0"/>
                  <a:sym typeface="Helvetica" pitchFamily="64" charset="0"/>
                </a:rPr>
                <a:t>by LEP tunnel!</a:t>
              </a:r>
            </a:p>
          </p:txBody>
        </p:sp>
        <p:grpSp>
          <p:nvGrpSpPr>
            <p:cNvPr id="33" name="Group 18"/>
            <p:cNvGrpSpPr>
              <a:grpSpLocks/>
            </p:cNvGrpSpPr>
            <p:nvPr/>
          </p:nvGrpSpPr>
          <p:grpSpPr bwMode="auto">
            <a:xfrm>
              <a:off x="2230" y="1288"/>
              <a:ext cx="1936" cy="688"/>
              <a:chOff x="366" y="0"/>
              <a:chExt cx="1936" cy="688"/>
            </a:xfrm>
          </p:grpSpPr>
          <p:sp>
            <p:nvSpPr>
              <p:cNvPr id="41" name="Rectangle 19"/>
              <p:cNvSpPr>
                <a:spLocks/>
              </p:cNvSpPr>
              <p:nvPr/>
            </p:nvSpPr>
            <p:spPr bwMode="auto">
              <a:xfrm>
                <a:off x="366" y="0"/>
                <a:ext cx="1936" cy="688"/>
              </a:xfrm>
              <a:prstGeom prst="rect">
                <a:avLst/>
              </a:prstGeom>
              <a:solidFill>
                <a:srgbClr val="CCCBFA"/>
              </a:solidFill>
              <a:ln w="25400">
                <a:solidFill>
                  <a:srgbClr val="0000FF"/>
                </a:solidFill>
                <a:miter lim="800000"/>
                <a:headEnd/>
                <a:tailEnd/>
              </a:ln>
            </p:spPr>
            <p:txBody>
              <a:bodyPr lIns="0" tIns="0" rIns="0" bIns="0"/>
              <a:lstStyle/>
              <a:p>
                <a:endParaRPr lang="en-US" sz="1600">
                  <a:latin typeface="Helvetica" pitchFamily="34" charset="0"/>
                  <a:cs typeface="Helvetica" pitchFamily="34" charset="0"/>
                </a:endParaRPr>
              </a:p>
            </p:txBody>
          </p:sp>
          <p:pic>
            <p:nvPicPr>
              <p:cNvPr id="42" name="Picture 20"/>
              <p:cNvPicPr>
                <a:picLocks noChangeAspect="1" noChangeArrowheads="1"/>
              </p:cNvPicPr>
              <p:nvPr/>
            </p:nvPicPr>
            <p:blipFill>
              <a:blip r:embed="rId6" cstate="print"/>
              <a:srcRect/>
              <a:stretch>
                <a:fillRect/>
              </a:stretch>
            </p:blipFill>
            <p:spPr bwMode="auto">
              <a:xfrm>
                <a:off x="403" y="72"/>
                <a:ext cx="1784" cy="536"/>
              </a:xfrm>
              <a:prstGeom prst="rect">
                <a:avLst/>
              </a:prstGeom>
              <a:noFill/>
              <a:ln w="12700">
                <a:noFill/>
                <a:miter lim="800000"/>
                <a:headEnd/>
                <a:tailEnd/>
              </a:ln>
            </p:spPr>
          </p:pic>
        </p:grpSp>
        <p:sp>
          <p:nvSpPr>
            <p:cNvPr id="34" name="Rectangle 21"/>
            <p:cNvSpPr>
              <a:spLocks/>
            </p:cNvSpPr>
            <p:nvPr/>
          </p:nvSpPr>
          <p:spPr bwMode="auto">
            <a:xfrm>
              <a:off x="1920" y="440"/>
              <a:ext cx="2192" cy="520"/>
            </a:xfrm>
            <a:prstGeom prst="rect">
              <a:avLst/>
            </a:prstGeom>
            <a:noFill/>
            <a:ln w="25400">
              <a:solidFill>
                <a:srgbClr val="FF0000"/>
              </a:solidFill>
              <a:miter lim="800000"/>
              <a:headEnd/>
              <a:tailEnd/>
            </a:ln>
          </p:spPr>
          <p:txBody>
            <a:bodyPr lIns="0" tIns="0" rIns="0" bIns="0"/>
            <a:lstStyle/>
            <a:p>
              <a:endParaRPr lang="en-US" sz="1600">
                <a:latin typeface="Helvetica" pitchFamily="34" charset="0"/>
                <a:cs typeface="Helvetica" pitchFamily="34" charset="0"/>
              </a:endParaRPr>
            </a:p>
          </p:txBody>
        </p:sp>
        <p:grpSp>
          <p:nvGrpSpPr>
            <p:cNvPr id="35" name="Group 22"/>
            <p:cNvGrpSpPr>
              <a:grpSpLocks/>
            </p:cNvGrpSpPr>
            <p:nvPr/>
          </p:nvGrpSpPr>
          <p:grpSpPr bwMode="auto">
            <a:xfrm>
              <a:off x="2000" y="396"/>
              <a:ext cx="2032" cy="469"/>
              <a:chOff x="0" y="-4"/>
              <a:chExt cx="2032" cy="469"/>
            </a:xfrm>
          </p:grpSpPr>
          <p:pic>
            <p:nvPicPr>
              <p:cNvPr id="36" name="Picture 23"/>
              <p:cNvPicPr>
                <a:picLocks noChangeAspect="1" noChangeArrowheads="1"/>
              </p:cNvPicPr>
              <p:nvPr/>
            </p:nvPicPr>
            <p:blipFill>
              <a:blip r:embed="rId7" cstate="print"/>
              <a:srcRect/>
              <a:stretch>
                <a:fillRect/>
              </a:stretch>
            </p:blipFill>
            <p:spPr bwMode="auto">
              <a:xfrm>
                <a:off x="0" y="190"/>
                <a:ext cx="2032" cy="275"/>
              </a:xfrm>
              <a:prstGeom prst="rect">
                <a:avLst/>
              </a:prstGeom>
              <a:noFill/>
              <a:ln w="12700">
                <a:noFill/>
                <a:miter lim="800000"/>
                <a:headEnd/>
                <a:tailEnd/>
              </a:ln>
            </p:spPr>
          </p:pic>
          <p:sp>
            <p:nvSpPr>
              <p:cNvPr id="37" name="Rectangle 24"/>
              <p:cNvSpPr>
                <a:spLocks/>
              </p:cNvSpPr>
              <p:nvPr/>
            </p:nvSpPr>
            <p:spPr bwMode="auto">
              <a:xfrm>
                <a:off x="0" y="-4"/>
                <a:ext cx="231" cy="304"/>
              </a:xfrm>
              <a:prstGeom prst="rect">
                <a:avLst/>
              </a:prstGeom>
              <a:noFill/>
              <a:ln w="12700">
                <a:noFill/>
                <a:miter lim="800000"/>
                <a:headEnd/>
                <a:tailEnd/>
              </a:ln>
            </p:spPr>
            <p:txBody>
              <a:bodyPr wrap="none" lIns="0" tIns="0" rIns="0" bIns="0" anchor="ctr">
                <a:spAutoFit/>
              </a:bodyPr>
              <a:lstStyle/>
              <a:p>
                <a:r>
                  <a:rPr lang="en-US" sz="2000">
                    <a:solidFill>
                      <a:srgbClr val="FF0000"/>
                    </a:solidFill>
                    <a:latin typeface="Helvetica" pitchFamily="34" charset="0"/>
                    <a:cs typeface="Helvetica" pitchFamily="34" charset="0"/>
                    <a:sym typeface="Helvetica" pitchFamily="64" charset="0"/>
                  </a:rPr>
                  <a:t>→</a:t>
                </a:r>
              </a:p>
            </p:txBody>
          </p:sp>
          <p:sp>
            <p:nvSpPr>
              <p:cNvPr id="38" name="Rectangle 25"/>
              <p:cNvSpPr>
                <a:spLocks/>
              </p:cNvSpPr>
              <p:nvPr/>
            </p:nvSpPr>
            <p:spPr bwMode="auto">
              <a:xfrm>
                <a:off x="712" y="68"/>
                <a:ext cx="231" cy="304"/>
              </a:xfrm>
              <a:prstGeom prst="rect">
                <a:avLst/>
              </a:prstGeom>
              <a:noFill/>
              <a:ln w="12700">
                <a:noFill/>
                <a:miter lim="800000"/>
                <a:headEnd/>
                <a:tailEnd/>
              </a:ln>
            </p:spPr>
            <p:txBody>
              <a:bodyPr wrap="none" lIns="0" tIns="0" rIns="0" bIns="0" anchor="ctr">
                <a:spAutoFit/>
              </a:bodyPr>
              <a:lstStyle/>
              <a:p>
                <a:r>
                  <a:rPr lang="en-US" sz="2000">
                    <a:solidFill>
                      <a:srgbClr val="FF0000"/>
                    </a:solidFill>
                    <a:latin typeface="Helvetica" pitchFamily="34" charset="0"/>
                    <a:cs typeface="Helvetica" pitchFamily="34" charset="0"/>
                    <a:sym typeface="Helvetica" pitchFamily="64" charset="0"/>
                  </a:rPr>
                  <a:t>→</a:t>
                </a:r>
              </a:p>
            </p:txBody>
          </p:sp>
          <p:sp>
            <p:nvSpPr>
              <p:cNvPr id="39" name="Rectangle 26"/>
              <p:cNvSpPr>
                <a:spLocks/>
              </p:cNvSpPr>
              <p:nvPr/>
            </p:nvSpPr>
            <p:spPr bwMode="auto">
              <a:xfrm>
                <a:off x="1224" y="4"/>
                <a:ext cx="231" cy="304"/>
              </a:xfrm>
              <a:prstGeom prst="rect">
                <a:avLst/>
              </a:prstGeom>
              <a:noFill/>
              <a:ln w="12700">
                <a:noFill/>
                <a:miter lim="800000"/>
                <a:headEnd/>
                <a:tailEnd/>
              </a:ln>
            </p:spPr>
            <p:txBody>
              <a:bodyPr wrap="none" lIns="0" tIns="0" rIns="0" bIns="0" anchor="ctr">
                <a:spAutoFit/>
              </a:bodyPr>
              <a:lstStyle/>
              <a:p>
                <a:r>
                  <a:rPr lang="en-US" sz="2000">
                    <a:solidFill>
                      <a:srgbClr val="FF0000"/>
                    </a:solidFill>
                    <a:latin typeface="Helvetica" pitchFamily="34" charset="0"/>
                    <a:cs typeface="Helvetica" pitchFamily="34" charset="0"/>
                    <a:sym typeface="Helvetica" pitchFamily="64" charset="0"/>
                  </a:rPr>
                  <a:t>→</a:t>
                </a:r>
              </a:p>
            </p:txBody>
          </p:sp>
          <p:sp>
            <p:nvSpPr>
              <p:cNvPr id="40" name="Rectangle 27"/>
              <p:cNvSpPr>
                <a:spLocks/>
              </p:cNvSpPr>
              <p:nvPr/>
            </p:nvSpPr>
            <p:spPr bwMode="auto">
              <a:xfrm>
                <a:off x="1752" y="4"/>
                <a:ext cx="231" cy="304"/>
              </a:xfrm>
              <a:prstGeom prst="rect">
                <a:avLst/>
              </a:prstGeom>
              <a:noFill/>
              <a:ln w="12700">
                <a:noFill/>
                <a:miter lim="800000"/>
                <a:headEnd/>
                <a:tailEnd/>
              </a:ln>
            </p:spPr>
            <p:txBody>
              <a:bodyPr wrap="none" lIns="0" tIns="0" rIns="0" bIns="0" anchor="ctr">
                <a:spAutoFit/>
              </a:bodyPr>
              <a:lstStyle/>
              <a:p>
                <a:r>
                  <a:rPr lang="en-US" sz="2000">
                    <a:solidFill>
                      <a:srgbClr val="FF0000"/>
                    </a:solidFill>
                    <a:latin typeface="Helvetica" pitchFamily="34" charset="0"/>
                    <a:cs typeface="Helvetica" pitchFamily="34" charset="0"/>
                    <a:sym typeface="Helvetica" pitchFamily="64" charset="0"/>
                  </a:rPr>
                  <a:t>→</a:t>
                </a:r>
              </a:p>
            </p:txBody>
          </p:sp>
        </p:grpSp>
      </p:gr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Focusing</a:t>
            </a:r>
            <a:endParaRPr lang="en-US" dirty="0"/>
          </a:p>
        </p:txBody>
      </p:sp>
      <p:grpSp>
        <p:nvGrpSpPr>
          <p:cNvPr id="4" name="Group 3"/>
          <p:cNvGrpSpPr>
            <a:grpSpLocks noChangeAspect="1"/>
          </p:cNvGrpSpPr>
          <p:nvPr/>
        </p:nvGrpSpPr>
        <p:grpSpPr bwMode="auto">
          <a:xfrm>
            <a:off x="604838" y="920750"/>
            <a:ext cx="2691606" cy="2386807"/>
            <a:chOff x="0" y="0"/>
            <a:chExt cx="3391" cy="3007"/>
          </a:xfrm>
        </p:grpSpPr>
        <p:sp>
          <p:nvSpPr>
            <p:cNvPr id="5" name="AutoShape 4"/>
            <p:cNvSpPr>
              <a:spLocks/>
            </p:cNvSpPr>
            <p:nvPr/>
          </p:nvSpPr>
          <p:spPr bwMode="auto">
            <a:xfrm>
              <a:off x="1548" y="190"/>
              <a:ext cx="103" cy="126"/>
            </a:xfrm>
            <a:custGeom>
              <a:avLst/>
              <a:gdLst>
                <a:gd name="T0" fmla="*/ 0 w 21600"/>
                <a:gd name="T1" fmla="*/ 0 h 21600"/>
                <a:gd name="T2" fmla="*/ 21600 w 21600"/>
                <a:gd name="T3" fmla="*/ 21600 h 21600"/>
              </a:gdLst>
              <a:ahLst/>
              <a:cxnLst>
                <a:cxn ang="0">
                  <a:pos x="10800" y="0"/>
                </a:cxn>
                <a:cxn ang="0">
                  <a:pos x="21600" y="21600"/>
                </a:cxn>
                <a:cxn ang="0">
                  <a:pos x="19722" y="20928"/>
                </a:cxn>
                <a:cxn ang="0">
                  <a:pos x="17961" y="20352"/>
                </a:cxn>
                <a:cxn ang="0">
                  <a:pos x="16083" y="19968"/>
                </a:cxn>
                <a:cxn ang="0">
                  <a:pos x="14322" y="19584"/>
                </a:cxn>
                <a:cxn ang="0">
                  <a:pos x="12443" y="19392"/>
                </a:cxn>
                <a:cxn ang="0">
                  <a:pos x="10800" y="19296"/>
                </a:cxn>
                <a:cxn ang="0">
                  <a:pos x="9039" y="19392"/>
                </a:cxn>
                <a:cxn ang="0">
                  <a:pos x="7278" y="19584"/>
                </a:cxn>
                <a:cxn ang="0">
                  <a:pos x="5400" y="19968"/>
                </a:cxn>
                <a:cxn ang="0">
                  <a:pos x="3639" y="20352"/>
                </a:cxn>
                <a:cxn ang="0">
                  <a:pos x="1761" y="20928"/>
                </a:cxn>
                <a:cxn ang="0">
                  <a:pos x="0" y="21600"/>
                </a:cxn>
                <a:cxn ang="0">
                  <a:pos x="10800" y="0"/>
                </a:cxn>
                <a:cxn ang="0">
                  <a:pos x="10800" y="0"/>
                </a:cxn>
              </a:cxnLst>
              <a:rect l="T0" t="T1" r="T2" b="T3"/>
              <a:pathLst>
                <a:path w="21600" h="21600">
                  <a:moveTo>
                    <a:pt x="10800" y="0"/>
                  </a:moveTo>
                  <a:lnTo>
                    <a:pt x="21600" y="21600"/>
                  </a:lnTo>
                  <a:lnTo>
                    <a:pt x="19722" y="20928"/>
                  </a:lnTo>
                  <a:lnTo>
                    <a:pt x="17961" y="20352"/>
                  </a:lnTo>
                  <a:lnTo>
                    <a:pt x="16083" y="19968"/>
                  </a:lnTo>
                  <a:lnTo>
                    <a:pt x="14322" y="19584"/>
                  </a:lnTo>
                  <a:lnTo>
                    <a:pt x="12443" y="19392"/>
                  </a:lnTo>
                  <a:lnTo>
                    <a:pt x="10800" y="19296"/>
                  </a:lnTo>
                  <a:lnTo>
                    <a:pt x="9039" y="19392"/>
                  </a:lnTo>
                  <a:lnTo>
                    <a:pt x="7278" y="19584"/>
                  </a:lnTo>
                  <a:lnTo>
                    <a:pt x="5400" y="19968"/>
                  </a:lnTo>
                  <a:lnTo>
                    <a:pt x="3639" y="20352"/>
                  </a:lnTo>
                  <a:lnTo>
                    <a:pt x="1761" y="20928"/>
                  </a:lnTo>
                  <a:lnTo>
                    <a:pt x="0" y="21600"/>
                  </a:lnTo>
                  <a:lnTo>
                    <a:pt x="10800" y="0"/>
                  </a:lnTo>
                  <a:close/>
                  <a:moveTo>
                    <a:pt x="10800" y="0"/>
                  </a:moveTo>
                </a:path>
              </a:pathLst>
            </a:custGeom>
            <a:solidFill>
              <a:srgbClr val="0000FF"/>
            </a:solidFill>
            <a:ln w="12700">
              <a:noFill/>
              <a:miter lim="800000"/>
              <a:headEnd type="none" w="med" len="med"/>
              <a:tailEnd type="none" w="med" len="med"/>
            </a:ln>
          </p:spPr>
          <p:txBody>
            <a:bodyPr lIns="0" tIns="0" rIns="0" bIns="0"/>
            <a:lstStyle/>
            <a:p>
              <a:endParaRPr lang="en-US" sz="1200"/>
            </a:p>
          </p:txBody>
        </p:sp>
        <p:sp>
          <p:nvSpPr>
            <p:cNvPr id="6" name="Rectangle 5"/>
            <p:cNvSpPr>
              <a:spLocks/>
            </p:cNvSpPr>
            <p:nvPr/>
          </p:nvSpPr>
          <p:spPr bwMode="auto">
            <a:xfrm>
              <a:off x="1592" y="190"/>
              <a:ext cx="16" cy="2786"/>
            </a:xfrm>
            <a:prstGeom prst="rect">
              <a:avLst/>
            </a:prstGeom>
            <a:solidFill>
              <a:srgbClr val="0000FF"/>
            </a:solidFill>
            <a:ln w="12700">
              <a:noFill/>
              <a:miter lim="800000"/>
              <a:headEnd/>
              <a:tailEnd/>
            </a:ln>
          </p:spPr>
          <p:txBody>
            <a:bodyPr lIns="0" tIns="0" rIns="0" bIns="0"/>
            <a:lstStyle/>
            <a:p>
              <a:endParaRPr lang="en-US" sz="1200"/>
            </a:p>
          </p:txBody>
        </p:sp>
        <p:sp>
          <p:nvSpPr>
            <p:cNvPr id="7" name="AutoShape 6"/>
            <p:cNvSpPr>
              <a:spLocks/>
            </p:cNvSpPr>
            <p:nvPr/>
          </p:nvSpPr>
          <p:spPr bwMode="auto">
            <a:xfrm>
              <a:off x="3138" y="1527"/>
              <a:ext cx="112" cy="99"/>
            </a:xfrm>
            <a:custGeom>
              <a:avLst/>
              <a:gdLst>
                <a:gd name="T0" fmla="*/ 0 w 21600"/>
                <a:gd name="T1" fmla="*/ 0 h 21600"/>
                <a:gd name="T2" fmla="*/ 21600 w 21600"/>
                <a:gd name="T3" fmla="*/ 21600 h 21600"/>
              </a:gdLst>
              <a:ahLst/>
              <a:cxnLst>
                <a:cxn ang="0">
                  <a:pos x="21600" y="10861"/>
                </a:cxn>
                <a:cxn ang="0">
                  <a:pos x="0" y="0"/>
                </a:cxn>
                <a:cxn ang="0">
                  <a:pos x="645" y="1831"/>
                </a:cxn>
                <a:cxn ang="0">
                  <a:pos x="1290" y="3661"/>
                </a:cxn>
                <a:cxn ang="0">
                  <a:pos x="1719" y="5492"/>
                </a:cxn>
                <a:cxn ang="0">
                  <a:pos x="2042" y="7322"/>
                </a:cxn>
                <a:cxn ang="0">
                  <a:pos x="2149" y="9153"/>
                </a:cxn>
                <a:cxn ang="0">
                  <a:pos x="2364" y="10861"/>
                </a:cxn>
                <a:cxn ang="0">
                  <a:pos x="2149" y="12447"/>
                </a:cxn>
                <a:cxn ang="0">
                  <a:pos x="2042" y="14278"/>
                </a:cxn>
                <a:cxn ang="0">
                  <a:pos x="1719" y="16108"/>
                </a:cxn>
                <a:cxn ang="0">
                  <a:pos x="1290" y="17939"/>
                </a:cxn>
                <a:cxn ang="0">
                  <a:pos x="645" y="19769"/>
                </a:cxn>
                <a:cxn ang="0">
                  <a:pos x="0" y="21600"/>
                </a:cxn>
                <a:cxn ang="0">
                  <a:pos x="21600" y="10861"/>
                </a:cxn>
                <a:cxn ang="0">
                  <a:pos x="21600" y="10861"/>
                </a:cxn>
              </a:cxnLst>
              <a:rect l="T0" t="T1" r="T2" b="T3"/>
              <a:pathLst>
                <a:path w="21600" h="21600">
                  <a:moveTo>
                    <a:pt x="21600" y="10861"/>
                  </a:moveTo>
                  <a:lnTo>
                    <a:pt x="0" y="0"/>
                  </a:lnTo>
                  <a:lnTo>
                    <a:pt x="645" y="1831"/>
                  </a:lnTo>
                  <a:lnTo>
                    <a:pt x="1290" y="3661"/>
                  </a:lnTo>
                  <a:lnTo>
                    <a:pt x="1719" y="5492"/>
                  </a:lnTo>
                  <a:lnTo>
                    <a:pt x="2042" y="7322"/>
                  </a:lnTo>
                  <a:lnTo>
                    <a:pt x="2149" y="9153"/>
                  </a:lnTo>
                  <a:lnTo>
                    <a:pt x="2364" y="10861"/>
                  </a:lnTo>
                  <a:lnTo>
                    <a:pt x="2149" y="12447"/>
                  </a:lnTo>
                  <a:lnTo>
                    <a:pt x="2042" y="14278"/>
                  </a:lnTo>
                  <a:lnTo>
                    <a:pt x="1719" y="16108"/>
                  </a:lnTo>
                  <a:lnTo>
                    <a:pt x="1290" y="17939"/>
                  </a:lnTo>
                  <a:lnTo>
                    <a:pt x="645" y="19769"/>
                  </a:lnTo>
                  <a:lnTo>
                    <a:pt x="0" y="21600"/>
                  </a:lnTo>
                  <a:lnTo>
                    <a:pt x="21600" y="10861"/>
                  </a:lnTo>
                  <a:close/>
                  <a:moveTo>
                    <a:pt x="21600" y="10861"/>
                  </a:moveTo>
                </a:path>
              </a:pathLst>
            </a:custGeom>
            <a:solidFill>
              <a:srgbClr val="0000FF"/>
            </a:solidFill>
            <a:ln w="12700">
              <a:noFill/>
              <a:miter lim="800000"/>
              <a:headEnd type="none" w="med" len="med"/>
              <a:tailEnd type="none" w="med" len="med"/>
            </a:ln>
          </p:spPr>
          <p:txBody>
            <a:bodyPr lIns="0" tIns="0" rIns="0" bIns="0"/>
            <a:lstStyle/>
            <a:p>
              <a:endParaRPr lang="en-US" sz="1200"/>
            </a:p>
          </p:txBody>
        </p:sp>
        <p:sp>
          <p:nvSpPr>
            <p:cNvPr id="8" name="AutoShape 7"/>
            <p:cNvSpPr>
              <a:spLocks/>
            </p:cNvSpPr>
            <p:nvPr/>
          </p:nvSpPr>
          <p:spPr bwMode="auto">
            <a:xfrm>
              <a:off x="0" y="1567"/>
              <a:ext cx="3250" cy="18"/>
            </a:xfrm>
            <a:custGeom>
              <a:avLst/>
              <a:gdLst>
                <a:gd name="T0" fmla="*/ 0 w 21600"/>
                <a:gd name="T1" fmla="*/ 0 h 21600"/>
                <a:gd name="T2" fmla="*/ 21600 w 21600"/>
                <a:gd name="T3" fmla="*/ 21600 h 21600"/>
              </a:gdLst>
              <a:ahLst/>
              <a:cxnLst>
                <a:cxn ang="0">
                  <a:pos x="0" y="0"/>
                </a:cxn>
                <a:cxn ang="0">
                  <a:pos x="0" y="21600"/>
                </a:cxn>
                <a:cxn ang="0">
                  <a:pos x="21600" y="20945"/>
                </a:cxn>
                <a:cxn ang="0">
                  <a:pos x="21600" y="1309"/>
                </a:cxn>
                <a:cxn ang="0">
                  <a:pos x="0" y="0"/>
                </a:cxn>
                <a:cxn ang="0">
                  <a:pos x="0" y="0"/>
                </a:cxn>
              </a:cxnLst>
              <a:rect l="T0" t="T1" r="T2" b="T3"/>
              <a:pathLst>
                <a:path w="21600" h="21600">
                  <a:moveTo>
                    <a:pt x="0" y="0"/>
                  </a:moveTo>
                  <a:lnTo>
                    <a:pt x="0" y="21600"/>
                  </a:lnTo>
                  <a:lnTo>
                    <a:pt x="21600" y="20945"/>
                  </a:lnTo>
                  <a:lnTo>
                    <a:pt x="21600" y="1309"/>
                  </a:lnTo>
                  <a:lnTo>
                    <a:pt x="0" y="0"/>
                  </a:lnTo>
                  <a:close/>
                  <a:moveTo>
                    <a:pt x="0" y="0"/>
                  </a:moveTo>
                </a:path>
              </a:pathLst>
            </a:custGeom>
            <a:solidFill>
              <a:srgbClr val="0000FF"/>
            </a:solidFill>
            <a:ln w="12700">
              <a:noFill/>
              <a:miter lim="800000"/>
              <a:headEnd type="none" w="med" len="med"/>
              <a:tailEnd type="none" w="med" len="med"/>
            </a:ln>
          </p:spPr>
          <p:txBody>
            <a:bodyPr lIns="0" tIns="0" rIns="0" bIns="0"/>
            <a:lstStyle/>
            <a:p>
              <a:endParaRPr lang="en-US" sz="1200"/>
            </a:p>
          </p:txBody>
        </p:sp>
        <p:sp>
          <p:nvSpPr>
            <p:cNvPr id="9" name="AutoShape 8"/>
            <p:cNvSpPr>
              <a:spLocks/>
            </p:cNvSpPr>
            <p:nvPr/>
          </p:nvSpPr>
          <p:spPr bwMode="auto">
            <a:xfrm>
              <a:off x="1993" y="236"/>
              <a:ext cx="1252" cy="1058"/>
            </a:xfrm>
            <a:custGeom>
              <a:avLst/>
              <a:gdLst>
                <a:gd name="T0" fmla="*/ 0 w 21600"/>
                <a:gd name="T1" fmla="*/ 0 h 21600"/>
                <a:gd name="T2" fmla="*/ 21600 w 21600"/>
                <a:gd name="T3" fmla="*/ 21600 h 21600"/>
              </a:gdLst>
              <a:ahLst/>
              <a:cxnLst>
                <a:cxn ang="0">
                  <a:pos x="297" y="0"/>
                </a:cxn>
                <a:cxn ang="0">
                  <a:pos x="0" y="0"/>
                </a:cxn>
                <a:cxn ang="0">
                  <a:pos x="77" y="2759"/>
                </a:cxn>
                <a:cxn ang="0">
                  <a:pos x="479" y="5609"/>
                </a:cxn>
                <a:cxn ang="0">
                  <a:pos x="1149" y="8127"/>
                </a:cxn>
                <a:cxn ang="0">
                  <a:pos x="2107" y="10623"/>
                </a:cxn>
                <a:cxn ang="0">
                  <a:pos x="3333" y="12923"/>
                </a:cxn>
                <a:cxn ang="0">
                  <a:pos x="4732" y="14972"/>
                </a:cxn>
                <a:cxn ang="0">
                  <a:pos x="6370" y="16815"/>
                </a:cxn>
                <a:cxn ang="0">
                  <a:pos x="8161" y="18383"/>
                </a:cxn>
                <a:cxn ang="0">
                  <a:pos x="10163" y="19677"/>
                </a:cxn>
                <a:cxn ang="0">
                  <a:pos x="12251" y="20650"/>
                </a:cxn>
                <a:cxn ang="0">
                  <a:pos x="14531" y="21314"/>
                </a:cxn>
                <a:cxn ang="0">
                  <a:pos x="16897" y="21589"/>
                </a:cxn>
                <a:cxn ang="0">
                  <a:pos x="17299" y="21600"/>
                </a:cxn>
                <a:cxn ang="0">
                  <a:pos x="18094" y="21600"/>
                </a:cxn>
                <a:cxn ang="0">
                  <a:pos x="18860" y="21554"/>
                </a:cxn>
                <a:cxn ang="0">
                  <a:pos x="19272" y="21508"/>
                </a:cxn>
                <a:cxn ang="0">
                  <a:pos x="19636" y="21463"/>
                </a:cxn>
                <a:cxn ang="0">
                  <a:pos x="20020" y="21394"/>
                </a:cxn>
                <a:cxn ang="0">
                  <a:pos x="20412" y="21314"/>
                </a:cxn>
                <a:cxn ang="0">
                  <a:pos x="20834" y="21234"/>
                </a:cxn>
                <a:cxn ang="0">
                  <a:pos x="21198" y="21131"/>
                </a:cxn>
                <a:cxn ang="0">
                  <a:pos x="21600" y="21005"/>
                </a:cxn>
                <a:cxn ang="0">
                  <a:pos x="21562" y="20661"/>
                </a:cxn>
                <a:cxn ang="0">
                  <a:pos x="21159" y="20787"/>
                </a:cxn>
                <a:cxn ang="0">
                  <a:pos x="20728" y="20890"/>
                </a:cxn>
                <a:cxn ang="0">
                  <a:pos x="20393" y="20970"/>
                </a:cxn>
                <a:cxn ang="0">
                  <a:pos x="20000" y="21051"/>
                </a:cxn>
                <a:cxn ang="0">
                  <a:pos x="19617" y="21119"/>
                </a:cxn>
                <a:cxn ang="0">
                  <a:pos x="19205" y="21165"/>
                </a:cxn>
                <a:cxn ang="0">
                  <a:pos x="18860" y="21211"/>
                </a:cxn>
                <a:cxn ang="0">
                  <a:pos x="18094" y="21257"/>
                </a:cxn>
                <a:cxn ang="0">
                  <a:pos x="17299" y="21257"/>
                </a:cxn>
                <a:cxn ang="0">
                  <a:pos x="16897" y="21245"/>
                </a:cxn>
                <a:cxn ang="0">
                  <a:pos x="14588" y="20970"/>
                </a:cxn>
                <a:cxn ang="0">
                  <a:pos x="12404" y="20341"/>
                </a:cxn>
                <a:cxn ang="0">
                  <a:pos x="10268" y="19356"/>
                </a:cxn>
                <a:cxn ang="0">
                  <a:pos x="8333" y="18097"/>
                </a:cxn>
                <a:cxn ang="0">
                  <a:pos x="6533" y="16529"/>
                </a:cxn>
                <a:cxn ang="0">
                  <a:pos x="4943" y="14732"/>
                </a:cxn>
                <a:cxn ang="0">
                  <a:pos x="3515" y="12660"/>
                </a:cxn>
                <a:cxn ang="0">
                  <a:pos x="2366" y="10462"/>
                </a:cxn>
                <a:cxn ang="0">
                  <a:pos x="1446" y="8104"/>
                </a:cxn>
                <a:cxn ang="0">
                  <a:pos x="757" y="5449"/>
                </a:cxn>
                <a:cxn ang="0">
                  <a:pos x="374" y="2862"/>
                </a:cxn>
                <a:cxn ang="0">
                  <a:pos x="297" y="0"/>
                </a:cxn>
                <a:cxn ang="0">
                  <a:pos x="297" y="0"/>
                </a:cxn>
              </a:cxnLst>
              <a:rect l="T0" t="T1" r="T2" b="T3"/>
              <a:pathLst>
                <a:path w="21600" h="21600">
                  <a:moveTo>
                    <a:pt x="297" y="0"/>
                  </a:moveTo>
                  <a:lnTo>
                    <a:pt x="0" y="0"/>
                  </a:lnTo>
                  <a:lnTo>
                    <a:pt x="77" y="2759"/>
                  </a:lnTo>
                  <a:lnTo>
                    <a:pt x="479" y="5609"/>
                  </a:lnTo>
                  <a:lnTo>
                    <a:pt x="1149" y="8127"/>
                  </a:lnTo>
                  <a:lnTo>
                    <a:pt x="2107" y="10623"/>
                  </a:lnTo>
                  <a:lnTo>
                    <a:pt x="3333" y="12923"/>
                  </a:lnTo>
                  <a:lnTo>
                    <a:pt x="4732" y="14972"/>
                  </a:lnTo>
                  <a:lnTo>
                    <a:pt x="6370" y="16815"/>
                  </a:lnTo>
                  <a:lnTo>
                    <a:pt x="8161" y="18383"/>
                  </a:lnTo>
                  <a:lnTo>
                    <a:pt x="10163" y="19677"/>
                  </a:lnTo>
                  <a:lnTo>
                    <a:pt x="12251" y="20650"/>
                  </a:lnTo>
                  <a:lnTo>
                    <a:pt x="14531" y="21314"/>
                  </a:lnTo>
                  <a:lnTo>
                    <a:pt x="16897" y="21589"/>
                  </a:lnTo>
                  <a:lnTo>
                    <a:pt x="17299" y="21600"/>
                  </a:lnTo>
                  <a:lnTo>
                    <a:pt x="18094" y="21600"/>
                  </a:lnTo>
                  <a:lnTo>
                    <a:pt x="18860" y="21554"/>
                  </a:lnTo>
                  <a:lnTo>
                    <a:pt x="19272" y="21508"/>
                  </a:lnTo>
                  <a:lnTo>
                    <a:pt x="19636" y="21463"/>
                  </a:lnTo>
                  <a:lnTo>
                    <a:pt x="20020" y="21394"/>
                  </a:lnTo>
                  <a:lnTo>
                    <a:pt x="20412" y="21314"/>
                  </a:lnTo>
                  <a:lnTo>
                    <a:pt x="20834" y="21234"/>
                  </a:lnTo>
                  <a:lnTo>
                    <a:pt x="21198" y="21131"/>
                  </a:lnTo>
                  <a:lnTo>
                    <a:pt x="21600" y="21005"/>
                  </a:lnTo>
                  <a:lnTo>
                    <a:pt x="21562" y="20661"/>
                  </a:lnTo>
                  <a:lnTo>
                    <a:pt x="21159" y="20787"/>
                  </a:lnTo>
                  <a:lnTo>
                    <a:pt x="20728" y="20890"/>
                  </a:lnTo>
                  <a:lnTo>
                    <a:pt x="20393" y="20970"/>
                  </a:lnTo>
                  <a:lnTo>
                    <a:pt x="20000" y="21051"/>
                  </a:lnTo>
                  <a:lnTo>
                    <a:pt x="19617" y="21119"/>
                  </a:lnTo>
                  <a:lnTo>
                    <a:pt x="19205" y="21165"/>
                  </a:lnTo>
                  <a:lnTo>
                    <a:pt x="18860" y="21211"/>
                  </a:lnTo>
                  <a:lnTo>
                    <a:pt x="18094" y="21257"/>
                  </a:lnTo>
                  <a:lnTo>
                    <a:pt x="17299" y="21257"/>
                  </a:lnTo>
                  <a:lnTo>
                    <a:pt x="16897" y="21245"/>
                  </a:lnTo>
                  <a:lnTo>
                    <a:pt x="14588" y="20970"/>
                  </a:lnTo>
                  <a:lnTo>
                    <a:pt x="12404" y="20341"/>
                  </a:lnTo>
                  <a:lnTo>
                    <a:pt x="10268" y="19356"/>
                  </a:lnTo>
                  <a:lnTo>
                    <a:pt x="8333" y="18097"/>
                  </a:lnTo>
                  <a:lnTo>
                    <a:pt x="6533" y="16529"/>
                  </a:lnTo>
                  <a:lnTo>
                    <a:pt x="4943" y="14732"/>
                  </a:lnTo>
                  <a:lnTo>
                    <a:pt x="3515" y="12660"/>
                  </a:lnTo>
                  <a:lnTo>
                    <a:pt x="2366" y="10462"/>
                  </a:lnTo>
                  <a:lnTo>
                    <a:pt x="1446" y="8104"/>
                  </a:lnTo>
                  <a:lnTo>
                    <a:pt x="757" y="5449"/>
                  </a:lnTo>
                  <a:lnTo>
                    <a:pt x="374" y="2862"/>
                  </a:lnTo>
                  <a:lnTo>
                    <a:pt x="297" y="0"/>
                  </a:lnTo>
                  <a:close/>
                  <a:moveTo>
                    <a:pt x="297" y="0"/>
                  </a:moveTo>
                </a:path>
              </a:pathLst>
            </a:custGeom>
            <a:solidFill>
              <a:srgbClr val="0000FF"/>
            </a:solidFill>
            <a:ln w="12700">
              <a:noFill/>
              <a:miter lim="800000"/>
              <a:headEnd type="none" w="med" len="med"/>
              <a:tailEnd type="none" w="med" len="med"/>
            </a:ln>
          </p:spPr>
          <p:txBody>
            <a:bodyPr lIns="0" tIns="0" rIns="0" bIns="0"/>
            <a:lstStyle/>
            <a:p>
              <a:endParaRPr lang="en-US" sz="1200"/>
            </a:p>
          </p:txBody>
        </p:sp>
        <p:sp>
          <p:nvSpPr>
            <p:cNvPr id="10" name="AutoShape 9"/>
            <p:cNvSpPr>
              <a:spLocks/>
            </p:cNvSpPr>
            <p:nvPr/>
          </p:nvSpPr>
          <p:spPr bwMode="auto">
            <a:xfrm>
              <a:off x="54" y="210"/>
              <a:ext cx="1229" cy="1045"/>
            </a:xfrm>
            <a:custGeom>
              <a:avLst/>
              <a:gdLst>
                <a:gd name="T0" fmla="*/ 0 w 21600"/>
                <a:gd name="T1" fmla="*/ 0 h 21600"/>
                <a:gd name="T2" fmla="*/ 21600 w 21600"/>
                <a:gd name="T3" fmla="*/ 21600 h 21600"/>
              </a:gdLst>
              <a:ahLst/>
              <a:cxnLst>
                <a:cxn ang="0">
                  <a:pos x="20" y="20927"/>
                </a:cxn>
                <a:cxn ang="0">
                  <a:pos x="0" y="21275"/>
                </a:cxn>
                <a:cxn ang="0">
                  <a:pos x="2460" y="21600"/>
                </a:cxn>
                <a:cxn ang="0">
                  <a:pos x="4890" y="21519"/>
                </a:cxn>
                <a:cxn ang="0">
                  <a:pos x="7281" y="21090"/>
                </a:cxn>
                <a:cxn ang="0">
                  <a:pos x="9507" y="20336"/>
                </a:cxn>
                <a:cxn ang="0">
                  <a:pos x="11703" y="19222"/>
                </a:cxn>
                <a:cxn ang="0">
                  <a:pos x="13704" y="17841"/>
                </a:cxn>
                <a:cxn ang="0">
                  <a:pos x="15529" y="16183"/>
                </a:cxn>
                <a:cxn ang="0">
                  <a:pos x="17188" y="14269"/>
                </a:cxn>
                <a:cxn ang="0">
                  <a:pos x="18623" y="12088"/>
                </a:cxn>
                <a:cxn ang="0">
                  <a:pos x="19765" y="9791"/>
                </a:cxn>
                <a:cxn ang="0">
                  <a:pos x="20692" y="7123"/>
                </a:cxn>
                <a:cxn ang="0">
                  <a:pos x="21288" y="4408"/>
                </a:cxn>
                <a:cxn ang="0">
                  <a:pos x="21346" y="4037"/>
                </a:cxn>
                <a:cxn ang="0">
                  <a:pos x="21415" y="3561"/>
                </a:cxn>
                <a:cxn ang="0">
                  <a:pos x="21454" y="3167"/>
                </a:cxn>
                <a:cxn ang="0">
                  <a:pos x="21502" y="2784"/>
                </a:cxn>
                <a:cxn ang="0">
                  <a:pos x="21522" y="2413"/>
                </a:cxn>
                <a:cxn ang="0">
                  <a:pos x="21551" y="1995"/>
                </a:cxn>
                <a:cxn ang="0">
                  <a:pos x="21561" y="1589"/>
                </a:cxn>
                <a:cxn ang="0">
                  <a:pos x="21600" y="1021"/>
                </a:cxn>
                <a:cxn ang="0">
                  <a:pos x="21600" y="418"/>
                </a:cxn>
                <a:cxn ang="0">
                  <a:pos x="21580" y="0"/>
                </a:cxn>
                <a:cxn ang="0">
                  <a:pos x="21434" y="0"/>
                </a:cxn>
                <a:cxn ang="0">
                  <a:pos x="21278" y="0"/>
                </a:cxn>
                <a:cxn ang="0">
                  <a:pos x="21288" y="418"/>
                </a:cxn>
                <a:cxn ang="0">
                  <a:pos x="21288" y="1392"/>
                </a:cxn>
                <a:cxn ang="0">
                  <a:pos x="21278" y="1589"/>
                </a:cxn>
                <a:cxn ang="0">
                  <a:pos x="21268" y="1972"/>
                </a:cxn>
                <a:cxn ang="0">
                  <a:pos x="21239" y="2343"/>
                </a:cxn>
                <a:cxn ang="0">
                  <a:pos x="21219" y="2726"/>
                </a:cxn>
                <a:cxn ang="0">
                  <a:pos x="21171" y="3144"/>
                </a:cxn>
                <a:cxn ang="0">
                  <a:pos x="21132" y="3527"/>
                </a:cxn>
                <a:cxn ang="0">
                  <a:pos x="21073" y="3863"/>
                </a:cxn>
                <a:cxn ang="0">
                  <a:pos x="21014" y="4281"/>
                </a:cxn>
                <a:cxn ang="0">
                  <a:pos x="20419" y="7041"/>
                </a:cxn>
                <a:cxn ang="0">
                  <a:pos x="19550" y="9489"/>
                </a:cxn>
                <a:cxn ang="0">
                  <a:pos x="18360" y="11902"/>
                </a:cxn>
                <a:cxn ang="0">
                  <a:pos x="16974" y="14025"/>
                </a:cxn>
                <a:cxn ang="0">
                  <a:pos x="15363" y="15893"/>
                </a:cxn>
                <a:cxn ang="0">
                  <a:pos x="13528" y="17551"/>
                </a:cxn>
                <a:cxn ang="0">
                  <a:pos x="11527" y="18932"/>
                </a:cxn>
                <a:cxn ang="0">
                  <a:pos x="9458" y="19988"/>
                </a:cxn>
                <a:cxn ang="0">
                  <a:pos x="7174" y="20742"/>
                </a:cxn>
                <a:cxn ang="0">
                  <a:pos x="4870" y="21171"/>
                </a:cxn>
                <a:cxn ang="0">
                  <a:pos x="2479" y="21252"/>
                </a:cxn>
                <a:cxn ang="0">
                  <a:pos x="20" y="20927"/>
                </a:cxn>
                <a:cxn ang="0">
                  <a:pos x="20" y="20927"/>
                </a:cxn>
              </a:cxnLst>
              <a:rect l="T0" t="T1" r="T2" b="T3"/>
              <a:pathLst>
                <a:path w="21600" h="21600">
                  <a:moveTo>
                    <a:pt x="20" y="20927"/>
                  </a:moveTo>
                  <a:lnTo>
                    <a:pt x="0" y="21275"/>
                  </a:lnTo>
                  <a:lnTo>
                    <a:pt x="2460" y="21600"/>
                  </a:lnTo>
                  <a:lnTo>
                    <a:pt x="4890" y="21519"/>
                  </a:lnTo>
                  <a:lnTo>
                    <a:pt x="7281" y="21090"/>
                  </a:lnTo>
                  <a:lnTo>
                    <a:pt x="9507" y="20336"/>
                  </a:lnTo>
                  <a:lnTo>
                    <a:pt x="11703" y="19222"/>
                  </a:lnTo>
                  <a:lnTo>
                    <a:pt x="13704" y="17841"/>
                  </a:lnTo>
                  <a:lnTo>
                    <a:pt x="15529" y="16183"/>
                  </a:lnTo>
                  <a:lnTo>
                    <a:pt x="17188" y="14269"/>
                  </a:lnTo>
                  <a:lnTo>
                    <a:pt x="18623" y="12088"/>
                  </a:lnTo>
                  <a:lnTo>
                    <a:pt x="19765" y="9791"/>
                  </a:lnTo>
                  <a:lnTo>
                    <a:pt x="20692" y="7123"/>
                  </a:lnTo>
                  <a:lnTo>
                    <a:pt x="21288" y="4408"/>
                  </a:lnTo>
                  <a:lnTo>
                    <a:pt x="21346" y="4037"/>
                  </a:lnTo>
                  <a:lnTo>
                    <a:pt x="21415" y="3561"/>
                  </a:lnTo>
                  <a:lnTo>
                    <a:pt x="21454" y="3167"/>
                  </a:lnTo>
                  <a:lnTo>
                    <a:pt x="21502" y="2784"/>
                  </a:lnTo>
                  <a:lnTo>
                    <a:pt x="21522" y="2413"/>
                  </a:lnTo>
                  <a:lnTo>
                    <a:pt x="21551" y="1995"/>
                  </a:lnTo>
                  <a:lnTo>
                    <a:pt x="21561" y="1589"/>
                  </a:lnTo>
                  <a:lnTo>
                    <a:pt x="21600" y="1021"/>
                  </a:lnTo>
                  <a:lnTo>
                    <a:pt x="21600" y="418"/>
                  </a:lnTo>
                  <a:lnTo>
                    <a:pt x="21580" y="0"/>
                  </a:lnTo>
                  <a:lnTo>
                    <a:pt x="21434" y="0"/>
                  </a:lnTo>
                  <a:lnTo>
                    <a:pt x="21278" y="0"/>
                  </a:lnTo>
                  <a:lnTo>
                    <a:pt x="21288" y="418"/>
                  </a:lnTo>
                  <a:lnTo>
                    <a:pt x="21288" y="1392"/>
                  </a:lnTo>
                  <a:lnTo>
                    <a:pt x="21278" y="1589"/>
                  </a:lnTo>
                  <a:lnTo>
                    <a:pt x="21268" y="1972"/>
                  </a:lnTo>
                  <a:lnTo>
                    <a:pt x="21239" y="2343"/>
                  </a:lnTo>
                  <a:lnTo>
                    <a:pt x="21219" y="2726"/>
                  </a:lnTo>
                  <a:lnTo>
                    <a:pt x="21171" y="3144"/>
                  </a:lnTo>
                  <a:lnTo>
                    <a:pt x="21132" y="3527"/>
                  </a:lnTo>
                  <a:lnTo>
                    <a:pt x="21073" y="3863"/>
                  </a:lnTo>
                  <a:lnTo>
                    <a:pt x="21014" y="4281"/>
                  </a:lnTo>
                  <a:lnTo>
                    <a:pt x="20419" y="7041"/>
                  </a:lnTo>
                  <a:lnTo>
                    <a:pt x="19550" y="9489"/>
                  </a:lnTo>
                  <a:lnTo>
                    <a:pt x="18360" y="11902"/>
                  </a:lnTo>
                  <a:lnTo>
                    <a:pt x="16974" y="14025"/>
                  </a:lnTo>
                  <a:lnTo>
                    <a:pt x="15363" y="15893"/>
                  </a:lnTo>
                  <a:lnTo>
                    <a:pt x="13528" y="17551"/>
                  </a:lnTo>
                  <a:lnTo>
                    <a:pt x="11527" y="18932"/>
                  </a:lnTo>
                  <a:lnTo>
                    <a:pt x="9458" y="19988"/>
                  </a:lnTo>
                  <a:lnTo>
                    <a:pt x="7174" y="20742"/>
                  </a:lnTo>
                  <a:lnTo>
                    <a:pt x="4870" y="21171"/>
                  </a:lnTo>
                  <a:lnTo>
                    <a:pt x="2479" y="21252"/>
                  </a:lnTo>
                  <a:lnTo>
                    <a:pt x="20" y="20927"/>
                  </a:lnTo>
                  <a:close/>
                  <a:moveTo>
                    <a:pt x="20" y="20927"/>
                  </a:moveTo>
                </a:path>
              </a:pathLst>
            </a:custGeom>
            <a:solidFill>
              <a:srgbClr val="0000FF"/>
            </a:solidFill>
            <a:ln w="12700">
              <a:noFill/>
              <a:miter lim="800000"/>
              <a:headEnd type="none" w="med" len="med"/>
              <a:tailEnd type="none" w="med" len="med"/>
            </a:ln>
          </p:spPr>
          <p:txBody>
            <a:bodyPr lIns="0" tIns="0" rIns="0" bIns="0"/>
            <a:lstStyle/>
            <a:p>
              <a:endParaRPr lang="en-US" sz="1200"/>
            </a:p>
          </p:txBody>
        </p:sp>
        <p:sp>
          <p:nvSpPr>
            <p:cNvPr id="11" name="AutoShape 10"/>
            <p:cNvSpPr>
              <a:spLocks/>
            </p:cNvSpPr>
            <p:nvPr/>
          </p:nvSpPr>
          <p:spPr bwMode="auto">
            <a:xfrm>
              <a:off x="1264" y="190"/>
              <a:ext cx="19" cy="41"/>
            </a:xfrm>
            <a:custGeom>
              <a:avLst/>
              <a:gdLst>
                <a:gd name="T0" fmla="*/ 0 w 21600"/>
                <a:gd name="T1" fmla="*/ 0 h 21600"/>
                <a:gd name="T2" fmla="*/ 21600 w 21600"/>
                <a:gd name="T3" fmla="*/ 21600 h 21600"/>
              </a:gdLst>
              <a:ahLst/>
              <a:cxnLst>
                <a:cxn ang="0">
                  <a:pos x="20329" y="10648"/>
                </a:cxn>
                <a:cxn ang="0">
                  <a:pos x="21600" y="21600"/>
                </a:cxn>
                <a:cxn ang="0">
                  <a:pos x="18424" y="0"/>
                </a:cxn>
                <a:cxn ang="0">
                  <a:pos x="0" y="0"/>
                </a:cxn>
                <a:cxn ang="0">
                  <a:pos x="1271" y="10648"/>
                </a:cxn>
                <a:cxn ang="0">
                  <a:pos x="10800" y="10648"/>
                </a:cxn>
                <a:cxn ang="0">
                  <a:pos x="20329" y="10648"/>
                </a:cxn>
                <a:cxn ang="0">
                  <a:pos x="20329" y="10648"/>
                </a:cxn>
              </a:cxnLst>
              <a:rect l="T0" t="T1" r="T2" b="T3"/>
              <a:pathLst>
                <a:path w="21600" h="21600">
                  <a:moveTo>
                    <a:pt x="20329" y="10648"/>
                  </a:moveTo>
                  <a:lnTo>
                    <a:pt x="21600" y="21600"/>
                  </a:lnTo>
                  <a:lnTo>
                    <a:pt x="18424" y="0"/>
                  </a:lnTo>
                  <a:lnTo>
                    <a:pt x="0" y="0"/>
                  </a:lnTo>
                  <a:lnTo>
                    <a:pt x="1271" y="10648"/>
                  </a:lnTo>
                  <a:lnTo>
                    <a:pt x="10800" y="10648"/>
                  </a:lnTo>
                  <a:lnTo>
                    <a:pt x="20329" y="10648"/>
                  </a:lnTo>
                  <a:close/>
                  <a:moveTo>
                    <a:pt x="20329" y="10648"/>
                  </a:moveTo>
                </a:path>
              </a:pathLst>
            </a:custGeom>
            <a:solidFill>
              <a:srgbClr val="0000FF"/>
            </a:solidFill>
            <a:ln w="12700">
              <a:noFill/>
              <a:miter lim="800000"/>
              <a:headEnd type="none" w="med" len="med"/>
              <a:tailEnd type="none" w="med" len="med"/>
            </a:ln>
          </p:spPr>
          <p:txBody>
            <a:bodyPr lIns="0" tIns="0" rIns="0" bIns="0"/>
            <a:lstStyle/>
            <a:p>
              <a:endParaRPr lang="en-US" sz="1200"/>
            </a:p>
          </p:txBody>
        </p:sp>
        <p:sp>
          <p:nvSpPr>
            <p:cNvPr id="12" name="AutoShape 11"/>
            <p:cNvSpPr>
              <a:spLocks/>
            </p:cNvSpPr>
            <p:nvPr/>
          </p:nvSpPr>
          <p:spPr bwMode="auto">
            <a:xfrm>
              <a:off x="48" y="1871"/>
              <a:ext cx="1264" cy="1093"/>
            </a:xfrm>
            <a:custGeom>
              <a:avLst/>
              <a:gdLst>
                <a:gd name="T0" fmla="*/ 0 w 21600"/>
                <a:gd name="T1" fmla="*/ 0 h 21600"/>
                <a:gd name="T2" fmla="*/ 21600 w 21600"/>
                <a:gd name="T3" fmla="*/ 21600 h 21600"/>
              </a:gdLst>
              <a:ahLst/>
              <a:cxnLst>
                <a:cxn ang="0">
                  <a:pos x="21306" y="21600"/>
                </a:cxn>
                <a:cxn ang="0">
                  <a:pos x="21600" y="21600"/>
                </a:cxn>
                <a:cxn ang="0">
                  <a:pos x="21534" y="18850"/>
                </a:cxn>
                <a:cxn ang="0">
                  <a:pos x="21135" y="16034"/>
                </a:cxn>
                <a:cxn ang="0">
                  <a:pos x="20471" y="13517"/>
                </a:cxn>
                <a:cxn ang="0">
                  <a:pos x="19503" y="11033"/>
                </a:cxn>
                <a:cxn ang="0">
                  <a:pos x="18269" y="8726"/>
                </a:cxn>
                <a:cxn ang="0">
                  <a:pos x="16836" y="6697"/>
                </a:cxn>
                <a:cxn ang="0">
                  <a:pos x="15175" y="4857"/>
                </a:cxn>
                <a:cxn ang="0">
                  <a:pos x="13343" y="3282"/>
                </a:cxn>
                <a:cxn ang="0">
                  <a:pos x="11312" y="1974"/>
                </a:cxn>
                <a:cxn ang="0">
                  <a:pos x="9187" y="998"/>
                </a:cxn>
                <a:cxn ang="0">
                  <a:pos x="6852" y="333"/>
                </a:cxn>
                <a:cxn ang="0">
                  <a:pos x="4460" y="33"/>
                </a:cxn>
                <a:cxn ang="0">
                  <a:pos x="3872" y="0"/>
                </a:cxn>
                <a:cxn ang="0">
                  <a:pos x="3312" y="0"/>
                </a:cxn>
                <a:cxn ang="0">
                  <a:pos x="3293" y="11"/>
                </a:cxn>
                <a:cxn ang="0">
                  <a:pos x="2591" y="44"/>
                </a:cxn>
                <a:cxn ang="0">
                  <a:pos x="2211" y="78"/>
                </a:cxn>
                <a:cxn ang="0">
                  <a:pos x="1490" y="177"/>
                </a:cxn>
                <a:cxn ang="0">
                  <a:pos x="1129" y="244"/>
                </a:cxn>
                <a:cxn ang="0">
                  <a:pos x="769" y="310"/>
                </a:cxn>
                <a:cxn ang="0">
                  <a:pos x="361" y="377"/>
                </a:cxn>
                <a:cxn ang="0">
                  <a:pos x="0" y="488"/>
                </a:cxn>
                <a:cxn ang="0">
                  <a:pos x="38" y="821"/>
                </a:cxn>
                <a:cxn ang="0">
                  <a:pos x="456" y="710"/>
                </a:cxn>
                <a:cxn ang="0">
                  <a:pos x="788" y="632"/>
                </a:cxn>
                <a:cxn ang="0">
                  <a:pos x="1148" y="577"/>
                </a:cxn>
                <a:cxn ang="0">
                  <a:pos x="1518" y="510"/>
                </a:cxn>
                <a:cxn ang="0">
                  <a:pos x="2230" y="410"/>
                </a:cxn>
                <a:cxn ang="0">
                  <a:pos x="2591" y="377"/>
                </a:cxn>
                <a:cxn ang="0">
                  <a:pos x="2600" y="366"/>
                </a:cxn>
                <a:cxn ang="0">
                  <a:pos x="3312" y="355"/>
                </a:cxn>
                <a:cxn ang="0">
                  <a:pos x="4252" y="355"/>
                </a:cxn>
                <a:cxn ang="0">
                  <a:pos x="4422" y="366"/>
                </a:cxn>
                <a:cxn ang="0">
                  <a:pos x="6805" y="665"/>
                </a:cxn>
                <a:cxn ang="0">
                  <a:pos x="9044" y="1297"/>
                </a:cxn>
                <a:cxn ang="0">
                  <a:pos x="11208" y="2284"/>
                </a:cxn>
                <a:cxn ang="0">
                  <a:pos x="13173" y="3559"/>
                </a:cxn>
                <a:cxn ang="0">
                  <a:pos x="15004" y="5134"/>
                </a:cxn>
                <a:cxn ang="0">
                  <a:pos x="16627" y="6919"/>
                </a:cxn>
                <a:cxn ang="0">
                  <a:pos x="18079" y="8982"/>
                </a:cxn>
                <a:cxn ang="0">
                  <a:pos x="19246" y="11188"/>
                </a:cxn>
                <a:cxn ang="0">
                  <a:pos x="20176" y="13539"/>
                </a:cxn>
                <a:cxn ang="0">
                  <a:pos x="20860" y="16178"/>
                </a:cxn>
                <a:cxn ang="0">
                  <a:pos x="21239" y="18750"/>
                </a:cxn>
                <a:cxn ang="0">
                  <a:pos x="21306" y="21600"/>
                </a:cxn>
                <a:cxn ang="0">
                  <a:pos x="21306" y="21600"/>
                </a:cxn>
              </a:cxnLst>
              <a:rect l="T0" t="T1" r="T2" b="T3"/>
              <a:pathLst>
                <a:path w="21600" h="21600">
                  <a:moveTo>
                    <a:pt x="21306" y="21600"/>
                  </a:moveTo>
                  <a:lnTo>
                    <a:pt x="21600" y="21600"/>
                  </a:lnTo>
                  <a:lnTo>
                    <a:pt x="21534" y="18850"/>
                  </a:lnTo>
                  <a:lnTo>
                    <a:pt x="21135" y="16034"/>
                  </a:lnTo>
                  <a:lnTo>
                    <a:pt x="20471" y="13517"/>
                  </a:lnTo>
                  <a:lnTo>
                    <a:pt x="19503" y="11033"/>
                  </a:lnTo>
                  <a:lnTo>
                    <a:pt x="18269" y="8726"/>
                  </a:lnTo>
                  <a:lnTo>
                    <a:pt x="16836" y="6697"/>
                  </a:lnTo>
                  <a:lnTo>
                    <a:pt x="15175" y="4857"/>
                  </a:lnTo>
                  <a:lnTo>
                    <a:pt x="13343" y="3282"/>
                  </a:lnTo>
                  <a:lnTo>
                    <a:pt x="11312" y="1974"/>
                  </a:lnTo>
                  <a:lnTo>
                    <a:pt x="9187" y="998"/>
                  </a:lnTo>
                  <a:lnTo>
                    <a:pt x="6852" y="333"/>
                  </a:lnTo>
                  <a:lnTo>
                    <a:pt x="4460" y="33"/>
                  </a:lnTo>
                  <a:lnTo>
                    <a:pt x="3872" y="0"/>
                  </a:lnTo>
                  <a:lnTo>
                    <a:pt x="3312" y="0"/>
                  </a:lnTo>
                  <a:lnTo>
                    <a:pt x="3293" y="11"/>
                  </a:lnTo>
                  <a:lnTo>
                    <a:pt x="2591" y="44"/>
                  </a:lnTo>
                  <a:lnTo>
                    <a:pt x="2211" y="78"/>
                  </a:lnTo>
                  <a:lnTo>
                    <a:pt x="1490" y="177"/>
                  </a:lnTo>
                  <a:lnTo>
                    <a:pt x="1129" y="244"/>
                  </a:lnTo>
                  <a:lnTo>
                    <a:pt x="769" y="310"/>
                  </a:lnTo>
                  <a:lnTo>
                    <a:pt x="361" y="377"/>
                  </a:lnTo>
                  <a:lnTo>
                    <a:pt x="0" y="488"/>
                  </a:lnTo>
                  <a:lnTo>
                    <a:pt x="38" y="821"/>
                  </a:lnTo>
                  <a:lnTo>
                    <a:pt x="456" y="710"/>
                  </a:lnTo>
                  <a:lnTo>
                    <a:pt x="788" y="632"/>
                  </a:lnTo>
                  <a:lnTo>
                    <a:pt x="1148" y="577"/>
                  </a:lnTo>
                  <a:lnTo>
                    <a:pt x="1518" y="510"/>
                  </a:lnTo>
                  <a:lnTo>
                    <a:pt x="2230" y="410"/>
                  </a:lnTo>
                  <a:lnTo>
                    <a:pt x="2591" y="377"/>
                  </a:lnTo>
                  <a:lnTo>
                    <a:pt x="2600" y="366"/>
                  </a:lnTo>
                  <a:lnTo>
                    <a:pt x="3312" y="355"/>
                  </a:lnTo>
                  <a:lnTo>
                    <a:pt x="4252" y="355"/>
                  </a:lnTo>
                  <a:lnTo>
                    <a:pt x="4422" y="366"/>
                  </a:lnTo>
                  <a:lnTo>
                    <a:pt x="6805" y="665"/>
                  </a:lnTo>
                  <a:lnTo>
                    <a:pt x="9044" y="1297"/>
                  </a:lnTo>
                  <a:lnTo>
                    <a:pt x="11208" y="2284"/>
                  </a:lnTo>
                  <a:lnTo>
                    <a:pt x="13173" y="3559"/>
                  </a:lnTo>
                  <a:lnTo>
                    <a:pt x="15004" y="5134"/>
                  </a:lnTo>
                  <a:lnTo>
                    <a:pt x="16627" y="6919"/>
                  </a:lnTo>
                  <a:lnTo>
                    <a:pt x="18079" y="8982"/>
                  </a:lnTo>
                  <a:lnTo>
                    <a:pt x="19246" y="11188"/>
                  </a:lnTo>
                  <a:lnTo>
                    <a:pt x="20176" y="13539"/>
                  </a:lnTo>
                  <a:lnTo>
                    <a:pt x="20860" y="16178"/>
                  </a:lnTo>
                  <a:lnTo>
                    <a:pt x="21239" y="18750"/>
                  </a:lnTo>
                  <a:lnTo>
                    <a:pt x="21306" y="21600"/>
                  </a:lnTo>
                  <a:close/>
                  <a:moveTo>
                    <a:pt x="21306" y="21600"/>
                  </a:moveTo>
                </a:path>
              </a:pathLst>
            </a:custGeom>
            <a:solidFill>
              <a:srgbClr val="0000FF"/>
            </a:solidFill>
            <a:ln w="12700">
              <a:noFill/>
              <a:miter lim="800000"/>
              <a:headEnd type="none" w="med" len="med"/>
              <a:tailEnd type="none" w="med" len="med"/>
            </a:ln>
          </p:spPr>
          <p:txBody>
            <a:bodyPr lIns="0" tIns="0" rIns="0" bIns="0"/>
            <a:lstStyle/>
            <a:p>
              <a:endParaRPr lang="en-US" sz="1200"/>
            </a:p>
          </p:txBody>
        </p:sp>
        <p:sp>
          <p:nvSpPr>
            <p:cNvPr id="13" name="AutoShape 12"/>
            <p:cNvSpPr>
              <a:spLocks/>
            </p:cNvSpPr>
            <p:nvPr/>
          </p:nvSpPr>
          <p:spPr bwMode="auto">
            <a:xfrm>
              <a:off x="1981" y="1895"/>
              <a:ext cx="1286" cy="1005"/>
            </a:xfrm>
            <a:custGeom>
              <a:avLst/>
              <a:gdLst>
                <a:gd name="T0" fmla="*/ 0 w 21600"/>
                <a:gd name="T1" fmla="*/ 0 h 21600"/>
                <a:gd name="T2" fmla="*/ 21600 w 21600"/>
                <a:gd name="T3" fmla="*/ 21600 h 21600"/>
              </a:gdLst>
              <a:ahLst/>
              <a:cxnLst>
                <a:cxn ang="0">
                  <a:pos x="21581" y="723"/>
                </a:cxn>
                <a:cxn ang="0">
                  <a:pos x="21600" y="361"/>
                </a:cxn>
                <a:cxn ang="0">
                  <a:pos x="19074" y="0"/>
                </a:cxn>
                <a:cxn ang="0">
                  <a:pos x="16808" y="48"/>
                </a:cxn>
                <a:cxn ang="0">
                  <a:pos x="14356" y="506"/>
                </a:cxn>
                <a:cxn ang="0">
                  <a:pos x="12128" y="1313"/>
                </a:cxn>
                <a:cxn ang="0">
                  <a:pos x="9928" y="2470"/>
                </a:cxn>
                <a:cxn ang="0">
                  <a:pos x="7933" y="3951"/>
                </a:cxn>
                <a:cxn ang="0">
                  <a:pos x="6106" y="5722"/>
                </a:cxn>
                <a:cxn ang="0">
                  <a:pos x="4484" y="7746"/>
                </a:cxn>
                <a:cxn ang="0">
                  <a:pos x="2983" y="10192"/>
                </a:cxn>
                <a:cxn ang="0">
                  <a:pos x="1864" y="12601"/>
                </a:cxn>
                <a:cxn ang="0">
                  <a:pos x="914" y="15468"/>
                </a:cxn>
                <a:cxn ang="0">
                  <a:pos x="298" y="18359"/>
                </a:cxn>
                <a:cxn ang="0">
                  <a:pos x="233" y="18853"/>
                </a:cxn>
                <a:cxn ang="0">
                  <a:pos x="131" y="19805"/>
                </a:cxn>
                <a:cxn ang="0">
                  <a:pos x="47" y="20684"/>
                </a:cxn>
                <a:cxn ang="0">
                  <a:pos x="0" y="21600"/>
                </a:cxn>
                <a:cxn ang="0">
                  <a:pos x="140" y="21600"/>
                </a:cxn>
                <a:cxn ang="0">
                  <a:pos x="270" y="21600"/>
                </a:cxn>
                <a:cxn ang="0">
                  <a:pos x="317" y="20733"/>
                </a:cxn>
                <a:cxn ang="0">
                  <a:pos x="392" y="19841"/>
                </a:cxn>
                <a:cxn ang="0">
                  <a:pos x="503" y="18962"/>
                </a:cxn>
                <a:cxn ang="0">
                  <a:pos x="569" y="18528"/>
                </a:cxn>
                <a:cxn ang="0">
                  <a:pos x="1184" y="15552"/>
                </a:cxn>
                <a:cxn ang="0">
                  <a:pos x="2051" y="12914"/>
                </a:cxn>
                <a:cxn ang="0">
                  <a:pos x="3291" y="10252"/>
                </a:cxn>
                <a:cxn ang="0">
                  <a:pos x="4624" y="8083"/>
                </a:cxn>
                <a:cxn ang="0">
                  <a:pos x="6265" y="6023"/>
                </a:cxn>
                <a:cxn ang="0">
                  <a:pos x="8101" y="4253"/>
                </a:cxn>
                <a:cxn ang="0">
                  <a:pos x="10096" y="2783"/>
                </a:cxn>
                <a:cxn ang="0">
                  <a:pos x="12175" y="1675"/>
                </a:cxn>
                <a:cxn ang="0">
                  <a:pos x="14459" y="867"/>
                </a:cxn>
                <a:cxn ang="0">
                  <a:pos x="16678" y="434"/>
                </a:cxn>
                <a:cxn ang="0">
                  <a:pos x="19213" y="361"/>
                </a:cxn>
                <a:cxn ang="0">
                  <a:pos x="21581" y="723"/>
                </a:cxn>
                <a:cxn ang="0">
                  <a:pos x="21581" y="723"/>
                </a:cxn>
              </a:cxnLst>
              <a:rect l="T0" t="T1" r="T2" b="T3"/>
              <a:pathLst>
                <a:path w="21600" h="21600">
                  <a:moveTo>
                    <a:pt x="21581" y="723"/>
                  </a:moveTo>
                  <a:lnTo>
                    <a:pt x="21600" y="361"/>
                  </a:lnTo>
                  <a:lnTo>
                    <a:pt x="19074" y="0"/>
                  </a:lnTo>
                  <a:lnTo>
                    <a:pt x="16808" y="48"/>
                  </a:lnTo>
                  <a:lnTo>
                    <a:pt x="14356" y="506"/>
                  </a:lnTo>
                  <a:lnTo>
                    <a:pt x="12128" y="1313"/>
                  </a:lnTo>
                  <a:lnTo>
                    <a:pt x="9928" y="2470"/>
                  </a:lnTo>
                  <a:lnTo>
                    <a:pt x="7933" y="3951"/>
                  </a:lnTo>
                  <a:lnTo>
                    <a:pt x="6106" y="5722"/>
                  </a:lnTo>
                  <a:lnTo>
                    <a:pt x="4484" y="7746"/>
                  </a:lnTo>
                  <a:lnTo>
                    <a:pt x="2983" y="10192"/>
                  </a:lnTo>
                  <a:lnTo>
                    <a:pt x="1864" y="12601"/>
                  </a:lnTo>
                  <a:lnTo>
                    <a:pt x="914" y="15468"/>
                  </a:lnTo>
                  <a:lnTo>
                    <a:pt x="298" y="18359"/>
                  </a:lnTo>
                  <a:lnTo>
                    <a:pt x="233" y="18853"/>
                  </a:lnTo>
                  <a:lnTo>
                    <a:pt x="131" y="19805"/>
                  </a:lnTo>
                  <a:lnTo>
                    <a:pt x="47" y="20684"/>
                  </a:lnTo>
                  <a:lnTo>
                    <a:pt x="0" y="21600"/>
                  </a:lnTo>
                  <a:lnTo>
                    <a:pt x="140" y="21600"/>
                  </a:lnTo>
                  <a:lnTo>
                    <a:pt x="270" y="21600"/>
                  </a:lnTo>
                  <a:lnTo>
                    <a:pt x="317" y="20733"/>
                  </a:lnTo>
                  <a:lnTo>
                    <a:pt x="392" y="19841"/>
                  </a:lnTo>
                  <a:lnTo>
                    <a:pt x="503" y="18962"/>
                  </a:lnTo>
                  <a:lnTo>
                    <a:pt x="569" y="18528"/>
                  </a:lnTo>
                  <a:lnTo>
                    <a:pt x="1184" y="15552"/>
                  </a:lnTo>
                  <a:lnTo>
                    <a:pt x="2051" y="12914"/>
                  </a:lnTo>
                  <a:lnTo>
                    <a:pt x="3291" y="10252"/>
                  </a:lnTo>
                  <a:lnTo>
                    <a:pt x="4624" y="8083"/>
                  </a:lnTo>
                  <a:lnTo>
                    <a:pt x="6265" y="6023"/>
                  </a:lnTo>
                  <a:lnTo>
                    <a:pt x="8101" y="4253"/>
                  </a:lnTo>
                  <a:lnTo>
                    <a:pt x="10096" y="2783"/>
                  </a:lnTo>
                  <a:lnTo>
                    <a:pt x="12175" y="1675"/>
                  </a:lnTo>
                  <a:lnTo>
                    <a:pt x="14459" y="867"/>
                  </a:lnTo>
                  <a:lnTo>
                    <a:pt x="16678" y="434"/>
                  </a:lnTo>
                  <a:lnTo>
                    <a:pt x="19213" y="361"/>
                  </a:lnTo>
                  <a:lnTo>
                    <a:pt x="21581" y="723"/>
                  </a:lnTo>
                  <a:close/>
                  <a:moveTo>
                    <a:pt x="21581" y="723"/>
                  </a:moveTo>
                </a:path>
              </a:pathLst>
            </a:custGeom>
            <a:solidFill>
              <a:srgbClr val="0000FF"/>
            </a:solidFill>
            <a:ln w="12700">
              <a:noFill/>
              <a:miter lim="800000"/>
              <a:headEnd type="none" w="med" len="med"/>
              <a:tailEnd type="none" w="med" len="med"/>
            </a:ln>
          </p:spPr>
          <p:txBody>
            <a:bodyPr lIns="0" tIns="0" rIns="0" bIns="0"/>
            <a:lstStyle/>
            <a:p>
              <a:endParaRPr lang="en-US" sz="1200"/>
            </a:p>
          </p:txBody>
        </p:sp>
        <p:sp>
          <p:nvSpPr>
            <p:cNvPr id="14" name="AutoShape 13"/>
            <p:cNvSpPr>
              <a:spLocks/>
            </p:cNvSpPr>
            <p:nvPr/>
          </p:nvSpPr>
          <p:spPr bwMode="auto">
            <a:xfrm>
              <a:off x="1980" y="2900"/>
              <a:ext cx="18" cy="84"/>
            </a:xfrm>
            <a:custGeom>
              <a:avLst/>
              <a:gdLst>
                <a:gd name="T0" fmla="*/ 0 w 21600"/>
                <a:gd name="T1" fmla="*/ 0 h 21600"/>
                <a:gd name="T2" fmla="*/ 21600 w 21600"/>
                <a:gd name="T3" fmla="*/ 21600 h 21600"/>
              </a:gdLst>
              <a:ahLst/>
              <a:cxnLst>
                <a:cxn ang="0">
                  <a:pos x="1350" y="0"/>
                </a:cxn>
                <a:cxn ang="0">
                  <a:pos x="0" y="5293"/>
                </a:cxn>
                <a:cxn ang="0">
                  <a:pos x="0" y="16164"/>
                </a:cxn>
                <a:cxn ang="0">
                  <a:pos x="675" y="21600"/>
                </a:cxn>
                <a:cxn ang="0">
                  <a:pos x="11475" y="21600"/>
                </a:cxn>
                <a:cxn ang="0">
                  <a:pos x="21600" y="21600"/>
                </a:cxn>
                <a:cxn ang="0">
                  <a:pos x="20925" y="16164"/>
                </a:cxn>
                <a:cxn ang="0">
                  <a:pos x="20925" y="5293"/>
                </a:cxn>
                <a:cxn ang="0">
                  <a:pos x="21600" y="0"/>
                </a:cxn>
                <a:cxn ang="0">
                  <a:pos x="11475" y="0"/>
                </a:cxn>
                <a:cxn ang="0">
                  <a:pos x="1350" y="0"/>
                </a:cxn>
                <a:cxn ang="0">
                  <a:pos x="1350" y="0"/>
                </a:cxn>
              </a:cxnLst>
              <a:rect l="T0" t="T1" r="T2" b="T3"/>
              <a:pathLst>
                <a:path w="21600" h="21600">
                  <a:moveTo>
                    <a:pt x="1350" y="0"/>
                  </a:moveTo>
                  <a:lnTo>
                    <a:pt x="0" y="5293"/>
                  </a:lnTo>
                  <a:lnTo>
                    <a:pt x="0" y="16164"/>
                  </a:lnTo>
                  <a:lnTo>
                    <a:pt x="675" y="21600"/>
                  </a:lnTo>
                  <a:lnTo>
                    <a:pt x="11475" y="21600"/>
                  </a:lnTo>
                  <a:lnTo>
                    <a:pt x="21600" y="21600"/>
                  </a:lnTo>
                  <a:lnTo>
                    <a:pt x="20925" y="16164"/>
                  </a:lnTo>
                  <a:lnTo>
                    <a:pt x="20925" y="5293"/>
                  </a:lnTo>
                  <a:lnTo>
                    <a:pt x="21600" y="0"/>
                  </a:lnTo>
                  <a:lnTo>
                    <a:pt x="11475" y="0"/>
                  </a:lnTo>
                  <a:lnTo>
                    <a:pt x="1350" y="0"/>
                  </a:lnTo>
                  <a:close/>
                  <a:moveTo>
                    <a:pt x="1350" y="0"/>
                  </a:moveTo>
                </a:path>
              </a:pathLst>
            </a:custGeom>
            <a:solidFill>
              <a:srgbClr val="0000FF"/>
            </a:solidFill>
            <a:ln w="12700">
              <a:noFill/>
              <a:miter lim="800000"/>
              <a:headEnd type="none" w="med" len="med"/>
              <a:tailEnd type="none" w="med" len="med"/>
            </a:ln>
          </p:spPr>
          <p:txBody>
            <a:bodyPr lIns="0" tIns="0" rIns="0" bIns="0"/>
            <a:lstStyle/>
            <a:p>
              <a:endParaRPr lang="en-US" sz="1200"/>
            </a:p>
          </p:txBody>
        </p:sp>
        <p:sp>
          <p:nvSpPr>
            <p:cNvPr id="15" name="AutoShape 14"/>
            <p:cNvSpPr>
              <a:spLocks/>
            </p:cNvSpPr>
            <p:nvPr/>
          </p:nvSpPr>
          <p:spPr bwMode="auto">
            <a:xfrm>
              <a:off x="1980" y="2960"/>
              <a:ext cx="18" cy="47"/>
            </a:xfrm>
            <a:custGeom>
              <a:avLst/>
              <a:gdLst>
                <a:gd name="T0" fmla="*/ 0 w 21600"/>
                <a:gd name="T1" fmla="*/ 0 h 21600"/>
                <a:gd name="T2" fmla="*/ 21600 w 21600"/>
                <a:gd name="T3" fmla="*/ 21600 h 21600"/>
              </a:gdLst>
              <a:ahLst/>
              <a:cxnLst>
                <a:cxn ang="0">
                  <a:pos x="655" y="11190"/>
                </a:cxn>
                <a:cxn ang="0">
                  <a:pos x="0" y="0"/>
                </a:cxn>
                <a:cxn ang="0">
                  <a:pos x="3273" y="21600"/>
                </a:cxn>
                <a:cxn ang="0">
                  <a:pos x="21600" y="21600"/>
                </a:cxn>
                <a:cxn ang="0">
                  <a:pos x="20291" y="11190"/>
                </a:cxn>
                <a:cxn ang="0">
                  <a:pos x="11127" y="11190"/>
                </a:cxn>
                <a:cxn ang="0">
                  <a:pos x="655" y="11190"/>
                </a:cxn>
                <a:cxn ang="0">
                  <a:pos x="655" y="11190"/>
                </a:cxn>
              </a:cxnLst>
              <a:rect l="T0" t="T1" r="T2" b="T3"/>
              <a:pathLst>
                <a:path w="21600" h="21600">
                  <a:moveTo>
                    <a:pt x="655" y="11190"/>
                  </a:moveTo>
                  <a:lnTo>
                    <a:pt x="0" y="0"/>
                  </a:lnTo>
                  <a:lnTo>
                    <a:pt x="3273" y="21600"/>
                  </a:lnTo>
                  <a:lnTo>
                    <a:pt x="21600" y="21600"/>
                  </a:lnTo>
                  <a:lnTo>
                    <a:pt x="20291" y="11190"/>
                  </a:lnTo>
                  <a:lnTo>
                    <a:pt x="11127" y="11190"/>
                  </a:lnTo>
                  <a:lnTo>
                    <a:pt x="655" y="11190"/>
                  </a:lnTo>
                  <a:close/>
                  <a:moveTo>
                    <a:pt x="655" y="11190"/>
                  </a:moveTo>
                </a:path>
              </a:pathLst>
            </a:custGeom>
            <a:solidFill>
              <a:srgbClr val="0000FF"/>
            </a:solidFill>
            <a:ln w="12700">
              <a:noFill/>
              <a:miter lim="800000"/>
              <a:headEnd type="none" w="med" len="med"/>
              <a:tailEnd type="none" w="med" len="med"/>
            </a:ln>
          </p:spPr>
          <p:txBody>
            <a:bodyPr lIns="0" tIns="0" rIns="0" bIns="0"/>
            <a:lstStyle/>
            <a:p>
              <a:endParaRPr lang="en-US" sz="1200"/>
            </a:p>
          </p:txBody>
        </p:sp>
        <p:sp>
          <p:nvSpPr>
            <p:cNvPr id="16" name="AutoShape 15"/>
            <p:cNvSpPr>
              <a:spLocks/>
            </p:cNvSpPr>
            <p:nvPr/>
          </p:nvSpPr>
          <p:spPr bwMode="auto">
            <a:xfrm>
              <a:off x="695" y="1112"/>
              <a:ext cx="187" cy="854"/>
            </a:xfrm>
            <a:custGeom>
              <a:avLst/>
              <a:gdLst>
                <a:gd name="T0" fmla="*/ 0 w 21600"/>
                <a:gd name="T1" fmla="*/ 0 h 21600"/>
                <a:gd name="T2" fmla="*/ 21600 w 21600"/>
                <a:gd name="T3" fmla="*/ 21600 h 21600"/>
              </a:gdLst>
              <a:ahLst/>
              <a:cxnLst>
                <a:cxn ang="0">
                  <a:pos x="0" y="21345"/>
                </a:cxn>
                <a:cxn ang="0">
                  <a:pos x="1588" y="21600"/>
                </a:cxn>
                <a:cxn ang="0">
                  <a:pos x="7052" y="20026"/>
                </a:cxn>
                <a:cxn ang="0">
                  <a:pos x="12134" y="18210"/>
                </a:cxn>
                <a:cxn ang="0">
                  <a:pos x="15882" y="16494"/>
                </a:cxn>
                <a:cxn ang="0">
                  <a:pos x="18741" y="14693"/>
                </a:cxn>
                <a:cxn ang="0">
                  <a:pos x="20647" y="12849"/>
                </a:cxn>
                <a:cxn ang="0">
                  <a:pos x="21600" y="10835"/>
                </a:cxn>
                <a:cxn ang="0">
                  <a:pos x="21600" y="9219"/>
                </a:cxn>
                <a:cxn ang="0">
                  <a:pos x="20520" y="7191"/>
                </a:cxn>
                <a:cxn ang="0">
                  <a:pos x="18551" y="5347"/>
                </a:cxn>
                <a:cxn ang="0">
                  <a:pos x="15565" y="3546"/>
                </a:cxn>
                <a:cxn ang="0">
                  <a:pos x="11626" y="1787"/>
                </a:cxn>
                <a:cxn ang="0">
                  <a:pos x="6544" y="0"/>
                </a:cxn>
                <a:cxn ang="0">
                  <a:pos x="5019" y="241"/>
                </a:cxn>
                <a:cxn ang="0">
                  <a:pos x="9784" y="1915"/>
                </a:cxn>
                <a:cxn ang="0">
                  <a:pos x="13722" y="3687"/>
                </a:cxn>
                <a:cxn ang="0">
                  <a:pos x="16708" y="5517"/>
                </a:cxn>
                <a:cxn ang="0">
                  <a:pos x="18678" y="7318"/>
                </a:cxn>
                <a:cxn ang="0">
                  <a:pos x="19631" y="8992"/>
                </a:cxn>
                <a:cxn ang="0">
                  <a:pos x="19758" y="11062"/>
                </a:cxn>
                <a:cxn ang="0">
                  <a:pos x="18805" y="12722"/>
                </a:cxn>
                <a:cxn ang="0">
                  <a:pos x="16899" y="14537"/>
                </a:cxn>
                <a:cxn ang="0">
                  <a:pos x="14167" y="16324"/>
                </a:cxn>
                <a:cxn ang="0">
                  <a:pos x="10292" y="18083"/>
                </a:cxn>
                <a:cxn ang="0">
                  <a:pos x="5908" y="19657"/>
                </a:cxn>
                <a:cxn ang="0">
                  <a:pos x="0" y="21345"/>
                </a:cxn>
                <a:cxn ang="0">
                  <a:pos x="0" y="21345"/>
                </a:cxn>
              </a:cxnLst>
              <a:rect l="T0" t="T1" r="T2" b="T3"/>
              <a:pathLst>
                <a:path w="21600" h="21600">
                  <a:moveTo>
                    <a:pt x="0" y="21345"/>
                  </a:moveTo>
                  <a:lnTo>
                    <a:pt x="1588" y="21600"/>
                  </a:lnTo>
                  <a:lnTo>
                    <a:pt x="7052" y="20026"/>
                  </a:lnTo>
                  <a:lnTo>
                    <a:pt x="12134" y="18210"/>
                  </a:lnTo>
                  <a:lnTo>
                    <a:pt x="15882" y="16494"/>
                  </a:lnTo>
                  <a:lnTo>
                    <a:pt x="18741" y="14693"/>
                  </a:lnTo>
                  <a:lnTo>
                    <a:pt x="20647" y="12849"/>
                  </a:lnTo>
                  <a:lnTo>
                    <a:pt x="21600" y="10835"/>
                  </a:lnTo>
                  <a:lnTo>
                    <a:pt x="21600" y="9219"/>
                  </a:lnTo>
                  <a:lnTo>
                    <a:pt x="20520" y="7191"/>
                  </a:lnTo>
                  <a:lnTo>
                    <a:pt x="18551" y="5347"/>
                  </a:lnTo>
                  <a:lnTo>
                    <a:pt x="15565" y="3546"/>
                  </a:lnTo>
                  <a:lnTo>
                    <a:pt x="11626" y="1787"/>
                  </a:lnTo>
                  <a:lnTo>
                    <a:pt x="6544" y="0"/>
                  </a:lnTo>
                  <a:lnTo>
                    <a:pt x="5019" y="241"/>
                  </a:lnTo>
                  <a:lnTo>
                    <a:pt x="9784" y="1915"/>
                  </a:lnTo>
                  <a:lnTo>
                    <a:pt x="13722" y="3687"/>
                  </a:lnTo>
                  <a:lnTo>
                    <a:pt x="16708" y="5517"/>
                  </a:lnTo>
                  <a:lnTo>
                    <a:pt x="18678" y="7318"/>
                  </a:lnTo>
                  <a:lnTo>
                    <a:pt x="19631" y="8992"/>
                  </a:lnTo>
                  <a:lnTo>
                    <a:pt x="19758" y="11062"/>
                  </a:lnTo>
                  <a:lnTo>
                    <a:pt x="18805" y="12722"/>
                  </a:lnTo>
                  <a:lnTo>
                    <a:pt x="16899" y="14537"/>
                  </a:lnTo>
                  <a:lnTo>
                    <a:pt x="14167" y="16324"/>
                  </a:lnTo>
                  <a:lnTo>
                    <a:pt x="10292" y="18083"/>
                  </a:lnTo>
                  <a:lnTo>
                    <a:pt x="5908" y="19657"/>
                  </a:lnTo>
                  <a:lnTo>
                    <a:pt x="0" y="21345"/>
                  </a:lnTo>
                  <a:close/>
                  <a:moveTo>
                    <a:pt x="0" y="21345"/>
                  </a:moveTo>
                </a:path>
              </a:pathLst>
            </a:custGeom>
            <a:solidFill>
              <a:srgbClr val="00FFFF"/>
            </a:solidFill>
            <a:ln w="12700">
              <a:noFill/>
              <a:miter lim="800000"/>
              <a:headEnd type="none" w="med" len="med"/>
              <a:tailEnd type="none" w="med" len="med"/>
            </a:ln>
          </p:spPr>
          <p:txBody>
            <a:bodyPr lIns="0" tIns="0" rIns="0" bIns="0"/>
            <a:lstStyle/>
            <a:p>
              <a:endParaRPr lang="en-US" sz="1200"/>
            </a:p>
          </p:txBody>
        </p:sp>
        <p:sp>
          <p:nvSpPr>
            <p:cNvPr id="17" name="AutoShape 16"/>
            <p:cNvSpPr>
              <a:spLocks/>
            </p:cNvSpPr>
            <p:nvPr/>
          </p:nvSpPr>
          <p:spPr bwMode="auto">
            <a:xfrm>
              <a:off x="1121" y="664"/>
              <a:ext cx="991" cy="249"/>
            </a:xfrm>
            <a:custGeom>
              <a:avLst/>
              <a:gdLst>
                <a:gd name="T0" fmla="*/ 0 w 21600"/>
                <a:gd name="T1" fmla="*/ 0 h 21600"/>
                <a:gd name="T2" fmla="*/ 21600 w 21600"/>
                <a:gd name="T3" fmla="*/ 21600 h 21600"/>
              </a:gdLst>
              <a:ahLst/>
              <a:cxnLst>
                <a:cxn ang="0">
                  <a:pos x="181" y="6387"/>
                </a:cxn>
                <a:cxn ang="0">
                  <a:pos x="0" y="7655"/>
                </a:cxn>
                <a:cxn ang="0">
                  <a:pos x="1742" y="12482"/>
                </a:cxn>
                <a:cxn ang="0">
                  <a:pos x="3495" y="16188"/>
                </a:cxn>
                <a:cxn ang="0">
                  <a:pos x="5309" y="18918"/>
                </a:cxn>
                <a:cxn ang="0">
                  <a:pos x="7244" y="20771"/>
                </a:cxn>
                <a:cxn ang="0">
                  <a:pos x="9143" y="21600"/>
                </a:cxn>
                <a:cxn ang="0">
                  <a:pos x="11078" y="21551"/>
                </a:cxn>
                <a:cxn ang="0">
                  <a:pos x="13001" y="20479"/>
                </a:cxn>
                <a:cxn ang="0">
                  <a:pos x="14852" y="18528"/>
                </a:cxn>
                <a:cxn ang="0">
                  <a:pos x="16629" y="15603"/>
                </a:cxn>
                <a:cxn ang="0">
                  <a:pos x="18419" y="11605"/>
                </a:cxn>
                <a:cxn ang="0">
                  <a:pos x="20052" y="6924"/>
                </a:cxn>
                <a:cxn ang="0">
                  <a:pos x="21600" y="1121"/>
                </a:cxn>
                <a:cxn ang="0">
                  <a:pos x="21358" y="0"/>
                </a:cxn>
                <a:cxn ang="0">
                  <a:pos x="19834" y="5656"/>
                </a:cxn>
                <a:cxn ang="0">
                  <a:pos x="18202" y="10386"/>
                </a:cxn>
                <a:cxn ang="0">
                  <a:pos x="16520" y="14140"/>
                </a:cxn>
                <a:cxn ang="0">
                  <a:pos x="14718" y="17065"/>
                </a:cxn>
                <a:cxn ang="0">
                  <a:pos x="12856" y="19016"/>
                </a:cxn>
                <a:cxn ang="0">
                  <a:pos x="11054" y="20088"/>
                </a:cxn>
                <a:cxn ang="0">
                  <a:pos x="9167" y="20137"/>
                </a:cxn>
                <a:cxn ang="0">
                  <a:pos x="7293" y="19308"/>
                </a:cxn>
                <a:cxn ang="0">
                  <a:pos x="5503" y="17553"/>
                </a:cxn>
                <a:cxn ang="0">
                  <a:pos x="3628" y="14823"/>
                </a:cxn>
                <a:cxn ang="0">
                  <a:pos x="1850" y="11019"/>
                </a:cxn>
                <a:cxn ang="0">
                  <a:pos x="181" y="6387"/>
                </a:cxn>
                <a:cxn ang="0">
                  <a:pos x="181" y="6387"/>
                </a:cxn>
              </a:cxnLst>
              <a:rect l="T0" t="T1" r="T2" b="T3"/>
              <a:pathLst>
                <a:path w="21600" h="21600">
                  <a:moveTo>
                    <a:pt x="181" y="6387"/>
                  </a:moveTo>
                  <a:lnTo>
                    <a:pt x="0" y="7655"/>
                  </a:lnTo>
                  <a:lnTo>
                    <a:pt x="1742" y="12482"/>
                  </a:lnTo>
                  <a:lnTo>
                    <a:pt x="3495" y="16188"/>
                  </a:lnTo>
                  <a:lnTo>
                    <a:pt x="5309" y="18918"/>
                  </a:lnTo>
                  <a:lnTo>
                    <a:pt x="7244" y="20771"/>
                  </a:lnTo>
                  <a:lnTo>
                    <a:pt x="9143" y="21600"/>
                  </a:lnTo>
                  <a:lnTo>
                    <a:pt x="11078" y="21551"/>
                  </a:lnTo>
                  <a:lnTo>
                    <a:pt x="13001" y="20479"/>
                  </a:lnTo>
                  <a:lnTo>
                    <a:pt x="14852" y="18528"/>
                  </a:lnTo>
                  <a:lnTo>
                    <a:pt x="16629" y="15603"/>
                  </a:lnTo>
                  <a:lnTo>
                    <a:pt x="18419" y="11605"/>
                  </a:lnTo>
                  <a:lnTo>
                    <a:pt x="20052" y="6924"/>
                  </a:lnTo>
                  <a:lnTo>
                    <a:pt x="21600" y="1121"/>
                  </a:lnTo>
                  <a:lnTo>
                    <a:pt x="21358" y="0"/>
                  </a:lnTo>
                  <a:lnTo>
                    <a:pt x="19834" y="5656"/>
                  </a:lnTo>
                  <a:lnTo>
                    <a:pt x="18202" y="10386"/>
                  </a:lnTo>
                  <a:lnTo>
                    <a:pt x="16520" y="14140"/>
                  </a:lnTo>
                  <a:lnTo>
                    <a:pt x="14718" y="17065"/>
                  </a:lnTo>
                  <a:lnTo>
                    <a:pt x="12856" y="19016"/>
                  </a:lnTo>
                  <a:lnTo>
                    <a:pt x="11054" y="20088"/>
                  </a:lnTo>
                  <a:lnTo>
                    <a:pt x="9167" y="20137"/>
                  </a:lnTo>
                  <a:lnTo>
                    <a:pt x="7293" y="19308"/>
                  </a:lnTo>
                  <a:lnTo>
                    <a:pt x="5503" y="17553"/>
                  </a:lnTo>
                  <a:lnTo>
                    <a:pt x="3628" y="14823"/>
                  </a:lnTo>
                  <a:lnTo>
                    <a:pt x="1850" y="11019"/>
                  </a:lnTo>
                  <a:lnTo>
                    <a:pt x="181" y="6387"/>
                  </a:lnTo>
                  <a:close/>
                  <a:moveTo>
                    <a:pt x="181" y="6387"/>
                  </a:moveTo>
                </a:path>
              </a:pathLst>
            </a:custGeom>
            <a:solidFill>
              <a:srgbClr val="00FFFF"/>
            </a:solidFill>
            <a:ln w="12700">
              <a:noFill/>
              <a:miter lim="800000"/>
              <a:headEnd type="none" w="med" len="med"/>
              <a:tailEnd type="none" w="med" len="med"/>
            </a:ln>
          </p:spPr>
          <p:txBody>
            <a:bodyPr lIns="0" tIns="0" rIns="0" bIns="0"/>
            <a:lstStyle/>
            <a:p>
              <a:endParaRPr lang="en-US" sz="1200"/>
            </a:p>
          </p:txBody>
        </p:sp>
        <p:sp>
          <p:nvSpPr>
            <p:cNvPr id="18" name="AutoShape 17"/>
            <p:cNvSpPr>
              <a:spLocks/>
            </p:cNvSpPr>
            <p:nvPr/>
          </p:nvSpPr>
          <p:spPr bwMode="auto">
            <a:xfrm>
              <a:off x="2354" y="1166"/>
              <a:ext cx="206" cy="864"/>
            </a:xfrm>
            <a:custGeom>
              <a:avLst/>
              <a:gdLst>
                <a:gd name="T0" fmla="*/ 0 w 21600"/>
                <a:gd name="T1" fmla="*/ 0 h 21600"/>
                <a:gd name="T2" fmla="*/ 21600 w 21600"/>
                <a:gd name="T3" fmla="*/ 21600 h 21600"/>
              </a:gdLst>
              <a:ahLst/>
              <a:cxnLst>
                <a:cxn ang="0">
                  <a:pos x="18907" y="252"/>
                </a:cxn>
                <a:cxn ang="0">
                  <a:pos x="17502" y="0"/>
                </a:cxn>
                <a:cxn ang="0">
                  <a:pos x="12117" y="1627"/>
                </a:cxn>
                <a:cxn ang="0">
                  <a:pos x="7493" y="3436"/>
                </a:cxn>
                <a:cxn ang="0">
                  <a:pos x="3863" y="5330"/>
                </a:cxn>
                <a:cxn ang="0">
                  <a:pos x="1580" y="7083"/>
                </a:cxn>
                <a:cxn ang="0">
                  <a:pos x="234" y="8991"/>
                </a:cxn>
                <a:cxn ang="0">
                  <a:pos x="0" y="10870"/>
                </a:cxn>
                <a:cxn ang="0">
                  <a:pos x="761" y="12764"/>
                </a:cxn>
                <a:cxn ang="0">
                  <a:pos x="2517" y="14629"/>
                </a:cxn>
                <a:cxn ang="0">
                  <a:pos x="5502" y="16495"/>
                </a:cxn>
                <a:cxn ang="0">
                  <a:pos x="9366" y="18262"/>
                </a:cxn>
                <a:cxn ang="0">
                  <a:pos x="14283" y="19959"/>
                </a:cxn>
                <a:cxn ang="0">
                  <a:pos x="20312" y="21600"/>
                </a:cxn>
                <a:cxn ang="0">
                  <a:pos x="21600" y="21319"/>
                </a:cxn>
                <a:cxn ang="0">
                  <a:pos x="15688" y="19692"/>
                </a:cxn>
                <a:cxn ang="0">
                  <a:pos x="10829" y="17995"/>
                </a:cxn>
                <a:cxn ang="0">
                  <a:pos x="6907" y="16242"/>
                </a:cxn>
                <a:cxn ang="0">
                  <a:pos x="4215" y="14531"/>
                </a:cxn>
                <a:cxn ang="0">
                  <a:pos x="2459" y="12694"/>
                </a:cxn>
                <a:cxn ang="0">
                  <a:pos x="1639" y="10870"/>
                </a:cxn>
                <a:cxn ang="0">
                  <a:pos x="1932" y="9047"/>
                </a:cxn>
                <a:cxn ang="0">
                  <a:pos x="3278" y="7265"/>
                </a:cxn>
                <a:cxn ang="0">
                  <a:pos x="5678" y="5358"/>
                </a:cxn>
                <a:cxn ang="0">
                  <a:pos x="8956" y="3675"/>
                </a:cxn>
                <a:cxn ang="0">
                  <a:pos x="13288" y="1992"/>
                </a:cxn>
                <a:cxn ang="0">
                  <a:pos x="18907" y="252"/>
                </a:cxn>
                <a:cxn ang="0">
                  <a:pos x="18907" y="252"/>
                </a:cxn>
              </a:cxnLst>
              <a:rect l="T0" t="T1" r="T2" b="T3"/>
              <a:pathLst>
                <a:path w="21600" h="21600">
                  <a:moveTo>
                    <a:pt x="18907" y="252"/>
                  </a:moveTo>
                  <a:lnTo>
                    <a:pt x="17502" y="0"/>
                  </a:lnTo>
                  <a:lnTo>
                    <a:pt x="12117" y="1627"/>
                  </a:lnTo>
                  <a:lnTo>
                    <a:pt x="7493" y="3436"/>
                  </a:lnTo>
                  <a:lnTo>
                    <a:pt x="3863" y="5330"/>
                  </a:lnTo>
                  <a:lnTo>
                    <a:pt x="1580" y="7083"/>
                  </a:lnTo>
                  <a:lnTo>
                    <a:pt x="234" y="8991"/>
                  </a:lnTo>
                  <a:lnTo>
                    <a:pt x="0" y="10870"/>
                  </a:lnTo>
                  <a:lnTo>
                    <a:pt x="761" y="12764"/>
                  </a:lnTo>
                  <a:lnTo>
                    <a:pt x="2517" y="14629"/>
                  </a:lnTo>
                  <a:lnTo>
                    <a:pt x="5502" y="16495"/>
                  </a:lnTo>
                  <a:lnTo>
                    <a:pt x="9366" y="18262"/>
                  </a:lnTo>
                  <a:lnTo>
                    <a:pt x="14283" y="19959"/>
                  </a:lnTo>
                  <a:lnTo>
                    <a:pt x="20312" y="21600"/>
                  </a:lnTo>
                  <a:lnTo>
                    <a:pt x="21600" y="21319"/>
                  </a:lnTo>
                  <a:lnTo>
                    <a:pt x="15688" y="19692"/>
                  </a:lnTo>
                  <a:lnTo>
                    <a:pt x="10829" y="17995"/>
                  </a:lnTo>
                  <a:lnTo>
                    <a:pt x="6907" y="16242"/>
                  </a:lnTo>
                  <a:lnTo>
                    <a:pt x="4215" y="14531"/>
                  </a:lnTo>
                  <a:lnTo>
                    <a:pt x="2459" y="12694"/>
                  </a:lnTo>
                  <a:lnTo>
                    <a:pt x="1639" y="10870"/>
                  </a:lnTo>
                  <a:lnTo>
                    <a:pt x="1932" y="9047"/>
                  </a:lnTo>
                  <a:lnTo>
                    <a:pt x="3278" y="7265"/>
                  </a:lnTo>
                  <a:lnTo>
                    <a:pt x="5678" y="5358"/>
                  </a:lnTo>
                  <a:lnTo>
                    <a:pt x="8956" y="3675"/>
                  </a:lnTo>
                  <a:lnTo>
                    <a:pt x="13288" y="1992"/>
                  </a:lnTo>
                  <a:lnTo>
                    <a:pt x="18907" y="252"/>
                  </a:lnTo>
                  <a:close/>
                  <a:moveTo>
                    <a:pt x="18907" y="252"/>
                  </a:moveTo>
                </a:path>
              </a:pathLst>
            </a:custGeom>
            <a:solidFill>
              <a:srgbClr val="00FFFF"/>
            </a:solidFill>
            <a:ln w="12700">
              <a:noFill/>
              <a:miter lim="800000"/>
              <a:headEnd type="none" w="med" len="med"/>
              <a:tailEnd type="none" w="med" len="med"/>
            </a:ln>
          </p:spPr>
          <p:txBody>
            <a:bodyPr lIns="0" tIns="0" rIns="0" bIns="0"/>
            <a:lstStyle/>
            <a:p>
              <a:endParaRPr lang="en-US" sz="1200"/>
            </a:p>
          </p:txBody>
        </p:sp>
        <p:sp>
          <p:nvSpPr>
            <p:cNvPr id="19" name="AutoShape 18"/>
            <p:cNvSpPr>
              <a:spLocks/>
            </p:cNvSpPr>
            <p:nvPr/>
          </p:nvSpPr>
          <p:spPr bwMode="auto">
            <a:xfrm>
              <a:off x="1110" y="2121"/>
              <a:ext cx="1070" cy="216"/>
            </a:xfrm>
            <a:custGeom>
              <a:avLst/>
              <a:gdLst>
                <a:gd name="T0" fmla="*/ 0 w 21600"/>
                <a:gd name="T1" fmla="*/ 0 h 21600"/>
                <a:gd name="T2" fmla="*/ 21600 w 21600"/>
                <a:gd name="T3" fmla="*/ 21600 h 21600"/>
              </a:gdLst>
              <a:ahLst/>
              <a:cxnLst>
                <a:cxn ang="0">
                  <a:pos x="21398" y="21600"/>
                </a:cxn>
                <a:cxn ang="0">
                  <a:pos x="21600" y="20190"/>
                </a:cxn>
                <a:cxn ang="0">
                  <a:pos x="19976" y="14156"/>
                </a:cxn>
                <a:cxn ang="0">
                  <a:pos x="18306" y="9193"/>
                </a:cxn>
                <a:cxn ang="0">
                  <a:pos x="16435" y="5189"/>
                </a:cxn>
                <a:cxn ang="0">
                  <a:pos x="14643" y="2369"/>
                </a:cxn>
                <a:cxn ang="0">
                  <a:pos x="12749" y="620"/>
                </a:cxn>
                <a:cxn ang="0">
                  <a:pos x="10834" y="0"/>
                </a:cxn>
                <a:cxn ang="0">
                  <a:pos x="8929" y="451"/>
                </a:cxn>
                <a:cxn ang="0">
                  <a:pos x="7013" y="1917"/>
                </a:cxn>
                <a:cxn ang="0">
                  <a:pos x="5142" y="4512"/>
                </a:cxn>
                <a:cxn ang="0">
                  <a:pos x="3395" y="8178"/>
                </a:cxn>
                <a:cxn ang="0">
                  <a:pos x="1669" y="12971"/>
                </a:cxn>
                <a:cxn ang="0">
                  <a:pos x="0" y="18949"/>
                </a:cxn>
                <a:cxn ang="0">
                  <a:pos x="179" y="20416"/>
                </a:cxn>
                <a:cxn ang="0">
                  <a:pos x="1759" y="14663"/>
                </a:cxn>
                <a:cxn ang="0">
                  <a:pos x="3495" y="9869"/>
                </a:cxn>
                <a:cxn ang="0">
                  <a:pos x="5288" y="6204"/>
                </a:cxn>
                <a:cxn ang="0">
                  <a:pos x="7137" y="3609"/>
                </a:cxn>
                <a:cxn ang="0">
                  <a:pos x="8963" y="2143"/>
                </a:cxn>
                <a:cxn ang="0">
                  <a:pos x="10834" y="1692"/>
                </a:cxn>
                <a:cxn ang="0">
                  <a:pos x="12671" y="2312"/>
                </a:cxn>
                <a:cxn ang="0">
                  <a:pos x="14542" y="4061"/>
                </a:cxn>
                <a:cxn ang="0">
                  <a:pos x="16390" y="6880"/>
                </a:cxn>
                <a:cxn ang="0">
                  <a:pos x="18082" y="10659"/>
                </a:cxn>
                <a:cxn ang="0">
                  <a:pos x="19785" y="15566"/>
                </a:cxn>
                <a:cxn ang="0">
                  <a:pos x="21398" y="21600"/>
                </a:cxn>
                <a:cxn ang="0">
                  <a:pos x="21398" y="21600"/>
                </a:cxn>
              </a:cxnLst>
              <a:rect l="T0" t="T1" r="T2" b="T3"/>
              <a:pathLst>
                <a:path w="21600" h="21600">
                  <a:moveTo>
                    <a:pt x="21398" y="21600"/>
                  </a:moveTo>
                  <a:lnTo>
                    <a:pt x="21600" y="20190"/>
                  </a:lnTo>
                  <a:lnTo>
                    <a:pt x="19976" y="14156"/>
                  </a:lnTo>
                  <a:lnTo>
                    <a:pt x="18306" y="9193"/>
                  </a:lnTo>
                  <a:lnTo>
                    <a:pt x="16435" y="5189"/>
                  </a:lnTo>
                  <a:lnTo>
                    <a:pt x="14643" y="2369"/>
                  </a:lnTo>
                  <a:lnTo>
                    <a:pt x="12749" y="620"/>
                  </a:lnTo>
                  <a:lnTo>
                    <a:pt x="10834" y="0"/>
                  </a:lnTo>
                  <a:lnTo>
                    <a:pt x="8929" y="451"/>
                  </a:lnTo>
                  <a:lnTo>
                    <a:pt x="7013" y="1917"/>
                  </a:lnTo>
                  <a:lnTo>
                    <a:pt x="5142" y="4512"/>
                  </a:lnTo>
                  <a:lnTo>
                    <a:pt x="3395" y="8178"/>
                  </a:lnTo>
                  <a:lnTo>
                    <a:pt x="1669" y="12971"/>
                  </a:lnTo>
                  <a:lnTo>
                    <a:pt x="0" y="18949"/>
                  </a:lnTo>
                  <a:lnTo>
                    <a:pt x="179" y="20416"/>
                  </a:lnTo>
                  <a:lnTo>
                    <a:pt x="1759" y="14663"/>
                  </a:lnTo>
                  <a:lnTo>
                    <a:pt x="3495" y="9869"/>
                  </a:lnTo>
                  <a:lnTo>
                    <a:pt x="5288" y="6204"/>
                  </a:lnTo>
                  <a:lnTo>
                    <a:pt x="7137" y="3609"/>
                  </a:lnTo>
                  <a:lnTo>
                    <a:pt x="8963" y="2143"/>
                  </a:lnTo>
                  <a:lnTo>
                    <a:pt x="10834" y="1692"/>
                  </a:lnTo>
                  <a:lnTo>
                    <a:pt x="12671" y="2312"/>
                  </a:lnTo>
                  <a:lnTo>
                    <a:pt x="14542" y="4061"/>
                  </a:lnTo>
                  <a:lnTo>
                    <a:pt x="16390" y="6880"/>
                  </a:lnTo>
                  <a:lnTo>
                    <a:pt x="18082" y="10659"/>
                  </a:lnTo>
                  <a:lnTo>
                    <a:pt x="19785" y="15566"/>
                  </a:lnTo>
                  <a:lnTo>
                    <a:pt x="21398" y="21600"/>
                  </a:lnTo>
                  <a:close/>
                  <a:moveTo>
                    <a:pt x="21398" y="21600"/>
                  </a:moveTo>
                </a:path>
              </a:pathLst>
            </a:custGeom>
            <a:solidFill>
              <a:srgbClr val="00FFFF"/>
            </a:solidFill>
            <a:ln w="12700">
              <a:noFill/>
              <a:miter lim="800000"/>
              <a:headEnd type="none" w="med" len="med"/>
              <a:tailEnd type="none" w="med" len="med"/>
            </a:ln>
          </p:spPr>
          <p:txBody>
            <a:bodyPr lIns="0" tIns="0" rIns="0" bIns="0"/>
            <a:lstStyle/>
            <a:p>
              <a:endParaRPr lang="en-US" sz="1200"/>
            </a:p>
          </p:txBody>
        </p:sp>
        <p:sp>
          <p:nvSpPr>
            <p:cNvPr id="20" name="AutoShape 19"/>
            <p:cNvSpPr>
              <a:spLocks/>
            </p:cNvSpPr>
            <p:nvPr/>
          </p:nvSpPr>
          <p:spPr bwMode="auto">
            <a:xfrm>
              <a:off x="1569" y="1"/>
              <a:ext cx="67" cy="95"/>
            </a:xfrm>
            <a:custGeom>
              <a:avLst/>
              <a:gdLst>
                <a:gd name="T0" fmla="*/ 0 w 21600"/>
                <a:gd name="T1" fmla="*/ 0 h 21600"/>
                <a:gd name="T2" fmla="*/ 21600 w 21600"/>
                <a:gd name="T3" fmla="*/ 21600 h 21600"/>
              </a:gdLst>
              <a:ahLst/>
              <a:cxnLst>
                <a:cxn ang="0">
                  <a:pos x="8747" y="639"/>
                </a:cxn>
                <a:cxn ang="0">
                  <a:pos x="8212" y="767"/>
                </a:cxn>
                <a:cxn ang="0">
                  <a:pos x="7498" y="895"/>
                </a:cxn>
                <a:cxn ang="0">
                  <a:pos x="7140" y="1150"/>
                </a:cxn>
                <a:cxn ang="0">
                  <a:pos x="6962" y="1662"/>
                </a:cxn>
                <a:cxn ang="0">
                  <a:pos x="7140" y="2173"/>
                </a:cxn>
                <a:cxn ang="0">
                  <a:pos x="7319" y="2812"/>
                </a:cxn>
                <a:cxn ang="0">
                  <a:pos x="7498" y="3323"/>
                </a:cxn>
                <a:cxn ang="0">
                  <a:pos x="17137" y="2428"/>
                </a:cxn>
                <a:cxn ang="0">
                  <a:pos x="17316" y="2045"/>
                </a:cxn>
                <a:cxn ang="0">
                  <a:pos x="17316" y="1406"/>
                </a:cxn>
                <a:cxn ang="0">
                  <a:pos x="17137" y="895"/>
                </a:cxn>
                <a:cxn ang="0">
                  <a:pos x="16245" y="767"/>
                </a:cxn>
                <a:cxn ang="0">
                  <a:pos x="15531" y="767"/>
                </a:cxn>
                <a:cxn ang="0">
                  <a:pos x="21600" y="639"/>
                </a:cxn>
                <a:cxn ang="0">
                  <a:pos x="21064" y="767"/>
                </a:cxn>
                <a:cxn ang="0">
                  <a:pos x="20529" y="895"/>
                </a:cxn>
                <a:cxn ang="0">
                  <a:pos x="19993" y="1150"/>
                </a:cxn>
                <a:cxn ang="0">
                  <a:pos x="19636" y="1406"/>
                </a:cxn>
                <a:cxn ang="0">
                  <a:pos x="19458" y="1917"/>
                </a:cxn>
                <a:cxn ang="0">
                  <a:pos x="19101" y="2301"/>
                </a:cxn>
                <a:cxn ang="0">
                  <a:pos x="10711" y="17382"/>
                </a:cxn>
                <a:cxn ang="0">
                  <a:pos x="9997" y="18788"/>
                </a:cxn>
                <a:cxn ang="0">
                  <a:pos x="8926" y="19811"/>
                </a:cxn>
                <a:cxn ang="0">
                  <a:pos x="7498" y="20578"/>
                </a:cxn>
                <a:cxn ang="0">
                  <a:pos x="6426" y="21217"/>
                </a:cxn>
                <a:cxn ang="0">
                  <a:pos x="5177" y="21600"/>
                </a:cxn>
                <a:cxn ang="0">
                  <a:pos x="3927" y="21600"/>
                </a:cxn>
                <a:cxn ang="0">
                  <a:pos x="3213" y="21600"/>
                </a:cxn>
                <a:cxn ang="0">
                  <a:pos x="2499" y="21344"/>
                </a:cxn>
                <a:cxn ang="0">
                  <a:pos x="1785" y="20833"/>
                </a:cxn>
                <a:cxn ang="0">
                  <a:pos x="1428" y="20450"/>
                </a:cxn>
                <a:cxn ang="0">
                  <a:pos x="1250" y="19811"/>
                </a:cxn>
                <a:cxn ang="0">
                  <a:pos x="1428" y="19427"/>
                </a:cxn>
                <a:cxn ang="0">
                  <a:pos x="1607" y="18788"/>
                </a:cxn>
                <a:cxn ang="0">
                  <a:pos x="2142" y="18660"/>
                </a:cxn>
                <a:cxn ang="0">
                  <a:pos x="2856" y="18533"/>
                </a:cxn>
                <a:cxn ang="0">
                  <a:pos x="3392" y="18405"/>
                </a:cxn>
                <a:cxn ang="0">
                  <a:pos x="4284" y="18533"/>
                </a:cxn>
                <a:cxn ang="0">
                  <a:pos x="4998" y="18788"/>
                </a:cxn>
                <a:cxn ang="0">
                  <a:pos x="5712" y="19044"/>
                </a:cxn>
                <a:cxn ang="0">
                  <a:pos x="6605" y="19044"/>
                </a:cxn>
                <a:cxn ang="0">
                  <a:pos x="7140" y="18788"/>
                </a:cxn>
                <a:cxn ang="0">
                  <a:pos x="7855" y="18660"/>
                </a:cxn>
                <a:cxn ang="0">
                  <a:pos x="8390" y="18277"/>
                </a:cxn>
                <a:cxn ang="0">
                  <a:pos x="8747" y="17638"/>
                </a:cxn>
                <a:cxn ang="0">
                  <a:pos x="9283" y="16871"/>
                </a:cxn>
                <a:cxn ang="0">
                  <a:pos x="3570" y="2940"/>
                </a:cxn>
                <a:cxn ang="0">
                  <a:pos x="3213" y="2301"/>
                </a:cxn>
                <a:cxn ang="0">
                  <a:pos x="2856" y="1917"/>
                </a:cxn>
                <a:cxn ang="0">
                  <a:pos x="2499" y="1406"/>
                </a:cxn>
                <a:cxn ang="0">
                  <a:pos x="1964" y="1150"/>
                </a:cxn>
                <a:cxn ang="0">
                  <a:pos x="1428" y="895"/>
                </a:cxn>
                <a:cxn ang="0">
                  <a:pos x="714" y="767"/>
                </a:cxn>
                <a:cxn ang="0">
                  <a:pos x="0" y="0"/>
                </a:cxn>
              </a:cxnLst>
              <a:rect l="T0" t="T1" r="T2" b="T3"/>
              <a:pathLst>
                <a:path w="21600" h="21600">
                  <a:moveTo>
                    <a:pt x="0" y="0"/>
                  </a:moveTo>
                  <a:lnTo>
                    <a:pt x="9283" y="0"/>
                  </a:lnTo>
                  <a:lnTo>
                    <a:pt x="9283" y="639"/>
                  </a:lnTo>
                  <a:lnTo>
                    <a:pt x="8747" y="639"/>
                  </a:lnTo>
                  <a:lnTo>
                    <a:pt x="8747" y="767"/>
                  </a:lnTo>
                  <a:lnTo>
                    <a:pt x="8569" y="767"/>
                  </a:lnTo>
                  <a:lnTo>
                    <a:pt x="8390" y="767"/>
                  </a:lnTo>
                  <a:lnTo>
                    <a:pt x="8212" y="767"/>
                  </a:lnTo>
                  <a:lnTo>
                    <a:pt x="8033" y="767"/>
                  </a:lnTo>
                  <a:lnTo>
                    <a:pt x="7855" y="767"/>
                  </a:lnTo>
                  <a:lnTo>
                    <a:pt x="7855" y="895"/>
                  </a:lnTo>
                  <a:lnTo>
                    <a:pt x="7498" y="895"/>
                  </a:lnTo>
                  <a:lnTo>
                    <a:pt x="7319" y="895"/>
                  </a:lnTo>
                  <a:lnTo>
                    <a:pt x="7319" y="1022"/>
                  </a:lnTo>
                  <a:lnTo>
                    <a:pt x="7319" y="1150"/>
                  </a:lnTo>
                  <a:lnTo>
                    <a:pt x="7140" y="1150"/>
                  </a:lnTo>
                  <a:lnTo>
                    <a:pt x="7140" y="1278"/>
                  </a:lnTo>
                  <a:lnTo>
                    <a:pt x="7140" y="1406"/>
                  </a:lnTo>
                  <a:lnTo>
                    <a:pt x="7140" y="1662"/>
                  </a:lnTo>
                  <a:lnTo>
                    <a:pt x="6962" y="1662"/>
                  </a:lnTo>
                  <a:lnTo>
                    <a:pt x="7140" y="1789"/>
                  </a:lnTo>
                  <a:lnTo>
                    <a:pt x="7140" y="1917"/>
                  </a:lnTo>
                  <a:lnTo>
                    <a:pt x="7140" y="2045"/>
                  </a:lnTo>
                  <a:lnTo>
                    <a:pt x="7140" y="2173"/>
                  </a:lnTo>
                  <a:lnTo>
                    <a:pt x="7140" y="2301"/>
                  </a:lnTo>
                  <a:lnTo>
                    <a:pt x="7140" y="2428"/>
                  </a:lnTo>
                  <a:lnTo>
                    <a:pt x="7319" y="2684"/>
                  </a:lnTo>
                  <a:lnTo>
                    <a:pt x="7319" y="2812"/>
                  </a:lnTo>
                  <a:lnTo>
                    <a:pt x="7319" y="2940"/>
                  </a:lnTo>
                  <a:lnTo>
                    <a:pt x="7498" y="3067"/>
                  </a:lnTo>
                  <a:lnTo>
                    <a:pt x="7498" y="3195"/>
                  </a:lnTo>
                  <a:lnTo>
                    <a:pt x="7498" y="3323"/>
                  </a:lnTo>
                  <a:lnTo>
                    <a:pt x="12496" y="10736"/>
                  </a:lnTo>
                  <a:lnTo>
                    <a:pt x="16959" y="2684"/>
                  </a:lnTo>
                  <a:lnTo>
                    <a:pt x="17137" y="2684"/>
                  </a:lnTo>
                  <a:lnTo>
                    <a:pt x="17137" y="2428"/>
                  </a:lnTo>
                  <a:lnTo>
                    <a:pt x="17137" y="2301"/>
                  </a:lnTo>
                  <a:lnTo>
                    <a:pt x="17316" y="2301"/>
                  </a:lnTo>
                  <a:lnTo>
                    <a:pt x="17316" y="2173"/>
                  </a:lnTo>
                  <a:lnTo>
                    <a:pt x="17316" y="2045"/>
                  </a:lnTo>
                  <a:lnTo>
                    <a:pt x="17316" y="1917"/>
                  </a:lnTo>
                  <a:lnTo>
                    <a:pt x="17316" y="1789"/>
                  </a:lnTo>
                  <a:lnTo>
                    <a:pt x="17316" y="1662"/>
                  </a:lnTo>
                  <a:lnTo>
                    <a:pt x="17316" y="1406"/>
                  </a:lnTo>
                  <a:lnTo>
                    <a:pt x="17316" y="1278"/>
                  </a:lnTo>
                  <a:lnTo>
                    <a:pt x="17316" y="1150"/>
                  </a:lnTo>
                  <a:lnTo>
                    <a:pt x="17137" y="1022"/>
                  </a:lnTo>
                  <a:lnTo>
                    <a:pt x="17137" y="895"/>
                  </a:lnTo>
                  <a:lnTo>
                    <a:pt x="16959" y="895"/>
                  </a:lnTo>
                  <a:lnTo>
                    <a:pt x="16602" y="895"/>
                  </a:lnTo>
                  <a:lnTo>
                    <a:pt x="16423" y="767"/>
                  </a:lnTo>
                  <a:lnTo>
                    <a:pt x="16245" y="767"/>
                  </a:lnTo>
                  <a:lnTo>
                    <a:pt x="16066" y="767"/>
                  </a:lnTo>
                  <a:lnTo>
                    <a:pt x="15888" y="767"/>
                  </a:lnTo>
                  <a:lnTo>
                    <a:pt x="15709" y="767"/>
                  </a:lnTo>
                  <a:lnTo>
                    <a:pt x="15531" y="767"/>
                  </a:lnTo>
                  <a:lnTo>
                    <a:pt x="15352" y="639"/>
                  </a:lnTo>
                  <a:lnTo>
                    <a:pt x="15352" y="0"/>
                  </a:lnTo>
                  <a:lnTo>
                    <a:pt x="21600" y="0"/>
                  </a:lnTo>
                  <a:lnTo>
                    <a:pt x="21600" y="639"/>
                  </a:lnTo>
                  <a:lnTo>
                    <a:pt x="21600" y="767"/>
                  </a:lnTo>
                  <a:lnTo>
                    <a:pt x="21421" y="767"/>
                  </a:lnTo>
                  <a:lnTo>
                    <a:pt x="21243" y="767"/>
                  </a:lnTo>
                  <a:lnTo>
                    <a:pt x="21064" y="767"/>
                  </a:lnTo>
                  <a:lnTo>
                    <a:pt x="20886" y="767"/>
                  </a:lnTo>
                  <a:lnTo>
                    <a:pt x="20886" y="895"/>
                  </a:lnTo>
                  <a:lnTo>
                    <a:pt x="20707" y="895"/>
                  </a:lnTo>
                  <a:lnTo>
                    <a:pt x="20529" y="895"/>
                  </a:lnTo>
                  <a:lnTo>
                    <a:pt x="20529" y="1022"/>
                  </a:lnTo>
                  <a:lnTo>
                    <a:pt x="20172" y="1022"/>
                  </a:lnTo>
                  <a:lnTo>
                    <a:pt x="20172" y="1150"/>
                  </a:lnTo>
                  <a:lnTo>
                    <a:pt x="19993" y="1150"/>
                  </a:lnTo>
                  <a:lnTo>
                    <a:pt x="19993" y="1278"/>
                  </a:lnTo>
                  <a:lnTo>
                    <a:pt x="19815" y="1278"/>
                  </a:lnTo>
                  <a:lnTo>
                    <a:pt x="19815" y="1406"/>
                  </a:lnTo>
                  <a:lnTo>
                    <a:pt x="19636" y="1406"/>
                  </a:lnTo>
                  <a:lnTo>
                    <a:pt x="19636" y="1662"/>
                  </a:lnTo>
                  <a:lnTo>
                    <a:pt x="19458" y="1662"/>
                  </a:lnTo>
                  <a:lnTo>
                    <a:pt x="19458" y="1789"/>
                  </a:lnTo>
                  <a:lnTo>
                    <a:pt x="19458" y="1917"/>
                  </a:lnTo>
                  <a:lnTo>
                    <a:pt x="19279" y="1917"/>
                  </a:lnTo>
                  <a:lnTo>
                    <a:pt x="19279" y="2045"/>
                  </a:lnTo>
                  <a:lnTo>
                    <a:pt x="19279" y="2173"/>
                  </a:lnTo>
                  <a:lnTo>
                    <a:pt x="19101" y="2301"/>
                  </a:lnTo>
                  <a:lnTo>
                    <a:pt x="18922" y="2428"/>
                  </a:lnTo>
                  <a:lnTo>
                    <a:pt x="18922" y="2684"/>
                  </a:lnTo>
                  <a:lnTo>
                    <a:pt x="18744" y="2812"/>
                  </a:lnTo>
                  <a:lnTo>
                    <a:pt x="10711" y="17382"/>
                  </a:lnTo>
                  <a:lnTo>
                    <a:pt x="10532" y="17766"/>
                  </a:lnTo>
                  <a:lnTo>
                    <a:pt x="10354" y="18149"/>
                  </a:lnTo>
                  <a:lnTo>
                    <a:pt x="10175" y="18533"/>
                  </a:lnTo>
                  <a:lnTo>
                    <a:pt x="9997" y="18788"/>
                  </a:lnTo>
                  <a:lnTo>
                    <a:pt x="9818" y="19172"/>
                  </a:lnTo>
                  <a:lnTo>
                    <a:pt x="9283" y="19427"/>
                  </a:lnTo>
                  <a:lnTo>
                    <a:pt x="9104" y="19555"/>
                  </a:lnTo>
                  <a:lnTo>
                    <a:pt x="8926" y="19811"/>
                  </a:lnTo>
                  <a:lnTo>
                    <a:pt x="8569" y="20194"/>
                  </a:lnTo>
                  <a:lnTo>
                    <a:pt x="8390" y="20322"/>
                  </a:lnTo>
                  <a:lnTo>
                    <a:pt x="8033" y="20450"/>
                  </a:lnTo>
                  <a:lnTo>
                    <a:pt x="7498" y="20578"/>
                  </a:lnTo>
                  <a:lnTo>
                    <a:pt x="7319" y="20833"/>
                  </a:lnTo>
                  <a:lnTo>
                    <a:pt x="6962" y="21089"/>
                  </a:lnTo>
                  <a:lnTo>
                    <a:pt x="6783" y="21217"/>
                  </a:lnTo>
                  <a:lnTo>
                    <a:pt x="6426" y="21217"/>
                  </a:lnTo>
                  <a:lnTo>
                    <a:pt x="6248" y="21344"/>
                  </a:lnTo>
                  <a:lnTo>
                    <a:pt x="5712" y="21472"/>
                  </a:lnTo>
                  <a:lnTo>
                    <a:pt x="5534" y="21472"/>
                  </a:lnTo>
                  <a:lnTo>
                    <a:pt x="5177" y="21600"/>
                  </a:lnTo>
                  <a:lnTo>
                    <a:pt x="4998" y="21600"/>
                  </a:lnTo>
                  <a:lnTo>
                    <a:pt x="4641" y="21600"/>
                  </a:lnTo>
                  <a:lnTo>
                    <a:pt x="4463" y="21600"/>
                  </a:lnTo>
                  <a:lnTo>
                    <a:pt x="3927" y="21600"/>
                  </a:lnTo>
                  <a:lnTo>
                    <a:pt x="3749" y="21600"/>
                  </a:lnTo>
                  <a:lnTo>
                    <a:pt x="3570" y="21600"/>
                  </a:lnTo>
                  <a:lnTo>
                    <a:pt x="3392" y="21600"/>
                  </a:lnTo>
                  <a:lnTo>
                    <a:pt x="3213" y="21600"/>
                  </a:lnTo>
                  <a:lnTo>
                    <a:pt x="3035" y="21600"/>
                  </a:lnTo>
                  <a:lnTo>
                    <a:pt x="2856" y="21472"/>
                  </a:lnTo>
                  <a:lnTo>
                    <a:pt x="2678" y="21472"/>
                  </a:lnTo>
                  <a:lnTo>
                    <a:pt x="2499" y="21344"/>
                  </a:lnTo>
                  <a:lnTo>
                    <a:pt x="2142" y="21344"/>
                  </a:lnTo>
                  <a:lnTo>
                    <a:pt x="1964" y="21217"/>
                  </a:lnTo>
                  <a:lnTo>
                    <a:pt x="1785" y="21089"/>
                  </a:lnTo>
                  <a:lnTo>
                    <a:pt x="1785" y="20833"/>
                  </a:lnTo>
                  <a:lnTo>
                    <a:pt x="1607" y="20833"/>
                  </a:lnTo>
                  <a:lnTo>
                    <a:pt x="1607" y="20705"/>
                  </a:lnTo>
                  <a:lnTo>
                    <a:pt x="1428" y="20578"/>
                  </a:lnTo>
                  <a:lnTo>
                    <a:pt x="1428" y="20450"/>
                  </a:lnTo>
                  <a:lnTo>
                    <a:pt x="1428" y="20322"/>
                  </a:lnTo>
                  <a:lnTo>
                    <a:pt x="1428" y="20194"/>
                  </a:lnTo>
                  <a:lnTo>
                    <a:pt x="1428" y="20066"/>
                  </a:lnTo>
                  <a:lnTo>
                    <a:pt x="1250" y="19811"/>
                  </a:lnTo>
                  <a:lnTo>
                    <a:pt x="1428" y="19811"/>
                  </a:lnTo>
                  <a:lnTo>
                    <a:pt x="1428" y="19683"/>
                  </a:lnTo>
                  <a:lnTo>
                    <a:pt x="1428" y="19555"/>
                  </a:lnTo>
                  <a:lnTo>
                    <a:pt x="1428" y="19427"/>
                  </a:lnTo>
                  <a:lnTo>
                    <a:pt x="1428" y="19299"/>
                  </a:lnTo>
                  <a:lnTo>
                    <a:pt x="1607" y="19172"/>
                  </a:lnTo>
                  <a:lnTo>
                    <a:pt x="1607" y="19044"/>
                  </a:lnTo>
                  <a:lnTo>
                    <a:pt x="1607" y="18788"/>
                  </a:lnTo>
                  <a:lnTo>
                    <a:pt x="1785" y="18788"/>
                  </a:lnTo>
                  <a:lnTo>
                    <a:pt x="1964" y="18788"/>
                  </a:lnTo>
                  <a:lnTo>
                    <a:pt x="1964" y="18660"/>
                  </a:lnTo>
                  <a:lnTo>
                    <a:pt x="2142" y="18660"/>
                  </a:lnTo>
                  <a:lnTo>
                    <a:pt x="2499" y="18660"/>
                  </a:lnTo>
                  <a:lnTo>
                    <a:pt x="2499" y="18533"/>
                  </a:lnTo>
                  <a:lnTo>
                    <a:pt x="2678" y="18533"/>
                  </a:lnTo>
                  <a:lnTo>
                    <a:pt x="2856" y="18533"/>
                  </a:lnTo>
                  <a:lnTo>
                    <a:pt x="3035" y="18533"/>
                  </a:lnTo>
                  <a:lnTo>
                    <a:pt x="3213" y="18533"/>
                  </a:lnTo>
                  <a:lnTo>
                    <a:pt x="3392" y="18533"/>
                  </a:lnTo>
                  <a:lnTo>
                    <a:pt x="3392" y="18405"/>
                  </a:lnTo>
                  <a:lnTo>
                    <a:pt x="3570" y="18533"/>
                  </a:lnTo>
                  <a:lnTo>
                    <a:pt x="3749" y="18533"/>
                  </a:lnTo>
                  <a:lnTo>
                    <a:pt x="3927" y="18533"/>
                  </a:lnTo>
                  <a:lnTo>
                    <a:pt x="4284" y="18533"/>
                  </a:lnTo>
                  <a:lnTo>
                    <a:pt x="4463" y="18660"/>
                  </a:lnTo>
                  <a:lnTo>
                    <a:pt x="4641" y="18660"/>
                  </a:lnTo>
                  <a:lnTo>
                    <a:pt x="4820" y="18660"/>
                  </a:lnTo>
                  <a:lnTo>
                    <a:pt x="4998" y="18788"/>
                  </a:lnTo>
                  <a:lnTo>
                    <a:pt x="5177" y="18788"/>
                  </a:lnTo>
                  <a:lnTo>
                    <a:pt x="5355" y="19044"/>
                  </a:lnTo>
                  <a:lnTo>
                    <a:pt x="5534" y="19044"/>
                  </a:lnTo>
                  <a:lnTo>
                    <a:pt x="5712" y="19044"/>
                  </a:lnTo>
                  <a:lnTo>
                    <a:pt x="6069" y="19044"/>
                  </a:lnTo>
                  <a:lnTo>
                    <a:pt x="6248" y="19044"/>
                  </a:lnTo>
                  <a:lnTo>
                    <a:pt x="6426" y="19044"/>
                  </a:lnTo>
                  <a:lnTo>
                    <a:pt x="6605" y="19044"/>
                  </a:lnTo>
                  <a:lnTo>
                    <a:pt x="6783" y="19044"/>
                  </a:lnTo>
                  <a:lnTo>
                    <a:pt x="6962" y="19044"/>
                  </a:lnTo>
                  <a:lnTo>
                    <a:pt x="7140" y="19044"/>
                  </a:lnTo>
                  <a:lnTo>
                    <a:pt x="7140" y="18788"/>
                  </a:lnTo>
                  <a:lnTo>
                    <a:pt x="7319" y="18788"/>
                  </a:lnTo>
                  <a:lnTo>
                    <a:pt x="7498" y="18788"/>
                  </a:lnTo>
                  <a:lnTo>
                    <a:pt x="7498" y="18660"/>
                  </a:lnTo>
                  <a:lnTo>
                    <a:pt x="7855" y="18660"/>
                  </a:lnTo>
                  <a:lnTo>
                    <a:pt x="7855" y="18533"/>
                  </a:lnTo>
                  <a:lnTo>
                    <a:pt x="8033" y="18533"/>
                  </a:lnTo>
                  <a:lnTo>
                    <a:pt x="8212" y="18405"/>
                  </a:lnTo>
                  <a:lnTo>
                    <a:pt x="8390" y="18277"/>
                  </a:lnTo>
                  <a:lnTo>
                    <a:pt x="8390" y="18149"/>
                  </a:lnTo>
                  <a:lnTo>
                    <a:pt x="8569" y="17893"/>
                  </a:lnTo>
                  <a:lnTo>
                    <a:pt x="8747" y="17766"/>
                  </a:lnTo>
                  <a:lnTo>
                    <a:pt x="8747" y="17638"/>
                  </a:lnTo>
                  <a:lnTo>
                    <a:pt x="8926" y="17510"/>
                  </a:lnTo>
                  <a:lnTo>
                    <a:pt x="9104" y="17382"/>
                  </a:lnTo>
                  <a:lnTo>
                    <a:pt x="9104" y="17127"/>
                  </a:lnTo>
                  <a:lnTo>
                    <a:pt x="9283" y="16871"/>
                  </a:lnTo>
                  <a:lnTo>
                    <a:pt x="9283" y="16615"/>
                  </a:lnTo>
                  <a:lnTo>
                    <a:pt x="10711" y="13931"/>
                  </a:lnTo>
                  <a:lnTo>
                    <a:pt x="3570" y="3067"/>
                  </a:lnTo>
                  <a:lnTo>
                    <a:pt x="3570" y="2940"/>
                  </a:lnTo>
                  <a:lnTo>
                    <a:pt x="3392" y="2812"/>
                  </a:lnTo>
                  <a:lnTo>
                    <a:pt x="3392" y="2684"/>
                  </a:lnTo>
                  <a:lnTo>
                    <a:pt x="3213" y="2428"/>
                  </a:lnTo>
                  <a:lnTo>
                    <a:pt x="3213" y="2301"/>
                  </a:lnTo>
                  <a:lnTo>
                    <a:pt x="3035" y="2301"/>
                  </a:lnTo>
                  <a:lnTo>
                    <a:pt x="3035" y="2173"/>
                  </a:lnTo>
                  <a:lnTo>
                    <a:pt x="2856" y="2045"/>
                  </a:lnTo>
                  <a:lnTo>
                    <a:pt x="2856" y="1917"/>
                  </a:lnTo>
                  <a:lnTo>
                    <a:pt x="2678" y="1789"/>
                  </a:lnTo>
                  <a:lnTo>
                    <a:pt x="2678" y="1662"/>
                  </a:lnTo>
                  <a:lnTo>
                    <a:pt x="2499" y="1662"/>
                  </a:lnTo>
                  <a:lnTo>
                    <a:pt x="2499" y="1406"/>
                  </a:lnTo>
                  <a:lnTo>
                    <a:pt x="2142" y="1406"/>
                  </a:lnTo>
                  <a:lnTo>
                    <a:pt x="2142" y="1278"/>
                  </a:lnTo>
                  <a:lnTo>
                    <a:pt x="1964" y="1278"/>
                  </a:lnTo>
                  <a:lnTo>
                    <a:pt x="1964" y="1150"/>
                  </a:lnTo>
                  <a:lnTo>
                    <a:pt x="1785" y="1150"/>
                  </a:lnTo>
                  <a:lnTo>
                    <a:pt x="1607" y="1022"/>
                  </a:lnTo>
                  <a:lnTo>
                    <a:pt x="1428" y="1022"/>
                  </a:lnTo>
                  <a:lnTo>
                    <a:pt x="1428" y="895"/>
                  </a:lnTo>
                  <a:lnTo>
                    <a:pt x="1250" y="895"/>
                  </a:lnTo>
                  <a:lnTo>
                    <a:pt x="1071" y="895"/>
                  </a:lnTo>
                  <a:lnTo>
                    <a:pt x="893" y="767"/>
                  </a:lnTo>
                  <a:lnTo>
                    <a:pt x="714" y="767"/>
                  </a:lnTo>
                  <a:lnTo>
                    <a:pt x="536" y="767"/>
                  </a:lnTo>
                  <a:lnTo>
                    <a:pt x="179" y="767"/>
                  </a:lnTo>
                  <a:lnTo>
                    <a:pt x="0" y="639"/>
                  </a:lnTo>
                  <a:lnTo>
                    <a:pt x="0" y="0"/>
                  </a:lnTo>
                  <a:close/>
                  <a:moveTo>
                    <a:pt x="0" y="0"/>
                  </a:moveTo>
                </a:path>
              </a:pathLst>
            </a:custGeom>
            <a:solidFill>
              <a:srgbClr val="000000"/>
            </a:solidFill>
            <a:ln w="12700">
              <a:noFill/>
              <a:miter lim="800000"/>
              <a:headEnd type="none" w="med" len="med"/>
              <a:tailEnd type="none" w="med" len="med"/>
            </a:ln>
          </p:spPr>
          <p:txBody>
            <a:bodyPr lIns="0" tIns="0" rIns="0" bIns="0"/>
            <a:lstStyle/>
            <a:p>
              <a:endParaRPr lang="en-US" sz="1200"/>
            </a:p>
          </p:txBody>
        </p:sp>
        <p:sp>
          <p:nvSpPr>
            <p:cNvPr id="21" name="AutoShape 20"/>
            <p:cNvSpPr>
              <a:spLocks/>
            </p:cNvSpPr>
            <p:nvPr/>
          </p:nvSpPr>
          <p:spPr bwMode="auto">
            <a:xfrm>
              <a:off x="1569" y="1"/>
              <a:ext cx="67" cy="95"/>
            </a:xfrm>
            <a:custGeom>
              <a:avLst/>
              <a:gdLst>
                <a:gd name="T0" fmla="*/ 0 w 21600"/>
                <a:gd name="T1" fmla="*/ 0 h 21600"/>
                <a:gd name="T2" fmla="*/ 21600 w 21600"/>
                <a:gd name="T3" fmla="*/ 21600 h 21600"/>
              </a:gdLst>
              <a:ahLst/>
              <a:cxnLst>
                <a:cxn ang="0">
                  <a:pos x="8747" y="639"/>
                </a:cxn>
                <a:cxn ang="0">
                  <a:pos x="8212" y="767"/>
                </a:cxn>
                <a:cxn ang="0">
                  <a:pos x="7498" y="895"/>
                </a:cxn>
                <a:cxn ang="0">
                  <a:pos x="7140" y="1150"/>
                </a:cxn>
                <a:cxn ang="0">
                  <a:pos x="6962" y="1662"/>
                </a:cxn>
                <a:cxn ang="0">
                  <a:pos x="7140" y="2173"/>
                </a:cxn>
                <a:cxn ang="0">
                  <a:pos x="7319" y="2812"/>
                </a:cxn>
                <a:cxn ang="0">
                  <a:pos x="7498" y="3323"/>
                </a:cxn>
                <a:cxn ang="0">
                  <a:pos x="17137" y="2428"/>
                </a:cxn>
                <a:cxn ang="0">
                  <a:pos x="17316" y="2045"/>
                </a:cxn>
                <a:cxn ang="0">
                  <a:pos x="17316" y="1406"/>
                </a:cxn>
                <a:cxn ang="0">
                  <a:pos x="17137" y="895"/>
                </a:cxn>
                <a:cxn ang="0">
                  <a:pos x="16245" y="767"/>
                </a:cxn>
                <a:cxn ang="0">
                  <a:pos x="15531" y="767"/>
                </a:cxn>
                <a:cxn ang="0">
                  <a:pos x="21600" y="639"/>
                </a:cxn>
                <a:cxn ang="0">
                  <a:pos x="21064" y="767"/>
                </a:cxn>
                <a:cxn ang="0">
                  <a:pos x="20529" y="895"/>
                </a:cxn>
                <a:cxn ang="0">
                  <a:pos x="19993" y="1150"/>
                </a:cxn>
                <a:cxn ang="0">
                  <a:pos x="19636" y="1406"/>
                </a:cxn>
                <a:cxn ang="0">
                  <a:pos x="19458" y="1917"/>
                </a:cxn>
                <a:cxn ang="0">
                  <a:pos x="19101" y="2301"/>
                </a:cxn>
                <a:cxn ang="0">
                  <a:pos x="10711" y="17382"/>
                </a:cxn>
                <a:cxn ang="0">
                  <a:pos x="9997" y="18788"/>
                </a:cxn>
                <a:cxn ang="0">
                  <a:pos x="8926" y="19811"/>
                </a:cxn>
                <a:cxn ang="0">
                  <a:pos x="7498" y="20578"/>
                </a:cxn>
                <a:cxn ang="0">
                  <a:pos x="6426" y="21217"/>
                </a:cxn>
                <a:cxn ang="0">
                  <a:pos x="5177" y="21600"/>
                </a:cxn>
                <a:cxn ang="0">
                  <a:pos x="3927" y="21600"/>
                </a:cxn>
                <a:cxn ang="0">
                  <a:pos x="3213" y="21600"/>
                </a:cxn>
                <a:cxn ang="0">
                  <a:pos x="2499" y="21344"/>
                </a:cxn>
                <a:cxn ang="0">
                  <a:pos x="1785" y="20833"/>
                </a:cxn>
                <a:cxn ang="0">
                  <a:pos x="1428" y="20450"/>
                </a:cxn>
                <a:cxn ang="0">
                  <a:pos x="1250" y="19811"/>
                </a:cxn>
                <a:cxn ang="0">
                  <a:pos x="1428" y="19427"/>
                </a:cxn>
                <a:cxn ang="0">
                  <a:pos x="1607" y="18788"/>
                </a:cxn>
                <a:cxn ang="0">
                  <a:pos x="2142" y="18660"/>
                </a:cxn>
                <a:cxn ang="0">
                  <a:pos x="2856" y="18533"/>
                </a:cxn>
                <a:cxn ang="0">
                  <a:pos x="3392" y="18405"/>
                </a:cxn>
                <a:cxn ang="0">
                  <a:pos x="4284" y="18533"/>
                </a:cxn>
                <a:cxn ang="0">
                  <a:pos x="4998" y="18788"/>
                </a:cxn>
                <a:cxn ang="0">
                  <a:pos x="5712" y="19044"/>
                </a:cxn>
                <a:cxn ang="0">
                  <a:pos x="6605" y="19044"/>
                </a:cxn>
                <a:cxn ang="0">
                  <a:pos x="7140" y="18788"/>
                </a:cxn>
                <a:cxn ang="0">
                  <a:pos x="7855" y="18660"/>
                </a:cxn>
                <a:cxn ang="0">
                  <a:pos x="8390" y="18277"/>
                </a:cxn>
                <a:cxn ang="0">
                  <a:pos x="8747" y="17638"/>
                </a:cxn>
                <a:cxn ang="0">
                  <a:pos x="9283" y="16871"/>
                </a:cxn>
                <a:cxn ang="0">
                  <a:pos x="3570" y="2940"/>
                </a:cxn>
                <a:cxn ang="0">
                  <a:pos x="3213" y="2301"/>
                </a:cxn>
                <a:cxn ang="0">
                  <a:pos x="2856" y="1917"/>
                </a:cxn>
                <a:cxn ang="0">
                  <a:pos x="2499" y="1406"/>
                </a:cxn>
                <a:cxn ang="0">
                  <a:pos x="1964" y="1150"/>
                </a:cxn>
                <a:cxn ang="0">
                  <a:pos x="1428" y="895"/>
                </a:cxn>
                <a:cxn ang="0">
                  <a:pos x="714" y="767"/>
                </a:cxn>
                <a:cxn ang="0">
                  <a:pos x="0" y="0"/>
                </a:cxn>
              </a:cxnLst>
              <a:rect l="T0" t="T1" r="T2" b="T3"/>
              <a:pathLst>
                <a:path w="21600" h="21600">
                  <a:moveTo>
                    <a:pt x="0" y="0"/>
                  </a:moveTo>
                  <a:lnTo>
                    <a:pt x="9283" y="0"/>
                  </a:lnTo>
                  <a:lnTo>
                    <a:pt x="9283" y="639"/>
                  </a:lnTo>
                  <a:lnTo>
                    <a:pt x="8747" y="639"/>
                  </a:lnTo>
                  <a:lnTo>
                    <a:pt x="8747" y="767"/>
                  </a:lnTo>
                  <a:lnTo>
                    <a:pt x="8569" y="767"/>
                  </a:lnTo>
                  <a:lnTo>
                    <a:pt x="8390" y="767"/>
                  </a:lnTo>
                  <a:lnTo>
                    <a:pt x="8212" y="767"/>
                  </a:lnTo>
                  <a:lnTo>
                    <a:pt x="8033" y="767"/>
                  </a:lnTo>
                  <a:lnTo>
                    <a:pt x="7855" y="767"/>
                  </a:lnTo>
                  <a:lnTo>
                    <a:pt x="7855" y="895"/>
                  </a:lnTo>
                  <a:lnTo>
                    <a:pt x="7498" y="895"/>
                  </a:lnTo>
                  <a:lnTo>
                    <a:pt x="7319" y="895"/>
                  </a:lnTo>
                  <a:lnTo>
                    <a:pt x="7319" y="1022"/>
                  </a:lnTo>
                  <a:lnTo>
                    <a:pt x="7319" y="1150"/>
                  </a:lnTo>
                  <a:lnTo>
                    <a:pt x="7140" y="1150"/>
                  </a:lnTo>
                  <a:lnTo>
                    <a:pt x="7140" y="1278"/>
                  </a:lnTo>
                  <a:lnTo>
                    <a:pt x="7140" y="1406"/>
                  </a:lnTo>
                  <a:lnTo>
                    <a:pt x="7140" y="1662"/>
                  </a:lnTo>
                  <a:lnTo>
                    <a:pt x="6962" y="1662"/>
                  </a:lnTo>
                  <a:lnTo>
                    <a:pt x="7140" y="1789"/>
                  </a:lnTo>
                  <a:lnTo>
                    <a:pt x="7140" y="1917"/>
                  </a:lnTo>
                  <a:lnTo>
                    <a:pt x="7140" y="2045"/>
                  </a:lnTo>
                  <a:lnTo>
                    <a:pt x="7140" y="2173"/>
                  </a:lnTo>
                  <a:lnTo>
                    <a:pt x="7140" y="2301"/>
                  </a:lnTo>
                  <a:lnTo>
                    <a:pt x="7140" y="2428"/>
                  </a:lnTo>
                  <a:lnTo>
                    <a:pt x="7319" y="2684"/>
                  </a:lnTo>
                  <a:lnTo>
                    <a:pt x="7319" y="2812"/>
                  </a:lnTo>
                  <a:lnTo>
                    <a:pt x="7319" y="2940"/>
                  </a:lnTo>
                  <a:lnTo>
                    <a:pt x="7498" y="3067"/>
                  </a:lnTo>
                  <a:lnTo>
                    <a:pt x="7498" y="3195"/>
                  </a:lnTo>
                  <a:lnTo>
                    <a:pt x="7498" y="3323"/>
                  </a:lnTo>
                  <a:lnTo>
                    <a:pt x="12496" y="10736"/>
                  </a:lnTo>
                  <a:lnTo>
                    <a:pt x="16959" y="2684"/>
                  </a:lnTo>
                  <a:lnTo>
                    <a:pt x="17137" y="2684"/>
                  </a:lnTo>
                  <a:lnTo>
                    <a:pt x="17137" y="2428"/>
                  </a:lnTo>
                  <a:lnTo>
                    <a:pt x="17137" y="2301"/>
                  </a:lnTo>
                  <a:lnTo>
                    <a:pt x="17316" y="2301"/>
                  </a:lnTo>
                  <a:lnTo>
                    <a:pt x="17316" y="2173"/>
                  </a:lnTo>
                  <a:lnTo>
                    <a:pt x="17316" y="2045"/>
                  </a:lnTo>
                  <a:lnTo>
                    <a:pt x="17316" y="1917"/>
                  </a:lnTo>
                  <a:lnTo>
                    <a:pt x="17316" y="1789"/>
                  </a:lnTo>
                  <a:lnTo>
                    <a:pt x="17316" y="1662"/>
                  </a:lnTo>
                  <a:lnTo>
                    <a:pt x="17316" y="1406"/>
                  </a:lnTo>
                  <a:lnTo>
                    <a:pt x="17316" y="1278"/>
                  </a:lnTo>
                  <a:lnTo>
                    <a:pt x="17316" y="1150"/>
                  </a:lnTo>
                  <a:lnTo>
                    <a:pt x="17137" y="1022"/>
                  </a:lnTo>
                  <a:lnTo>
                    <a:pt x="17137" y="895"/>
                  </a:lnTo>
                  <a:lnTo>
                    <a:pt x="16959" y="895"/>
                  </a:lnTo>
                  <a:lnTo>
                    <a:pt x="16602" y="895"/>
                  </a:lnTo>
                  <a:lnTo>
                    <a:pt x="16423" y="767"/>
                  </a:lnTo>
                  <a:lnTo>
                    <a:pt x="16245" y="767"/>
                  </a:lnTo>
                  <a:lnTo>
                    <a:pt x="16066" y="767"/>
                  </a:lnTo>
                  <a:lnTo>
                    <a:pt x="15888" y="767"/>
                  </a:lnTo>
                  <a:lnTo>
                    <a:pt x="15709" y="767"/>
                  </a:lnTo>
                  <a:lnTo>
                    <a:pt x="15531" y="767"/>
                  </a:lnTo>
                  <a:lnTo>
                    <a:pt x="15352" y="639"/>
                  </a:lnTo>
                  <a:lnTo>
                    <a:pt x="15352" y="0"/>
                  </a:lnTo>
                  <a:lnTo>
                    <a:pt x="21600" y="0"/>
                  </a:lnTo>
                  <a:lnTo>
                    <a:pt x="21600" y="639"/>
                  </a:lnTo>
                  <a:lnTo>
                    <a:pt x="21600" y="767"/>
                  </a:lnTo>
                  <a:lnTo>
                    <a:pt x="21421" y="767"/>
                  </a:lnTo>
                  <a:lnTo>
                    <a:pt x="21243" y="767"/>
                  </a:lnTo>
                  <a:lnTo>
                    <a:pt x="21064" y="767"/>
                  </a:lnTo>
                  <a:lnTo>
                    <a:pt x="20886" y="767"/>
                  </a:lnTo>
                  <a:lnTo>
                    <a:pt x="20886" y="895"/>
                  </a:lnTo>
                  <a:lnTo>
                    <a:pt x="20707" y="895"/>
                  </a:lnTo>
                  <a:lnTo>
                    <a:pt x="20529" y="895"/>
                  </a:lnTo>
                  <a:lnTo>
                    <a:pt x="20529" y="1022"/>
                  </a:lnTo>
                  <a:lnTo>
                    <a:pt x="20172" y="1022"/>
                  </a:lnTo>
                  <a:lnTo>
                    <a:pt x="20172" y="1150"/>
                  </a:lnTo>
                  <a:lnTo>
                    <a:pt x="19993" y="1150"/>
                  </a:lnTo>
                  <a:lnTo>
                    <a:pt x="19993" y="1278"/>
                  </a:lnTo>
                  <a:lnTo>
                    <a:pt x="19815" y="1278"/>
                  </a:lnTo>
                  <a:lnTo>
                    <a:pt x="19815" y="1406"/>
                  </a:lnTo>
                  <a:lnTo>
                    <a:pt x="19636" y="1406"/>
                  </a:lnTo>
                  <a:lnTo>
                    <a:pt x="19636" y="1662"/>
                  </a:lnTo>
                  <a:lnTo>
                    <a:pt x="19458" y="1662"/>
                  </a:lnTo>
                  <a:lnTo>
                    <a:pt x="19458" y="1789"/>
                  </a:lnTo>
                  <a:lnTo>
                    <a:pt x="19458" y="1917"/>
                  </a:lnTo>
                  <a:lnTo>
                    <a:pt x="19279" y="1917"/>
                  </a:lnTo>
                  <a:lnTo>
                    <a:pt x="19279" y="2045"/>
                  </a:lnTo>
                  <a:lnTo>
                    <a:pt x="19279" y="2173"/>
                  </a:lnTo>
                  <a:lnTo>
                    <a:pt x="19101" y="2301"/>
                  </a:lnTo>
                  <a:lnTo>
                    <a:pt x="18922" y="2428"/>
                  </a:lnTo>
                  <a:lnTo>
                    <a:pt x="18922" y="2684"/>
                  </a:lnTo>
                  <a:lnTo>
                    <a:pt x="18744" y="2812"/>
                  </a:lnTo>
                  <a:lnTo>
                    <a:pt x="10711" y="17382"/>
                  </a:lnTo>
                  <a:lnTo>
                    <a:pt x="10532" y="17766"/>
                  </a:lnTo>
                  <a:lnTo>
                    <a:pt x="10354" y="18149"/>
                  </a:lnTo>
                  <a:lnTo>
                    <a:pt x="10175" y="18533"/>
                  </a:lnTo>
                  <a:lnTo>
                    <a:pt x="9997" y="18788"/>
                  </a:lnTo>
                  <a:lnTo>
                    <a:pt x="9818" y="19172"/>
                  </a:lnTo>
                  <a:lnTo>
                    <a:pt x="9283" y="19427"/>
                  </a:lnTo>
                  <a:lnTo>
                    <a:pt x="9104" y="19555"/>
                  </a:lnTo>
                  <a:lnTo>
                    <a:pt x="8926" y="19811"/>
                  </a:lnTo>
                  <a:lnTo>
                    <a:pt x="8569" y="20194"/>
                  </a:lnTo>
                  <a:lnTo>
                    <a:pt x="8390" y="20322"/>
                  </a:lnTo>
                  <a:lnTo>
                    <a:pt x="8033" y="20450"/>
                  </a:lnTo>
                  <a:lnTo>
                    <a:pt x="7498" y="20578"/>
                  </a:lnTo>
                  <a:lnTo>
                    <a:pt x="7319" y="20833"/>
                  </a:lnTo>
                  <a:lnTo>
                    <a:pt x="6962" y="21089"/>
                  </a:lnTo>
                  <a:lnTo>
                    <a:pt x="6783" y="21217"/>
                  </a:lnTo>
                  <a:lnTo>
                    <a:pt x="6426" y="21217"/>
                  </a:lnTo>
                  <a:lnTo>
                    <a:pt x="6248" y="21344"/>
                  </a:lnTo>
                  <a:lnTo>
                    <a:pt x="5712" y="21472"/>
                  </a:lnTo>
                  <a:lnTo>
                    <a:pt x="5534" y="21472"/>
                  </a:lnTo>
                  <a:lnTo>
                    <a:pt x="5177" y="21600"/>
                  </a:lnTo>
                  <a:lnTo>
                    <a:pt x="4998" y="21600"/>
                  </a:lnTo>
                  <a:lnTo>
                    <a:pt x="4641" y="21600"/>
                  </a:lnTo>
                  <a:lnTo>
                    <a:pt x="4463" y="21600"/>
                  </a:lnTo>
                  <a:lnTo>
                    <a:pt x="3927" y="21600"/>
                  </a:lnTo>
                  <a:lnTo>
                    <a:pt x="3749" y="21600"/>
                  </a:lnTo>
                  <a:lnTo>
                    <a:pt x="3570" y="21600"/>
                  </a:lnTo>
                  <a:lnTo>
                    <a:pt x="3392" y="21600"/>
                  </a:lnTo>
                  <a:lnTo>
                    <a:pt x="3213" y="21600"/>
                  </a:lnTo>
                  <a:lnTo>
                    <a:pt x="3035" y="21600"/>
                  </a:lnTo>
                  <a:lnTo>
                    <a:pt x="2856" y="21472"/>
                  </a:lnTo>
                  <a:lnTo>
                    <a:pt x="2678" y="21472"/>
                  </a:lnTo>
                  <a:lnTo>
                    <a:pt x="2499" y="21344"/>
                  </a:lnTo>
                  <a:lnTo>
                    <a:pt x="2142" y="21344"/>
                  </a:lnTo>
                  <a:lnTo>
                    <a:pt x="1964" y="21217"/>
                  </a:lnTo>
                  <a:lnTo>
                    <a:pt x="1785" y="21089"/>
                  </a:lnTo>
                  <a:lnTo>
                    <a:pt x="1785" y="20833"/>
                  </a:lnTo>
                  <a:lnTo>
                    <a:pt x="1607" y="20833"/>
                  </a:lnTo>
                  <a:lnTo>
                    <a:pt x="1607" y="20705"/>
                  </a:lnTo>
                  <a:lnTo>
                    <a:pt x="1428" y="20578"/>
                  </a:lnTo>
                  <a:lnTo>
                    <a:pt x="1428" y="20450"/>
                  </a:lnTo>
                  <a:lnTo>
                    <a:pt x="1428" y="20322"/>
                  </a:lnTo>
                  <a:lnTo>
                    <a:pt x="1428" y="20194"/>
                  </a:lnTo>
                  <a:lnTo>
                    <a:pt x="1428" y="20066"/>
                  </a:lnTo>
                  <a:lnTo>
                    <a:pt x="1250" y="19811"/>
                  </a:lnTo>
                  <a:lnTo>
                    <a:pt x="1428" y="19811"/>
                  </a:lnTo>
                  <a:lnTo>
                    <a:pt x="1428" y="19683"/>
                  </a:lnTo>
                  <a:lnTo>
                    <a:pt x="1428" y="19555"/>
                  </a:lnTo>
                  <a:lnTo>
                    <a:pt x="1428" y="19427"/>
                  </a:lnTo>
                  <a:lnTo>
                    <a:pt x="1428" y="19299"/>
                  </a:lnTo>
                  <a:lnTo>
                    <a:pt x="1607" y="19172"/>
                  </a:lnTo>
                  <a:lnTo>
                    <a:pt x="1607" y="19044"/>
                  </a:lnTo>
                  <a:lnTo>
                    <a:pt x="1607" y="18788"/>
                  </a:lnTo>
                  <a:lnTo>
                    <a:pt x="1785" y="18788"/>
                  </a:lnTo>
                  <a:lnTo>
                    <a:pt x="1964" y="18788"/>
                  </a:lnTo>
                  <a:lnTo>
                    <a:pt x="1964" y="18660"/>
                  </a:lnTo>
                  <a:lnTo>
                    <a:pt x="2142" y="18660"/>
                  </a:lnTo>
                  <a:lnTo>
                    <a:pt x="2499" y="18660"/>
                  </a:lnTo>
                  <a:lnTo>
                    <a:pt x="2499" y="18533"/>
                  </a:lnTo>
                  <a:lnTo>
                    <a:pt x="2678" y="18533"/>
                  </a:lnTo>
                  <a:lnTo>
                    <a:pt x="2856" y="18533"/>
                  </a:lnTo>
                  <a:lnTo>
                    <a:pt x="3035" y="18533"/>
                  </a:lnTo>
                  <a:lnTo>
                    <a:pt x="3213" y="18533"/>
                  </a:lnTo>
                  <a:lnTo>
                    <a:pt x="3392" y="18533"/>
                  </a:lnTo>
                  <a:lnTo>
                    <a:pt x="3392" y="18405"/>
                  </a:lnTo>
                  <a:lnTo>
                    <a:pt x="3570" y="18533"/>
                  </a:lnTo>
                  <a:lnTo>
                    <a:pt x="3749" y="18533"/>
                  </a:lnTo>
                  <a:lnTo>
                    <a:pt x="3927" y="18533"/>
                  </a:lnTo>
                  <a:lnTo>
                    <a:pt x="4284" y="18533"/>
                  </a:lnTo>
                  <a:lnTo>
                    <a:pt x="4463" y="18660"/>
                  </a:lnTo>
                  <a:lnTo>
                    <a:pt x="4641" y="18660"/>
                  </a:lnTo>
                  <a:lnTo>
                    <a:pt x="4820" y="18660"/>
                  </a:lnTo>
                  <a:lnTo>
                    <a:pt x="4998" y="18788"/>
                  </a:lnTo>
                  <a:lnTo>
                    <a:pt x="5177" y="18788"/>
                  </a:lnTo>
                  <a:lnTo>
                    <a:pt x="5355" y="19044"/>
                  </a:lnTo>
                  <a:lnTo>
                    <a:pt x="5534" y="19044"/>
                  </a:lnTo>
                  <a:lnTo>
                    <a:pt x="5712" y="19044"/>
                  </a:lnTo>
                  <a:lnTo>
                    <a:pt x="6069" y="19044"/>
                  </a:lnTo>
                  <a:lnTo>
                    <a:pt x="6248" y="19044"/>
                  </a:lnTo>
                  <a:lnTo>
                    <a:pt x="6426" y="19044"/>
                  </a:lnTo>
                  <a:lnTo>
                    <a:pt x="6605" y="19044"/>
                  </a:lnTo>
                  <a:lnTo>
                    <a:pt x="6783" y="19044"/>
                  </a:lnTo>
                  <a:lnTo>
                    <a:pt x="6962" y="19044"/>
                  </a:lnTo>
                  <a:lnTo>
                    <a:pt x="7140" y="19044"/>
                  </a:lnTo>
                  <a:lnTo>
                    <a:pt x="7140" y="18788"/>
                  </a:lnTo>
                  <a:lnTo>
                    <a:pt x="7319" y="18788"/>
                  </a:lnTo>
                  <a:lnTo>
                    <a:pt x="7498" y="18788"/>
                  </a:lnTo>
                  <a:lnTo>
                    <a:pt x="7498" y="18660"/>
                  </a:lnTo>
                  <a:lnTo>
                    <a:pt x="7855" y="18660"/>
                  </a:lnTo>
                  <a:lnTo>
                    <a:pt x="7855" y="18533"/>
                  </a:lnTo>
                  <a:lnTo>
                    <a:pt x="8033" y="18533"/>
                  </a:lnTo>
                  <a:lnTo>
                    <a:pt x="8212" y="18405"/>
                  </a:lnTo>
                  <a:lnTo>
                    <a:pt x="8390" y="18277"/>
                  </a:lnTo>
                  <a:lnTo>
                    <a:pt x="8390" y="18149"/>
                  </a:lnTo>
                  <a:lnTo>
                    <a:pt x="8569" y="17893"/>
                  </a:lnTo>
                  <a:lnTo>
                    <a:pt x="8747" y="17766"/>
                  </a:lnTo>
                  <a:lnTo>
                    <a:pt x="8747" y="17638"/>
                  </a:lnTo>
                  <a:lnTo>
                    <a:pt x="8926" y="17510"/>
                  </a:lnTo>
                  <a:lnTo>
                    <a:pt x="9104" y="17382"/>
                  </a:lnTo>
                  <a:lnTo>
                    <a:pt x="9104" y="17127"/>
                  </a:lnTo>
                  <a:lnTo>
                    <a:pt x="9283" y="16871"/>
                  </a:lnTo>
                  <a:lnTo>
                    <a:pt x="9283" y="16615"/>
                  </a:lnTo>
                  <a:lnTo>
                    <a:pt x="10711" y="13931"/>
                  </a:lnTo>
                  <a:lnTo>
                    <a:pt x="3570" y="3067"/>
                  </a:lnTo>
                  <a:lnTo>
                    <a:pt x="3570" y="2940"/>
                  </a:lnTo>
                  <a:lnTo>
                    <a:pt x="3392" y="2812"/>
                  </a:lnTo>
                  <a:lnTo>
                    <a:pt x="3392" y="2684"/>
                  </a:lnTo>
                  <a:lnTo>
                    <a:pt x="3213" y="2428"/>
                  </a:lnTo>
                  <a:lnTo>
                    <a:pt x="3213" y="2301"/>
                  </a:lnTo>
                  <a:lnTo>
                    <a:pt x="3035" y="2301"/>
                  </a:lnTo>
                  <a:lnTo>
                    <a:pt x="3035" y="2173"/>
                  </a:lnTo>
                  <a:lnTo>
                    <a:pt x="2856" y="2045"/>
                  </a:lnTo>
                  <a:lnTo>
                    <a:pt x="2856" y="1917"/>
                  </a:lnTo>
                  <a:lnTo>
                    <a:pt x="2678" y="1789"/>
                  </a:lnTo>
                  <a:lnTo>
                    <a:pt x="2678" y="1662"/>
                  </a:lnTo>
                  <a:lnTo>
                    <a:pt x="2499" y="1662"/>
                  </a:lnTo>
                  <a:lnTo>
                    <a:pt x="2499" y="1406"/>
                  </a:lnTo>
                  <a:lnTo>
                    <a:pt x="2142" y="1406"/>
                  </a:lnTo>
                  <a:lnTo>
                    <a:pt x="2142" y="1278"/>
                  </a:lnTo>
                  <a:lnTo>
                    <a:pt x="1964" y="1278"/>
                  </a:lnTo>
                  <a:lnTo>
                    <a:pt x="1964" y="1150"/>
                  </a:lnTo>
                  <a:lnTo>
                    <a:pt x="1785" y="1150"/>
                  </a:lnTo>
                  <a:lnTo>
                    <a:pt x="1607" y="1022"/>
                  </a:lnTo>
                  <a:lnTo>
                    <a:pt x="1428" y="1022"/>
                  </a:lnTo>
                  <a:lnTo>
                    <a:pt x="1428" y="895"/>
                  </a:lnTo>
                  <a:lnTo>
                    <a:pt x="1250" y="895"/>
                  </a:lnTo>
                  <a:lnTo>
                    <a:pt x="1071" y="895"/>
                  </a:lnTo>
                  <a:lnTo>
                    <a:pt x="893" y="767"/>
                  </a:lnTo>
                  <a:lnTo>
                    <a:pt x="714" y="767"/>
                  </a:lnTo>
                  <a:lnTo>
                    <a:pt x="536" y="767"/>
                  </a:lnTo>
                  <a:lnTo>
                    <a:pt x="179" y="767"/>
                  </a:lnTo>
                  <a:lnTo>
                    <a:pt x="0" y="639"/>
                  </a:lnTo>
                  <a:lnTo>
                    <a:pt x="0" y="0"/>
                  </a:lnTo>
                </a:path>
              </a:pathLst>
            </a:custGeom>
            <a:noFill/>
            <a:ln w="12700">
              <a:solidFill>
                <a:schemeClr val="tx1"/>
              </a:solidFill>
              <a:prstDash val="solid"/>
              <a:miter lim="800000"/>
              <a:headEnd type="none" w="med" len="med"/>
              <a:tailEnd type="none" w="med" len="med"/>
            </a:ln>
          </p:spPr>
          <p:txBody>
            <a:bodyPr lIns="0" tIns="0" rIns="0" bIns="0"/>
            <a:lstStyle/>
            <a:p>
              <a:endParaRPr lang="en-US" sz="1200"/>
            </a:p>
          </p:txBody>
        </p:sp>
        <p:sp>
          <p:nvSpPr>
            <p:cNvPr id="22" name="Line 21"/>
            <p:cNvSpPr>
              <a:spLocks noChangeShapeType="1"/>
            </p:cNvSpPr>
            <p:nvPr/>
          </p:nvSpPr>
          <p:spPr bwMode="auto">
            <a:xfrm>
              <a:off x="1569" y="0"/>
              <a:ext cx="29" cy="4"/>
            </a:xfrm>
            <a:prstGeom prst="line">
              <a:avLst/>
            </a:prstGeom>
            <a:noFill/>
            <a:ln w="12700">
              <a:noFill/>
              <a:round/>
              <a:headEnd/>
              <a:tailEnd/>
            </a:ln>
          </p:spPr>
          <p:txBody>
            <a:bodyPr/>
            <a:lstStyle/>
            <a:p>
              <a:endParaRPr lang="en-US" sz="1200"/>
            </a:p>
          </p:txBody>
        </p:sp>
        <p:sp>
          <p:nvSpPr>
            <p:cNvPr id="23" name="AutoShape 22"/>
            <p:cNvSpPr>
              <a:spLocks/>
            </p:cNvSpPr>
            <p:nvPr/>
          </p:nvSpPr>
          <p:spPr bwMode="auto">
            <a:xfrm>
              <a:off x="1592" y="12"/>
              <a:ext cx="30" cy="36"/>
            </a:xfrm>
            <a:custGeom>
              <a:avLst/>
              <a:gdLst>
                <a:gd name="T0" fmla="*/ 0 w 21600"/>
                <a:gd name="T1" fmla="*/ 0 h 21600"/>
                <a:gd name="T2" fmla="*/ 21600 w 21600"/>
                <a:gd name="T3" fmla="*/ 21600 h 21600"/>
              </a:gdLst>
              <a:ahLst/>
              <a:cxnLst>
                <a:cxn ang="0">
                  <a:pos x="393" y="1029"/>
                </a:cxn>
                <a:cxn ang="0">
                  <a:pos x="0" y="1029"/>
                </a:cxn>
                <a:cxn ang="0">
                  <a:pos x="0" y="1714"/>
                </a:cxn>
                <a:cxn ang="0">
                  <a:pos x="10996" y="21600"/>
                </a:cxn>
                <a:cxn ang="0">
                  <a:pos x="11782" y="21600"/>
                </a:cxn>
                <a:cxn ang="0">
                  <a:pos x="21600" y="0"/>
                </a:cxn>
                <a:cxn ang="0">
                  <a:pos x="21207" y="0"/>
                </a:cxn>
                <a:cxn ang="0">
                  <a:pos x="20422" y="0"/>
                </a:cxn>
                <a:cxn ang="0">
                  <a:pos x="11389" y="20914"/>
                </a:cxn>
                <a:cxn ang="0">
                  <a:pos x="1178" y="1714"/>
                </a:cxn>
                <a:cxn ang="0">
                  <a:pos x="1178" y="686"/>
                </a:cxn>
                <a:cxn ang="0">
                  <a:pos x="393" y="1029"/>
                </a:cxn>
                <a:cxn ang="0">
                  <a:pos x="393" y="1029"/>
                </a:cxn>
              </a:cxnLst>
              <a:rect l="T0" t="T1" r="T2" b="T3"/>
              <a:pathLst>
                <a:path w="21600" h="21600">
                  <a:moveTo>
                    <a:pt x="393" y="1029"/>
                  </a:moveTo>
                  <a:lnTo>
                    <a:pt x="0" y="1029"/>
                  </a:lnTo>
                  <a:lnTo>
                    <a:pt x="0" y="1714"/>
                  </a:lnTo>
                  <a:lnTo>
                    <a:pt x="10996" y="21600"/>
                  </a:lnTo>
                  <a:lnTo>
                    <a:pt x="11782" y="21600"/>
                  </a:lnTo>
                  <a:lnTo>
                    <a:pt x="21600" y="0"/>
                  </a:lnTo>
                  <a:lnTo>
                    <a:pt x="21207" y="0"/>
                  </a:lnTo>
                  <a:lnTo>
                    <a:pt x="20422" y="0"/>
                  </a:lnTo>
                  <a:lnTo>
                    <a:pt x="11389" y="20914"/>
                  </a:lnTo>
                  <a:lnTo>
                    <a:pt x="1178" y="1714"/>
                  </a:lnTo>
                  <a:lnTo>
                    <a:pt x="1178" y="686"/>
                  </a:lnTo>
                  <a:lnTo>
                    <a:pt x="393" y="1029"/>
                  </a:lnTo>
                  <a:close/>
                  <a:moveTo>
                    <a:pt x="393" y="1029"/>
                  </a:moveTo>
                </a:path>
              </a:pathLst>
            </a:custGeom>
            <a:solidFill>
              <a:srgbClr val="000000"/>
            </a:solidFill>
            <a:ln w="12700">
              <a:noFill/>
              <a:miter lim="800000"/>
              <a:headEnd type="none" w="med" len="med"/>
              <a:tailEnd type="none" w="med" len="med"/>
            </a:ln>
          </p:spPr>
          <p:txBody>
            <a:bodyPr lIns="0" tIns="0" rIns="0" bIns="0"/>
            <a:lstStyle/>
            <a:p>
              <a:endParaRPr lang="en-US" sz="1200"/>
            </a:p>
          </p:txBody>
        </p:sp>
        <p:sp>
          <p:nvSpPr>
            <p:cNvPr id="24" name="Line 23"/>
            <p:cNvSpPr>
              <a:spLocks noChangeShapeType="1"/>
            </p:cNvSpPr>
            <p:nvPr/>
          </p:nvSpPr>
          <p:spPr bwMode="auto">
            <a:xfrm>
              <a:off x="1616" y="0"/>
              <a:ext cx="21" cy="4"/>
            </a:xfrm>
            <a:prstGeom prst="line">
              <a:avLst/>
            </a:prstGeom>
            <a:noFill/>
            <a:ln w="12700">
              <a:noFill/>
              <a:round/>
              <a:headEnd/>
              <a:tailEnd/>
            </a:ln>
          </p:spPr>
          <p:txBody>
            <a:bodyPr/>
            <a:lstStyle/>
            <a:p>
              <a:endParaRPr lang="en-US" sz="1200"/>
            </a:p>
          </p:txBody>
        </p:sp>
        <p:sp>
          <p:nvSpPr>
            <p:cNvPr id="25" name="AutoShape 24"/>
            <p:cNvSpPr>
              <a:spLocks/>
            </p:cNvSpPr>
            <p:nvPr/>
          </p:nvSpPr>
          <p:spPr bwMode="auto">
            <a:xfrm>
              <a:off x="1598" y="12"/>
              <a:ext cx="30" cy="73"/>
            </a:xfrm>
            <a:custGeom>
              <a:avLst/>
              <a:gdLst>
                <a:gd name="T0" fmla="*/ 0 w 21600"/>
                <a:gd name="T1" fmla="*/ 0 h 21600"/>
                <a:gd name="T2" fmla="*/ 21600 w 21600"/>
                <a:gd name="T3" fmla="*/ 21600 h 21600"/>
              </a:gdLst>
              <a:ahLst/>
              <a:cxnLst>
                <a:cxn ang="0">
                  <a:pos x="21192" y="330"/>
                </a:cxn>
                <a:cxn ang="0">
                  <a:pos x="20785" y="0"/>
                </a:cxn>
                <a:cxn ang="0">
                  <a:pos x="19970" y="330"/>
                </a:cxn>
                <a:cxn ang="0">
                  <a:pos x="2038" y="19292"/>
                </a:cxn>
                <a:cxn ang="0">
                  <a:pos x="1630" y="19786"/>
                </a:cxn>
                <a:cxn ang="0">
                  <a:pos x="1223" y="20281"/>
                </a:cxn>
                <a:cxn ang="0">
                  <a:pos x="815" y="20776"/>
                </a:cxn>
                <a:cxn ang="0">
                  <a:pos x="0" y="21600"/>
                </a:cxn>
                <a:cxn ang="0">
                  <a:pos x="408" y="21600"/>
                </a:cxn>
                <a:cxn ang="0">
                  <a:pos x="815" y="21600"/>
                </a:cxn>
                <a:cxn ang="0">
                  <a:pos x="1630" y="20776"/>
                </a:cxn>
                <a:cxn ang="0">
                  <a:pos x="2038" y="20281"/>
                </a:cxn>
                <a:cxn ang="0">
                  <a:pos x="2445" y="19786"/>
                </a:cxn>
                <a:cxn ang="0">
                  <a:pos x="2853" y="19292"/>
                </a:cxn>
                <a:cxn ang="0">
                  <a:pos x="21192" y="660"/>
                </a:cxn>
                <a:cxn ang="0">
                  <a:pos x="21600" y="495"/>
                </a:cxn>
                <a:cxn ang="0">
                  <a:pos x="21600" y="330"/>
                </a:cxn>
                <a:cxn ang="0">
                  <a:pos x="21192" y="330"/>
                </a:cxn>
                <a:cxn ang="0">
                  <a:pos x="21192" y="330"/>
                </a:cxn>
              </a:cxnLst>
              <a:rect l="T0" t="T1" r="T2" b="T3"/>
              <a:pathLst>
                <a:path w="21600" h="21600">
                  <a:moveTo>
                    <a:pt x="21192" y="330"/>
                  </a:moveTo>
                  <a:lnTo>
                    <a:pt x="20785" y="0"/>
                  </a:lnTo>
                  <a:lnTo>
                    <a:pt x="19970" y="330"/>
                  </a:lnTo>
                  <a:lnTo>
                    <a:pt x="2038" y="19292"/>
                  </a:lnTo>
                  <a:lnTo>
                    <a:pt x="1630" y="19786"/>
                  </a:lnTo>
                  <a:lnTo>
                    <a:pt x="1223" y="20281"/>
                  </a:lnTo>
                  <a:lnTo>
                    <a:pt x="815" y="20776"/>
                  </a:lnTo>
                  <a:lnTo>
                    <a:pt x="0" y="21600"/>
                  </a:lnTo>
                  <a:lnTo>
                    <a:pt x="408" y="21600"/>
                  </a:lnTo>
                  <a:lnTo>
                    <a:pt x="815" y="21600"/>
                  </a:lnTo>
                  <a:lnTo>
                    <a:pt x="1630" y="20776"/>
                  </a:lnTo>
                  <a:lnTo>
                    <a:pt x="2038" y="20281"/>
                  </a:lnTo>
                  <a:lnTo>
                    <a:pt x="2445" y="19786"/>
                  </a:lnTo>
                  <a:lnTo>
                    <a:pt x="2853" y="19292"/>
                  </a:lnTo>
                  <a:lnTo>
                    <a:pt x="21192" y="660"/>
                  </a:lnTo>
                  <a:lnTo>
                    <a:pt x="21600" y="495"/>
                  </a:lnTo>
                  <a:lnTo>
                    <a:pt x="21600" y="330"/>
                  </a:lnTo>
                  <a:lnTo>
                    <a:pt x="21192" y="330"/>
                  </a:lnTo>
                  <a:close/>
                  <a:moveTo>
                    <a:pt x="21192" y="330"/>
                  </a:moveTo>
                </a:path>
              </a:pathLst>
            </a:custGeom>
            <a:solidFill>
              <a:srgbClr val="000000"/>
            </a:solidFill>
            <a:ln w="12700">
              <a:noFill/>
              <a:miter lim="800000"/>
              <a:headEnd type="none" w="med" len="med"/>
              <a:tailEnd type="none" w="med" len="med"/>
            </a:ln>
          </p:spPr>
          <p:txBody>
            <a:bodyPr lIns="0" tIns="0" rIns="0" bIns="0"/>
            <a:lstStyle/>
            <a:p>
              <a:endParaRPr lang="en-US" sz="1200"/>
            </a:p>
          </p:txBody>
        </p:sp>
        <p:sp>
          <p:nvSpPr>
            <p:cNvPr id="26" name="AutoShape 25"/>
            <p:cNvSpPr>
              <a:spLocks/>
            </p:cNvSpPr>
            <p:nvPr/>
          </p:nvSpPr>
          <p:spPr bwMode="auto">
            <a:xfrm>
              <a:off x="1579" y="13"/>
              <a:ext cx="24" cy="66"/>
            </a:xfrm>
            <a:custGeom>
              <a:avLst/>
              <a:gdLst>
                <a:gd name="T0" fmla="*/ 0 w 21600"/>
                <a:gd name="T1" fmla="*/ 0 h 21600"/>
                <a:gd name="T2" fmla="*/ 21600 w 21600"/>
                <a:gd name="T3" fmla="*/ 21600 h 21600"/>
              </a:gdLst>
              <a:ahLst/>
              <a:cxnLst>
                <a:cxn ang="0">
                  <a:pos x="15429" y="21414"/>
                </a:cxn>
                <a:cxn ang="0">
                  <a:pos x="15943" y="21600"/>
                </a:cxn>
                <a:cxn ang="0">
                  <a:pos x="16971" y="21228"/>
                </a:cxn>
                <a:cxn ang="0">
                  <a:pos x="16971" y="20855"/>
                </a:cxn>
                <a:cxn ang="0">
                  <a:pos x="18000" y="20669"/>
                </a:cxn>
                <a:cxn ang="0">
                  <a:pos x="18000" y="19924"/>
                </a:cxn>
                <a:cxn ang="0">
                  <a:pos x="21600" y="16014"/>
                </a:cxn>
                <a:cxn ang="0">
                  <a:pos x="1029" y="186"/>
                </a:cxn>
                <a:cxn ang="0">
                  <a:pos x="1029" y="0"/>
                </a:cxn>
                <a:cxn ang="0">
                  <a:pos x="514" y="0"/>
                </a:cxn>
                <a:cxn ang="0">
                  <a:pos x="0" y="0"/>
                </a:cxn>
                <a:cxn ang="0">
                  <a:pos x="0" y="186"/>
                </a:cxn>
                <a:cxn ang="0">
                  <a:pos x="20571" y="16014"/>
                </a:cxn>
                <a:cxn ang="0">
                  <a:pos x="16457" y="19924"/>
                </a:cxn>
                <a:cxn ang="0">
                  <a:pos x="16457" y="20110"/>
                </a:cxn>
                <a:cxn ang="0">
                  <a:pos x="15943" y="20297"/>
                </a:cxn>
                <a:cxn ang="0">
                  <a:pos x="15943" y="20855"/>
                </a:cxn>
                <a:cxn ang="0">
                  <a:pos x="14914" y="21228"/>
                </a:cxn>
                <a:cxn ang="0">
                  <a:pos x="14914" y="21414"/>
                </a:cxn>
                <a:cxn ang="0">
                  <a:pos x="15429" y="21414"/>
                </a:cxn>
                <a:cxn ang="0">
                  <a:pos x="15429" y="21414"/>
                </a:cxn>
              </a:cxnLst>
              <a:rect l="T0" t="T1" r="T2" b="T3"/>
              <a:pathLst>
                <a:path w="21600" h="21600">
                  <a:moveTo>
                    <a:pt x="15429" y="21414"/>
                  </a:moveTo>
                  <a:lnTo>
                    <a:pt x="15943" y="21600"/>
                  </a:lnTo>
                  <a:lnTo>
                    <a:pt x="16971" y="21228"/>
                  </a:lnTo>
                  <a:lnTo>
                    <a:pt x="16971" y="20855"/>
                  </a:lnTo>
                  <a:lnTo>
                    <a:pt x="18000" y="20669"/>
                  </a:lnTo>
                  <a:lnTo>
                    <a:pt x="18000" y="19924"/>
                  </a:lnTo>
                  <a:lnTo>
                    <a:pt x="21600" y="16014"/>
                  </a:lnTo>
                  <a:lnTo>
                    <a:pt x="1029" y="186"/>
                  </a:lnTo>
                  <a:lnTo>
                    <a:pt x="1029" y="0"/>
                  </a:lnTo>
                  <a:lnTo>
                    <a:pt x="514" y="0"/>
                  </a:lnTo>
                  <a:lnTo>
                    <a:pt x="0" y="0"/>
                  </a:lnTo>
                  <a:lnTo>
                    <a:pt x="0" y="186"/>
                  </a:lnTo>
                  <a:lnTo>
                    <a:pt x="20571" y="16014"/>
                  </a:lnTo>
                  <a:lnTo>
                    <a:pt x="16457" y="19924"/>
                  </a:lnTo>
                  <a:lnTo>
                    <a:pt x="16457" y="20110"/>
                  </a:lnTo>
                  <a:lnTo>
                    <a:pt x="15943" y="20297"/>
                  </a:lnTo>
                  <a:lnTo>
                    <a:pt x="15943" y="20855"/>
                  </a:lnTo>
                  <a:lnTo>
                    <a:pt x="14914" y="21228"/>
                  </a:lnTo>
                  <a:lnTo>
                    <a:pt x="14914" y="21414"/>
                  </a:lnTo>
                  <a:lnTo>
                    <a:pt x="15429" y="21414"/>
                  </a:lnTo>
                  <a:close/>
                  <a:moveTo>
                    <a:pt x="15429" y="21414"/>
                  </a:moveTo>
                </a:path>
              </a:pathLst>
            </a:custGeom>
            <a:solidFill>
              <a:srgbClr val="000000"/>
            </a:solidFill>
            <a:ln w="12700">
              <a:noFill/>
              <a:miter lim="800000"/>
              <a:headEnd type="none" w="med" len="med"/>
              <a:tailEnd type="none" w="med" len="med"/>
            </a:ln>
          </p:spPr>
          <p:txBody>
            <a:bodyPr lIns="0" tIns="0" rIns="0" bIns="0"/>
            <a:lstStyle/>
            <a:p>
              <a:endParaRPr lang="en-US" sz="1200"/>
            </a:p>
          </p:txBody>
        </p:sp>
        <p:sp>
          <p:nvSpPr>
            <p:cNvPr id="27" name="AutoShape 26"/>
            <p:cNvSpPr>
              <a:spLocks/>
            </p:cNvSpPr>
            <p:nvPr/>
          </p:nvSpPr>
          <p:spPr bwMode="auto">
            <a:xfrm>
              <a:off x="3327" y="1559"/>
              <a:ext cx="64" cy="64"/>
            </a:xfrm>
            <a:custGeom>
              <a:avLst/>
              <a:gdLst>
                <a:gd name="T0" fmla="*/ 0 w 21600"/>
                <a:gd name="T1" fmla="*/ 0 h 21600"/>
                <a:gd name="T2" fmla="*/ 21600 w 21600"/>
                <a:gd name="T3" fmla="*/ 21600 h 21600"/>
              </a:gdLst>
              <a:ahLst/>
              <a:cxnLst>
                <a:cxn ang="0">
                  <a:pos x="9497" y="947"/>
                </a:cxn>
                <a:cxn ang="0">
                  <a:pos x="8566" y="947"/>
                </a:cxn>
                <a:cxn ang="0">
                  <a:pos x="8007" y="1137"/>
                </a:cxn>
                <a:cxn ang="0">
                  <a:pos x="8007" y="2084"/>
                </a:cxn>
                <a:cxn ang="0">
                  <a:pos x="8007" y="2842"/>
                </a:cxn>
                <a:cxn ang="0">
                  <a:pos x="8379" y="3600"/>
                </a:cxn>
                <a:cxn ang="0">
                  <a:pos x="8938" y="4168"/>
                </a:cxn>
                <a:cxn ang="0">
                  <a:pos x="9310" y="4926"/>
                </a:cxn>
                <a:cxn ang="0">
                  <a:pos x="12848" y="4737"/>
                </a:cxn>
                <a:cxn ang="0">
                  <a:pos x="13593" y="3411"/>
                </a:cxn>
                <a:cxn ang="0">
                  <a:pos x="13966" y="2463"/>
                </a:cxn>
                <a:cxn ang="0">
                  <a:pos x="13966" y="1895"/>
                </a:cxn>
                <a:cxn ang="0">
                  <a:pos x="13593" y="1137"/>
                </a:cxn>
                <a:cxn ang="0">
                  <a:pos x="12848" y="947"/>
                </a:cxn>
                <a:cxn ang="0">
                  <a:pos x="19552" y="947"/>
                </a:cxn>
                <a:cxn ang="0">
                  <a:pos x="18807" y="947"/>
                </a:cxn>
                <a:cxn ang="0">
                  <a:pos x="18062" y="1137"/>
                </a:cxn>
                <a:cxn ang="0">
                  <a:pos x="17690" y="1516"/>
                </a:cxn>
                <a:cxn ang="0">
                  <a:pos x="16759" y="2274"/>
                </a:cxn>
                <a:cxn ang="0">
                  <a:pos x="15641" y="3411"/>
                </a:cxn>
                <a:cxn ang="0">
                  <a:pos x="14710" y="5116"/>
                </a:cxn>
                <a:cxn ang="0">
                  <a:pos x="17317" y="17811"/>
                </a:cxn>
                <a:cxn ang="0">
                  <a:pos x="18434" y="19137"/>
                </a:cxn>
                <a:cxn ang="0">
                  <a:pos x="19179" y="19895"/>
                </a:cxn>
                <a:cxn ang="0">
                  <a:pos x="19924" y="20463"/>
                </a:cxn>
                <a:cxn ang="0">
                  <a:pos x="20669" y="20653"/>
                </a:cxn>
                <a:cxn ang="0">
                  <a:pos x="21414" y="20842"/>
                </a:cxn>
                <a:cxn ang="0">
                  <a:pos x="11917" y="21032"/>
                </a:cxn>
                <a:cxn ang="0">
                  <a:pos x="12662" y="20842"/>
                </a:cxn>
                <a:cxn ang="0">
                  <a:pos x="13407" y="20653"/>
                </a:cxn>
                <a:cxn ang="0">
                  <a:pos x="13779" y="20084"/>
                </a:cxn>
                <a:cxn ang="0">
                  <a:pos x="13966" y="19516"/>
                </a:cxn>
                <a:cxn ang="0">
                  <a:pos x="13593" y="18568"/>
                </a:cxn>
                <a:cxn ang="0">
                  <a:pos x="13221" y="17811"/>
                </a:cxn>
                <a:cxn ang="0">
                  <a:pos x="9683" y="12316"/>
                </a:cxn>
                <a:cxn ang="0">
                  <a:pos x="5586" y="17811"/>
                </a:cxn>
                <a:cxn ang="0">
                  <a:pos x="4841" y="18947"/>
                </a:cxn>
                <a:cxn ang="0">
                  <a:pos x="4841" y="19705"/>
                </a:cxn>
                <a:cxn ang="0">
                  <a:pos x="5586" y="20653"/>
                </a:cxn>
                <a:cxn ang="0">
                  <a:pos x="6145" y="20842"/>
                </a:cxn>
                <a:cxn ang="0">
                  <a:pos x="6703" y="21600"/>
                </a:cxn>
                <a:cxn ang="0">
                  <a:pos x="372" y="20842"/>
                </a:cxn>
                <a:cxn ang="0">
                  <a:pos x="1303" y="20463"/>
                </a:cxn>
                <a:cxn ang="0">
                  <a:pos x="1862" y="19895"/>
                </a:cxn>
                <a:cxn ang="0">
                  <a:pos x="2607" y="19137"/>
                </a:cxn>
                <a:cxn ang="0">
                  <a:pos x="3724" y="17811"/>
                </a:cxn>
                <a:cxn ang="0">
                  <a:pos x="4841" y="4926"/>
                </a:cxn>
                <a:cxn ang="0">
                  <a:pos x="3724" y="3221"/>
                </a:cxn>
                <a:cxn ang="0">
                  <a:pos x="2793" y="2084"/>
                </a:cxn>
                <a:cxn ang="0">
                  <a:pos x="2048" y="1326"/>
                </a:cxn>
                <a:cxn ang="0">
                  <a:pos x="1303" y="947"/>
                </a:cxn>
                <a:cxn ang="0">
                  <a:pos x="372" y="947"/>
                </a:cxn>
                <a:cxn ang="0">
                  <a:pos x="0" y="0"/>
                </a:cxn>
              </a:cxnLst>
              <a:rect l="T0" t="T1" r="T2" b="T3"/>
              <a:pathLst>
                <a:path w="21600" h="21600">
                  <a:moveTo>
                    <a:pt x="0" y="0"/>
                  </a:moveTo>
                  <a:lnTo>
                    <a:pt x="9683" y="0"/>
                  </a:lnTo>
                  <a:lnTo>
                    <a:pt x="9683" y="947"/>
                  </a:lnTo>
                  <a:lnTo>
                    <a:pt x="9497" y="947"/>
                  </a:lnTo>
                  <a:lnTo>
                    <a:pt x="9310" y="947"/>
                  </a:lnTo>
                  <a:lnTo>
                    <a:pt x="9124" y="947"/>
                  </a:lnTo>
                  <a:lnTo>
                    <a:pt x="8938" y="947"/>
                  </a:lnTo>
                  <a:lnTo>
                    <a:pt x="8566" y="947"/>
                  </a:lnTo>
                  <a:lnTo>
                    <a:pt x="8379" y="947"/>
                  </a:lnTo>
                  <a:lnTo>
                    <a:pt x="8193" y="947"/>
                  </a:lnTo>
                  <a:lnTo>
                    <a:pt x="8193" y="1137"/>
                  </a:lnTo>
                  <a:lnTo>
                    <a:pt x="8007" y="1137"/>
                  </a:lnTo>
                  <a:lnTo>
                    <a:pt x="8007" y="1326"/>
                  </a:lnTo>
                  <a:lnTo>
                    <a:pt x="8007" y="1516"/>
                  </a:lnTo>
                  <a:lnTo>
                    <a:pt x="8007" y="1895"/>
                  </a:lnTo>
                  <a:lnTo>
                    <a:pt x="8007" y="2084"/>
                  </a:lnTo>
                  <a:lnTo>
                    <a:pt x="8007" y="2274"/>
                  </a:lnTo>
                  <a:lnTo>
                    <a:pt x="8007" y="2463"/>
                  </a:lnTo>
                  <a:lnTo>
                    <a:pt x="8007" y="2653"/>
                  </a:lnTo>
                  <a:lnTo>
                    <a:pt x="8007" y="2842"/>
                  </a:lnTo>
                  <a:lnTo>
                    <a:pt x="8193" y="2842"/>
                  </a:lnTo>
                  <a:lnTo>
                    <a:pt x="8193" y="3221"/>
                  </a:lnTo>
                  <a:lnTo>
                    <a:pt x="8193" y="3411"/>
                  </a:lnTo>
                  <a:lnTo>
                    <a:pt x="8379" y="3600"/>
                  </a:lnTo>
                  <a:lnTo>
                    <a:pt x="8379" y="3789"/>
                  </a:lnTo>
                  <a:lnTo>
                    <a:pt x="8566" y="3979"/>
                  </a:lnTo>
                  <a:lnTo>
                    <a:pt x="8938" y="3979"/>
                  </a:lnTo>
                  <a:lnTo>
                    <a:pt x="8938" y="4168"/>
                  </a:lnTo>
                  <a:lnTo>
                    <a:pt x="9124" y="4168"/>
                  </a:lnTo>
                  <a:lnTo>
                    <a:pt x="9124" y="4358"/>
                  </a:lnTo>
                  <a:lnTo>
                    <a:pt x="9310" y="4737"/>
                  </a:lnTo>
                  <a:lnTo>
                    <a:pt x="9310" y="4926"/>
                  </a:lnTo>
                  <a:lnTo>
                    <a:pt x="9497" y="5116"/>
                  </a:lnTo>
                  <a:lnTo>
                    <a:pt x="10986" y="7768"/>
                  </a:lnTo>
                  <a:lnTo>
                    <a:pt x="12662" y="5116"/>
                  </a:lnTo>
                  <a:lnTo>
                    <a:pt x="12848" y="4737"/>
                  </a:lnTo>
                  <a:lnTo>
                    <a:pt x="13034" y="4168"/>
                  </a:lnTo>
                  <a:lnTo>
                    <a:pt x="13221" y="3979"/>
                  </a:lnTo>
                  <a:lnTo>
                    <a:pt x="13407" y="3789"/>
                  </a:lnTo>
                  <a:lnTo>
                    <a:pt x="13593" y="3411"/>
                  </a:lnTo>
                  <a:lnTo>
                    <a:pt x="13779" y="3221"/>
                  </a:lnTo>
                  <a:lnTo>
                    <a:pt x="13779" y="2842"/>
                  </a:lnTo>
                  <a:lnTo>
                    <a:pt x="13966" y="2653"/>
                  </a:lnTo>
                  <a:lnTo>
                    <a:pt x="13966" y="2463"/>
                  </a:lnTo>
                  <a:lnTo>
                    <a:pt x="13966" y="2274"/>
                  </a:lnTo>
                  <a:lnTo>
                    <a:pt x="14152" y="2274"/>
                  </a:lnTo>
                  <a:lnTo>
                    <a:pt x="13966" y="2084"/>
                  </a:lnTo>
                  <a:lnTo>
                    <a:pt x="13966" y="1895"/>
                  </a:lnTo>
                  <a:lnTo>
                    <a:pt x="13966" y="1516"/>
                  </a:lnTo>
                  <a:lnTo>
                    <a:pt x="13966" y="1326"/>
                  </a:lnTo>
                  <a:lnTo>
                    <a:pt x="13779" y="1326"/>
                  </a:lnTo>
                  <a:lnTo>
                    <a:pt x="13593" y="1137"/>
                  </a:lnTo>
                  <a:lnTo>
                    <a:pt x="13407" y="947"/>
                  </a:lnTo>
                  <a:lnTo>
                    <a:pt x="13221" y="947"/>
                  </a:lnTo>
                  <a:lnTo>
                    <a:pt x="13034" y="947"/>
                  </a:lnTo>
                  <a:lnTo>
                    <a:pt x="12848" y="947"/>
                  </a:lnTo>
                  <a:lnTo>
                    <a:pt x="12662" y="947"/>
                  </a:lnTo>
                  <a:lnTo>
                    <a:pt x="12662" y="0"/>
                  </a:lnTo>
                  <a:lnTo>
                    <a:pt x="19552" y="0"/>
                  </a:lnTo>
                  <a:lnTo>
                    <a:pt x="19552" y="947"/>
                  </a:lnTo>
                  <a:lnTo>
                    <a:pt x="19366" y="947"/>
                  </a:lnTo>
                  <a:lnTo>
                    <a:pt x="19179" y="947"/>
                  </a:lnTo>
                  <a:lnTo>
                    <a:pt x="18993" y="947"/>
                  </a:lnTo>
                  <a:lnTo>
                    <a:pt x="18807" y="947"/>
                  </a:lnTo>
                  <a:lnTo>
                    <a:pt x="18621" y="947"/>
                  </a:lnTo>
                  <a:lnTo>
                    <a:pt x="18434" y="947"/>
                  </a:lnTo>
                  <a:lnTo>
                    <a:pt x="18434" y="1137"/>
                  </a:lnTo>
                  <a:lnTo>
                    <a:pt x="18062" y="1137"/>
                  </a:lnTo>
                  <a:lnTo>
                    <a:pt x="17876" y="1137"/>
                  </a:lnTo>
                  <a:lnTo>
                    <a:pt x="17876" y="1326"/>
                  </a:lnTo>
                  <a:lnTo>
                    <a:pt x="17690" y="1326"/>
                  </a:lnTo>
                  <a:lnTo>
                    <a:pt x="17690" y="1516"/>
                  </a:lnTo>
                  <a:lnTo>
                    <a:pt x="17317" y="1516"/>
                  </a:lnTo>
                  <a:lnTo>
                    <a:pt x="17131" y="1895"/>
                  </a:lnTo>
                  <a:lnTo>
                    <a:pt x="16945" y="2084"/>
                  </a:lnTo>
                  <a:lnTo>
                    <a:pt x="16759" y="2274"/>
                  </a:lnTo>
                  <a:lnTo>
                    <a:pt x="16572" y="2463"/>
                  </a:lnTo>
                  <a:lnTo>
                    <a:pt x="16200" y="2842"/>
                  </a:lnTo>
                  <a:lnTo>
                    <a:pt x="15828" y="3221"/>
                  </a:lnTo>
                  <a:lnTo>
                    <a:pt x="15641" y="3411"/>
                  </a:lnTo>
                  <a:lnTo>
                    <a:pt x="15455" y="3789"/>
                  </a:lnTo>
                  <a:lnTo>
                    <a:pt x="15083" y="4168"/>
                  </a:lnTo>
                  <a:lnTo>
                    <a:pt x="14897" y="4737"/>
                  </a:lnTo>
                  <a:lnTo>
                    <a:pt x="14710" y="5116"/>
                  </a:lnTo>
                  <a:lnTo>
                    <a:pt x="11731" y="9095"/>
                  </a:lnTo>
                  <a:lnTo>
                    <a:pt x="16945" y="16863"/>
                  </a:lnTo>
                  <a:lnTo>
                    <a:pt x="17131" y="17242"/>
                  </a:lnTo>
                  <a:lnTo>
                    <a:pt x="17317" y="17811"/>
                  </a:lnTo>
                  <a:lnTo>
                    <a:pt x="17690" y="18000"/>
                  </a:lnTo>
                  <a:lnTo>
                    <a:pt x="17876" y="18379"/>
                  </a:lnTo>
                  <a:lnTo>
                    <a:pt x="18062" y="18947"/>
                  </a:lnTo>
                  <a:lnTo>
                    <a:pt x="18434" y="19137"/>
                  </a:lnTo>
                  <a:lnTo>
                    <a:pt x="18621" y="19326"/>
                  </a:lnTo>
                  <a:lnTo>
                    <a:pt x="18807" y="19516"/>
                  </a:lnTo>
                  <a:lnTo>
                    <a:pt x="18993" y="19705"/>
                  </a:lnTo>
                  <a:lnTo>
                    <a:pt x="19179" y="19895"/>
                  </a:lnTo>
                  <a:lnTo>
                    <a:pt x="19366" y="20084"/>
                  </a:lnTo>
                  <a:lnTo>
                    <a:pt x="19552" y="20463"/>
                  </a:lnTo>
                  <a:lnTo>
                    <a:pt x="19738" y="20463"/>
                  </a:lnTo>
                  <a:lnTo>
                    <a:pt x="19924" y="20463"/>
                  </a:lnTo>
                  <a:lnTo>
                    <a:pt x="19924" y="20653"/>
                  </a:lnTo>
                  <a:lnTo>
                    <a:pt x="20297" y="20653"/>
                  </a:lnTo>
                  <a:lnTo>
                    <a:pt x="20483" y="20653"/>
                  </a:lnTo>
                  <a:lnTo>
                    <a:pt x="20669" y="20653"/>
                  </a:lnTo>
                  <a:lnTo>
                    <a:pt x="20855" y="20842"/>
                  </a:lnTo>
                  <a:lnTo>
                    <a:pt x="21041" y="20842"/>
                  </a:lnTo>
                  <a:lnTo>
                    <a:pt x="21228" y="20842"/>
                  </a:lnTo>
                  <a:lnTo>
                    <a:pt x="21414" y="20842"/>
                  </a:lnTo>
                  <a:lnTo>
                    <a:pt x="21600" y="21032"/>
                  </a:lnTo>
                  <a:lnTo>
                    <a:pt x="21600" y="21600"/>
                  </a:lnTo>
                  <a:lnTo>
                    <a:pt x="11917" y="21600"/>
                  </a:lnTo>
                  <a:lnTo>
                    <a:pt x="11917" y="21032"/>
                  </a:lnTo>
                  <a:lnTo>
                    <a:pt x="11917" y="20842"/>
                  </a:lnTo>
                  <a:lnTo>
                    <a:pt x="12103" y="20842"/>
                  </a:lnTo>
                  <a:lnTo>
                    <a:pt x="12290" y="20842"/>
                  </a:lnTo>
                  <a:lnTo>
                    <a:pt x="12662" y="20842"/>
                  </a:lnTo>
                  <a:lnTo>
                    <a:pt x="12848" y="20842"/>
                  </a:lnTo>
                  <a:lnTo>
                    <a:pt x="13034" y="20842"/>
                  </a:lnTo>
                  <a:lnTo>
                    <a:pt x="13221" y="20653"/>
                  </a:lnTo>
                  <a:lnTo>
                    <a:pt x="13407" y="20653"/>
                  </a:lnTo>
                  <a:lnTo>
                    <a:pt x="13593" y="20653"/>
                  </a:lnTo>
                  <a:lnTo>
                    <a:pt x="13593" y="20463"/>
                  </a:lnTo>
                  <a:lnTo>
                    <a:pt x="13593" y="20084"/>
                  </a:lnTo>
                  <a:lnTo>
                    <a:pt x="13779" y="20084"/>
                  </a:lnTo>
                  <a:lnTo>
                    <a:pt x="13779" y="19895"/>
                  </a:lnTo>
                  <a:lnTo>
                    <a:pt x="13779" y="19705"/>
                  </a:lnTo>
                  <a:lnTo>
                    <a:pt x="13779" y="19516"/>
                  </a:lnTo>
                  <a:lnTo>
                    <a:pt x="13966" y="19516"/>
                  </a:lnTo>
                  <a:lnTo>
                    <a:pt x="13779" y="19326"/>
                  </a:lnTo>
                  <a:lnTo>
                    <a:pt x="13779" y="19137"/>
                  </a:lnTo>
                  <a:lnTo>
                    <a:pt x="13779" y="18947"/>
                  </a:lnTo>
                  <a:lnTo>
                    <a:pt x="13593" y="18568"/>
                  </a:lnTo>
                  <a:lnTo>
                    <a:pt x="13593" y="18379"/>
                  </a:lnTo>
                  <a:lnTo>
                    <a:pt x="13407" y="18189"/>
                  </a:lnTo>
                  <a:lnTo>
                    <a:pt x="13221" y="18000"/>
                  </a:lnTo>
                  <a:lnTo>
                    <a:pt x="13221" y="17811"/>
                  </a:lnTo>
                  <a:lnTo>
                    <a:pt x="13034" y="17621"/>
                  </a:lnTo>
                  <a:lnTo>
                    <a:pt x="12848" y="17053"/>
                  </a:lnTo>
                  <a:lnTo>
                    <a:pt x="12662" y="16863"/>
                  </a:lnTo>
                  <a:lnTo>
                    <a:pt x="9683" y="12316"/>
                  </a:lnTo>
                  <a:lnTo>
                    <a:pt x="6331" y="16863"/>
                  </a:lnTo>
                  <a:lnTo>
                    <a:pt x="5959" y="17053"/>
                  </a:lnTo>
                  <a:lnTo>
                    <a:pt x="5772" y="17621"/>
                  </a:lnTo>
                  <a:lnTo>
                    <a:pt x="5586" y="17811"/>
                  </a:lnTo>
                  <a:lnTo>
                    <a:pt x="5586" y="18000"/>
                  </a:lnTo>
                  <a:lnTo>
                    <a:pt x="5400" y="18189"/>
                  </a:lnTo>
                  <a:lnTo>
                    <a:pt x="5214" y="18568"/>
                  </a:lnTo>
                  <a:lnTo>
                    <a:pt x="4841" y="18947"/>
                  </a:lnTo>
                  <a:lnTo>
                    <a:pt x="4841" y="19137"/>
                  </a:lnTo>
                  <a:lnTo>
                    <a:pt x="4841" y="19326"/>
                  </a:lnTo>
                  <a:lnTo>
                    <a:pt x="4841" y="19516"/>
                  </a:lnTo>
                  <a:lnTo>
                    <a:pt x="4841" y="19705"/>
                  </a:lnTo>
                  <a:lnTo>
                    <a:pt x="4841" y="19895"/>
                  </a:lnTo>
                  <a:lnTo>
                    <a:pt x="5214" y="20084"/>
                  </a:lnTo>
                  <a:lnTo>
                    <a:pt x="5400" y="20463"/>
                  </a:lnTo>
                  <a:lnTo>
                    <a:pt x="5586" y="20653"/>
                  </a:lnTo>
                  <a:lnTo>
                    <a:pt x="5772" y="20653"/>
                  </a:lnTo>
                  <a:lnTo>
                    <a:pt x="5772" y="20842"/>
                  </a:lnTo>
                  <a:lnTo>
                    <a:pt x="5959" y="20842"/>
                  </a:lnTo>
                  <a:lnTo>
                    <a:pt x="6145" y="20842"/>
                  </a:lnTo>
                  <a:lnTo>
                    <a:pt x="6331" y="20842"/>
                  </a:lnTo>
                  <a:lnTo>
                    <a:pt x="6517" y="20842"/>
                  </a:lnTo>
                  <a:lnTo>
                    <a:pt x="6703" y="21032"/>
                  </a:lnTo>
                  <a:lnTo>
                    <a:pt x="6703" y="21600"/>
                  </a:lnTo>
                  <a:lnTo>
                    <a:pt x="186" y="21600"/>
                  </a:lnTo>
                  <a:lnTo>
                    <a:pt x="186" y="21032"/>
                  </a:lnTo>
                  <a:lnTo>
                    <a:pt x="186" y="20842"/>
                  </a:lnTo>
                  <a:lnTo>
                    <a:pt x="372" y="20842"/>
                  </a:lnTo>
                  <a:lnTo>
                    <a:pt x="559" y="20842"/>
                  </a:lnTo>
                  <a:lnTo>
                    <a:pt x="745" y="20653"/>
                  </a:lnTo>
                  <a:lnTo>
                    <a:pt x="931" y="20653"/>
                  </a:lnTo>
                  <a:lnTo>
                    <a:pt x="1303" y="20463"/>
                  </a:lnTo>
                  <a:lnTo>
                    <a:pt x="1490" y="20463"/>
                  </a:lnTo>
                  <a:lnTo>
                    <a:pt x="1676" y="20463"/>
                  </a:lnTo>
                  <a:lnTo>
                    <a:pt x="1676" y="20084"/>
                  </a:lnTo>
                  <a:lnTo>
                    <a:pt x="1862" y="19895"/>
                  </a:lnTo>
                  <a:lnTo>
                    <a:pt x="2048" y="19705"/>
                  </a:lnTo>
                  <a:lnTo>
                    <a:pt x="2234" y="19516"/>
                  </a:lnTo>
                  <a:lnTo>
                    <a:pt x="2421" y="19326"/>
                  </a:lnTo>
                  <a:lnTo>
                    <a:pt x="2607" y="19137"/>
                  </a:lnTo>
                  <a:lnTo>
                    <a:pt x="2793" y="18947"/>
                  </a:lnTo>
                  <a:lnTo>
                    <a:pt x="3352" y="18379"/>
                  </a:lnTo>
                  <a:lnTo>
                    <a:pt x="3538" y="18000"/>
                  </a:lnTo>
                  <a:lnTo>
                    <a:pt x="3724" y="17811"/>
                  </a:lnTo>
                  <a:lnTo>
                    <a:pt x="4097" y="17242"/>
                  </a:lnTo>
                  <a:lnTo>
                    <a:pt x="4469" y="16863"/>
                  </a:lnTo>
                  <a:lnTo>
                    <a:pt x="8566" y="10800"/>
                  </a:lnTo>
                  <a:lnTo>
                    <a:pt x="4841" y="4926"/>
                  </a:lnTo>
                  <a:lnTo>
                    <a:pt x="4469" y="4358"/>
                  </a:lnTo>
                  <a:lnTo>
                    <a:pt x="4283" y="3979"/>
                  </a:lnTo>
                  <a:lnTo>
                    <a:pt x="4097" y="3600"/>
                  </a:lnTo>
                  <a:lnTo>
                    <a:pt x="3724" y="3221"/>
                  </a:lnTo>
                  <a:lnTo>
                    <a:pt x="3538" y="2842"/>
                  </a:lnTo>
                  <a:lnTo>
                    <a:pt x="3352" y="2653"/>
                  </a:lnTo>
                  <a:lnTo>
                    <a:pt x="3166" y="2463"/>
                  </a:lnTo>
                  <a:lnTo>
                    <a:pt x="2793" y="2084"/>
                  </a:lnTo>
                  <a:lnTo>
                    <a:pt x="2607" y="2084"/>
                  </a:lnTo>
                  <a:lnTo>
                    <a:pt x="2421" y="1895"/>
                  </a:lnTo>
                  <a:lnTo>
                    <a:pt x="2234" y="1516"/>
                  </a:lnTo>
                  <a:lnTo>
                    <a:pt x="2048" y="1326"/>
                  </a:lnTo>
                  <a:lnTo>
                    <a:pt x="1862" y="1326"/>
                  </a:lnTo>
                  <a:lnTo>
                    <a:pt x="1676" y="1137"/>
                  </a:lnTo>
                  <a:lnTo>
                    <a:pt x="1490" y="1137"/>
                  </a:lnTo>
                  <a:lnTo>
                    <a:pt x="1303" y="947"/>
                  </a:lnTo>
                  <a:lnTo>
                    <a:pt x="931" y="947"/>
                  </a:lnTo>
                  <a:lnTo>
                    <a:pt x="745" y="947"/>
                  </a:lnTo>
                  <a:lnTo>
                    <a:pt x="559" y="947"/>
                  </a:lnTo>
                  <a:lnTo>
                    <a:pt x="372" y="947"/>
                  </a:lnTo>
                  <a:lnTo>
                    <a:pt x="186" y="947"/>
                  </a:lnTo>
                  <a:lnTo>
                    <a:pt x="0" y="947"/>
                  </a:lnTo>
                  <a:lnTo>
                    <a:pt x="0" y="0"/>
                  </a:lnTo>
                  <a:close/>
                  <a:moveTo>
                    <a:pt x="0" y="0"/>
                  </a:moveTo>
                </a:path>
              </a:pathLst>
            </a:custGeom>
            <a:solidFill>
              <a:srgbClr val="000000"/>
            </a:solidFill>
            <a:ln w="12700">
              <a:noFill/>
              <a:miter lim="800000"/>
              <a:headEnd type="none" w="med" len="med"/>
              <a:tailEnd type="none" w="med" len="med"/>
            </a:ln>
          </p:spPr>
          <p:txBody>
            <a:bodyPr lIns="0" tIns="0" rIns="0" bIns="0"/>
            <a:lstStyle/>
            <a:p>
              <a:endParaRPr lang="en-US" sz="1200"/>
            </a:p>
          </p:txBody>
        </p:sp>
        <p:sp>
          <p:nvSpPr>
            <p:cNvPr id="28" name="AutoShape 27"/>
            <p:cNvSpPr>
              <a:spLocks/>
            </p:cNvSpPr>
            <p:nvPr/>
          </p:nvSpPr>
          <p:spPr bwMode="auto">
            <a:xfrm>
              <a:off x="3327" y="1559"/>
              <a:ext cx="64" cy="64"/>
            </a:xfrm>
            <a:custGeom>
              <a:avLst/>
              <a:gdLst>
                <a:gd name="T0" fmla="*/ 0 w 21600"/>
                <a:gd name="T1" fmla="*/ 0 h 21600"/>
                <a:gd name="T2" fmla="*/ 21600 w 21600"/>
                <a:gd name="T3" fmla="*/ 21600 h 21600"/>
              </a:gdLst>
              <a:ahLst/>
              <a:cxnLst>
                <a:cxn ang="0">
                  <a:pos x="9497" y="947"/>
                </a:cxn>
                <a:cxn ang="0">
                  <a:pos x="8566" y="947"/>
                </a:cxn>
                <a:cxn ang="0">
                  <a:pos x="8007" y="1137"/>
                </a:cxn>
                <a:cxn ang="0">
                  <a:pos x="8007" y="2084"/>
                </a:cxn>
                <a:cxn ang="0">
                  <a:pos x="8007" y="2842"/>
                </a:cxn>
                <a:cxn ang="0">
                  <a:pos x="8379" y="3600"/>
                </a:cxn>
                <a:cxn ang="0">
                  <a:pos x="8938" y="4168"/>
                </a:cxn>
                <a:cxn ang="0">
                  <a:pos x="9310" y="4926"/>
                </a:cxn>
                <a:cxn ang="0">
                  <a:pos x="12848" y="4737"/>
                </a:cxn>
                <a:cxn ang="0">
                  <a:pos x="13593" y="3411"/>
                </a:cxn>
                <a:cxn ang="0">
                  <a:pos x="13966" y="2463"/>
                </a:cxn>
                <a:cxn ang="0">
                  <a:pos x="13966" y="1895"/>
                </a:cxn>
                <a:cxn ang="0">
                  <a:pos x="13593" y="1137"/>
                </a:cxn>
                <a:cxn ang="0">
                  <a:pos x="12848" y="947"/>
                </a:cxn>
                <a:cxn ang="0">
                  <a:pos x="19552" y="947"/>
                </a:cxn>
                <a:cxn ang="0">
                  <a:pos x="18807" y="947"/>
                </a:cxn>
                <a:cxn ang="0">
                  <a:pos x="18062" y="1137"/>
                </a:cxn>
                <a:cxn ang="0">
                  <a:pos x="17690" y="1516"/>
                </a:cxn>
                <a:cxn ang="0">
                  <a:pos x="16759" y="2274"/>
                </a:cxn>
                <a:cxn ang="0">
                  <a:pos x="15641" y="3411"/>
                </a:cxn>
                <a:cxn ang="0">
                  <a:pos x="14710" y="5116"/>
                </a:cxn>
                <a:cxn ang="0">
                  <a:pos x="17317" y="17811"/>
                </a:cxn>
                <a:cxn ang="0">
                  <a:pos x="18434" y="19137"/>
                </a:cxn>
                <a:cxn ang="0">
                  <a:pos x="19179" y="19895"/>
                </a:cxn>
                <a:cxn ang="0">
                  <a:pos x="19924" y="20463"/>
                </a:cxn>
                <a:cxn ang="0">
                  <a:pos x="20669" y="20653"/>
                </a:cxn>
                <a:cxn ang="0">
                  <a:pos x="21414" y="20842"/>
                </a:cxn>
                <a:cxn ang="0">
                  <a:pos x="11917" y="21032"/>
                </a:cxn>
                <a:cxn ang="0">
                  <a:pos x="12662" y="20842"/>
                </a:cxn>
                <a:cxn ang="0">
                  <a:pos x="13407" y="20653"/>
                </a:cxn>
                <a:cxn ang="0">
                  <a:pos x="13779" y="20084"/>
                </a:cxn>
                <a:cxn ang="0">
                  <a:pos x="13966" y="19516"/>
                </a:cxn>
                <a:cxn ang="0">
                  <a:pos x="13593" y="18568"/>
                </a:cxn>
                <a:cxn ang="0">
                  <a:pos x="13221" y="17811"/>
                </a:cxn>
                <a:cxn ang="0">
                  <a:pos x="9683" y="12316"/>
                </a:cxn>
                <a:cxn ang="0">
                  <a:pos x="5586" y="17811"/>
                </a:cxn>
                <a:cxn ang="0">
                  <a:pos x="4841" y="18947"/>
                </a:cxn>
                <a:cxn ang="0">
                  <a:pos x="4841" y="19705"/>
                </a:cxn>
                <a:cxn ang="0">
                  <a:pos x="5586" y="20653"/>
                </a:cxn>
                <a:cxn ang="0">
                  <a:pos x="6145" y="20842"/>
                </a:cxn>
                <a:cxn ang="0">
                  <a:pos x="6703" y="21600"/>
                </a:cxn>
                <a:cxn ang="0">
                  <a:pos x="372" y="20842"/>
                </a:cxn>
                <a:cxn ang="0">
                  <a:pos x="1303" y="20463"/>
                </a:cxn>
                <a:cxn ang="0">
                  <a:pos x="1862" y="19895"/>
                </a:cxn>
                <a:cxn ang="0">
                  <a:pos x="2607" y="19137"/>
                </a:cxn>
                <a:cxn ang="0">
                  <a:pos x="3724" y="17811"/>
                </a:cxn>
                <a:cxn ang="0">
                  <a:pos x="4841" y="4926"/>
                </a:cxn>
                <a:cxn ang="0">
                  <a:pos x="3724" y="3221"/>
                </a:cxn>
                <a:cxn ang="0">
                  <a:pos x="2793" y="2084"/>
                </a:cxn>
                <a:cxn ang="0">
                  <a:pos x="2048" y="1326"/>
                </a:cxn>
                <a:cxn ang="0">
                  <a:pos x="1303" y="947"/>
                </a:cxn>
                <a:cxn ang="0">
                  <a:pos x="372" y="947"/>
                </a:cxn>
              </a:cxnLst>
              <a:rect l="T0" t="T1" r="T2" b="T3"/>
              <a:pathLst>
                <a:path w="21600" h="21600">
                  <a:moveTo>
                    <a:pt x="0" y="0"/>
                  </a:moveTo>
                  <a:lnTo>
                    <a:pt x="9683" y="0"/>
                  </a:lnTo>
                  <a:lnTo>
                    <a:pt x="9683" y="947"/>
                  </a:lnTo>
                  <a:lnTo>
                    <a:pt x="9497" y="947"/>
                  </a:lnTo>
                  <a:lnTo>
                    <a:pt x="9310" y="947"/>
                  </a:lnTo>
                  <a:lnTo>
                    <a:pt x="9124" y="947"/>
                  </a:lnTo>
                  <a:lnTo>
                    <a:pt x="8938" y="947"/>
                  </a:lnTo>
                  <a:lnTo>
                    <a:pt x="8566" y="947"/>
                  </a:lnTo>
                  <a:lnTo>
                    <a:pt x="8379" y="947"/>
                  </a:lnTo>
                  <a:lnTo>
                    <a:pt x="8193" y="947"/>
                  </a:lnTo>
                  <a:lnTo>
                    <a:pt x="8193" y="1137"/>
                  </a:lnTo>
                  <a:lnTo>
                    <a:pt x="8007" y="1137"/>
                  </a:lnTo>
                  <a:lnTo>
                    <a:pt x="8007" y="1326"/>
                  </a:lnTo>
                  <a:lnTo>
                    <a:pt x="8007" y="1516"/>
                  </a:lnTo>
                  <a:lnTo>
                    <a:pt x="8007" y="1895"/>
                  </a:lnTo>
                  <a:lnTo>
                    <a:pt x="8007" y="2084"/>
                  </a:lnTo>
                  <a:lnTo>
                    <a:pt x="8007" y="2274"/>
                  </a:lnTo>
                  <a:lnTo>
                    <a:pt x="8007" y="2463"/>
                  </a:lnTo>
                  <a:lnTo>
                    <a:pt x="8007" y="2653"/>
                  </a:lnTo>
                  <a:lnTo>
                    <a:pt x="8007" y="2842"/>
                  </a:lnTo>
                  <a:lnTo>
                    <a:pt x="8193" y="2842"/>
                  </a:lnTo>
                  <a:lnTo>
                    <a:pt x="8193" y="3221"/>
                  </a:lnTo>
                  <a:lnTo>
                    <a:pt x="8193" y="3411"/>
                  </a:lnTo>
                  <a:lnTo>
                    <a:pt x="8379" y="3600"/>
                  </a:lnTo>
                  <a:lnTo>
                    <a:pt x="8379" y="3789"/>
                  </a:lnTo>
                  <a:lnTo>
                    <a:pt x="8566" y="3979"/>
                  </a:lnTo>
                  <a:lnTo>
                    <a:pt x="8938" y="3979"/>
                  </a:lnTo>
                  <a:lnTo>
                    <a:pt x="8938" y="4168"/>
                  </a:lnTo>
                  <a:lnTo>
                    <a:pt x="9124" y="4168"/>
                  </a:lnTo>
                  <a:lnTo>
                    <a:pt x="9124" y="4358"/>
                  </a:lnTo>
                  <a:lnTo>
                    <a:pt x="9310" y="4737"/>
                  </a:lnTo>
                  <a:lnTo>
                    <a:pt x="9310" y="4926"/>
                  </a:lnTo>
                  <a:lnTo>
                    <a:pt x="9497" y="5116"/>
                  </a:lnTo>
                  <a:lnTo>
                    <a:pt x="10986" y="7768"/>
                  </a:lnTo>
                  <a:lnTo>
                    <a:pt x="12662" y="5116"/>
                  </a:lnTo>
                  <a:lnTo>
                    <a:pt x="12848" y="4737"/>
                  </a:lnTo>
                  <a:lnTo>
                    <a:pt x="13034" y="4168"/>
                  </a:lnTo>
                  <a:lnTo>
                    <a:pt x="13221" y="3979"/>
                  </a:lnTo>
                  <a:lnTo>
                    <a:pt x="13407" y="3789"/>
                  </a:lnTo>
                  <a:lnTo>
                    <a:pt x="13593" y="3411"/>
                  </a:lnTo>
                  <a:lnTo>
                    <a:pt x="13779" y="3221"/>
                  </a:lnTo>
                  <a:lnTo>
                    <a:pt x="13779" y="2842"/>
                  </a:lnTo>
                  <a:lnTo>
                    <a:pt x="13966" y="2653"/>
                  </a:lnTo>
                  <a:lnTo>
                    <a:pt x="13966" y="2463"/>
                  </a:lnTo>
                  <a:lnTo>
                    <a:pt x="13966" y="2274"/>
                  </a:lnTo>
                  <a:lnTo>
                    <a:pt x="14152" y="2274"/>
                  </a:lnTo>
                  <a:lnTo>
                    <a:pt x="13966" y="2084"/>
                  </a:lnTo>
                  <a:lnTo>
                    <a:pt x="13966" y="1895"/>
                  </a:lnTo>
                  <a:lnTo>
                    <a:pt x="13966" y="1516"/>
                  </a:lnTo>
                  <a:lnTo>
                    <a:pt x="13966" y="1326"/>
                  </a:lnTo>
                  <a:lnTo>
                    <a:pt x="13779" y="1326"/>
                  </a:lnTo>
                  <a:lnTo>
                    <a:pt x="13593" y="1137"/>
                  </a:lnTo>
                  <a:lnTo>
                    <a:pt x="13407" y="947"/>
                  </a:lnTo>
                  <a:lnTo>
                    <a:pt x="13221" y="947"/>
                  </a:lnTo>
                  <a:lnTo>
                    <a:pt x="13034" y="947"/>
                  </a:lnTo>
                  <a:lnTo>
                    <a:pt x="12848" y="947"/>
                  </a:lnTo>
                  <a:lnTo>
                    <a:pt x="12662" y="947"/>
                  </a:lnTo>
                  <a:lnTo>
                    <a:pt x="12662" y="0"/>
                  </a:lnTo>
                  <a:lnTo>
                    <a:pt x="19552" y="0"/>
                  </a:lnTo>
                  <a:lnTo>
                    <a:pt x="19552" y="947"/>
                  </a:lnTo>
                  <a:lnTo>
                    <a:pt x="19366" y="947"/>
                  </a:lnTo>
                  <a:lnTo>
                    <a:pt x="19179" y="947"/>
                  </a:lnTo>
                  <a:lnTo>
                    <a:pt x="18993" y="947"/>
                  </a:lnTo>
                  <a:lnTo>
                    <a:pt x="18807" y="947"/>
                  </a:lnTo>
                  <a:lnTo>
                    <a:pt x="18621" y="947"/>
                  </a:lnTo>
                  <a:lnTo>
                    <a:pt x="18434" y="947"/>
                  </a:lnTo>
                  <a:lnTo>
                    <a:pt x="18434" y="1137"/>
                  </a:lnTo>
                  <a:lnTo>
                    <a:pt x="18062" y="1137"/>
                  </a:lnTo>
                  <a:lnTo>
                    <a:pt x="17876" y="1137"/>
                  </a:lnTo>
                  <a:lnTo>
                    <a:pt x="17876" y="1326"/>
                  </a:lnTo>
                  <a:lnTo>
                    <a:pt x="17690" y="1326"/>
                  </a:lnTo>
                  <a:lnTo>
                    <a:pt x="17690" y="1516"/>
                  </a:lnTo>
                  <a:lnTo>
                    <a:pt x="17317" y="1516"/>
                  </a:lnTo>
                  <a:lnTo>
                    <a:pt x="17131" y="1895"/>
                  </a:lnTo>
                  <a:lnTo>
                    <a:pt x="16945" y="2084"/>
                  </a:lnTo>
                  <a:lnTo>
                    <a:pt x="16759" y="2274"/>
                  </a:lnTo>
                  <a:lnTo>
                    <a:pt x="16572" y="2463"/>
                  </a:lnTo>
                  <a:lnTo>
                    <a:pt x="16200" y="2842"/>
                  </a:lnTo>
                  <a:lnTo>
                    <a:pt x="15828" y="3221"/>
                  </a:lnTo>
                  <a:lnTo>
                    <a:pt x="15641" y="3411"/>
                  </a:lnTo>
                  <a:lnTo>
                    <a:pt x="15455" y="3789"/>
                  </a:lnTo>
                  <a:lnTo>
                    <a:pt x="15083" y="4168"/>
                  </a:lnTo>
                  <a:lnTo>
                    <a:pt x="14897" y="4737"/>
                  </a:lnTo>
                  <a:lnTo>
                    <a:pt x="14710" y="5116"/>
                  </a:lnTo>
                  <a:lnTo>
                    <a:pt x="11731" y="9095"/>
                  </a:lnTo>
                  <a:lnTo>
                    <a:pt x="16945" y="16863"/>
                  </a:lnTo>
                  <a:lnTo>
                    <a:pt x="17131" y="17242"/>
                  </a:lnTo>
                  <a:lnTo>
                    <a:pt x="17317" y="17811"/>
                  </a:lnTo>
                  <a:lnTo>
                    <a:pt x="17690" y="18000"/>
                  </a:lnTo>
                  <a:lnTo>
                    <a:pt x="17876" y="18379"/>
                  </a:lnTo>
                  <a:lnTo>
                    <a:pt x="18062" y="18947"/>
                  </a:lnTo>
                  <a:lnTo>
                    <a:pt x="18434" y="19137"/>
                  </a:lnTo>
                  <a:lnTo>
                    <a:pt x="18621" y="19326"/>
                  </a:lnTo>
                  <a:lnTo>
                    <a:pt x="18807" y="19516"/>
                  </a:lnTo>
                  <a:lnTo>
                    <a:pt x="18993" y="19705"/>
                  </a:lnTo>
                  <a:lnTo>
                    <a:pt x="19179" y="19895"/>
                  </a:lnTo>
                  <a:lnTo>
                    <a:pt x="19366" y="20084"/>
                  </a:lnTo>
                  <a:lnTo>
                    <a:pt x="19552" y="20463"/>
                  </a:lnTo>
                  <a:lnTo>
                    <a:pt x="19738" y="20463"/>
                  </a:lnTo>
                  <a:lnTo>
                    <a:pt x="19924" y="20463"/>
                  </a:lnTo>
                  <a:lnTo>
                    <a:pt x="19924" y="20653"/>
                  </a:lnTo>
                  <a:lnTo>
                    <a:pt x="20297" y="20653"/>
                  </a:lnTo>
                  <a:lnTo>
                    <a:pt x="20483" y="20653"/>
                  </a:lnTo>
                  <a:lnTo>
                    <a:pt x="20669" y="20653"/>
                  </a:lnTo>
                  <a:lnTo>
                    <a:pt x="20855" y="20842"/>
                  </a:lnTo>
                  <a:lnTo>
                    <a:pt x="21041" y="20842"/>
                  </a:lnTo>
                  <a:lnTo>
                    <a:pt x="21228" y="20842"/>
                  </a:lnTo>
                  <a:lnTo>
                    <a:pt x="21414" y="20842"/>
                  </a:lnTo>
                  <a:lnTo>
                    <a:pt x="21600" y="21032"/>
                  </a:lnTo>
                  <a:lnTo>
                    <a:pt x="21600" y="21600"/>
                  </a:lnTo>
                  <a:lnTo>
                    <a:pt x="11917" y="21600"/>
                  </a:lnTo>
                  <a:lnTo>
                    <a:pt x="11917" y="21032"/>
                  </a:lnTo>
                  <a:lnTo>
                    <a:pt x="11917" y="20842"/>
                  </a:lnTo>
                  <a:lnTo>
                    <a:pt x="12103" y="20842"/>
                  </a:lnTo>
                  <a:lnTo>
                    <a:pt x="12290" y="20842"/>
                  </a:lnTo>
                  <a:lnTo>
                    <a:pt x="12662" y="20842"/>
                  </a:lnTo>
                  <a:lnTo>
                    <a:pt x="12848" y="20842"/>
                  </a:lnTo>
                  <a:lnTo>
                    <a:pt x="13034" y="20842"/>
                  </a:lnTo>
                  <a:lnTo>
                    <a:pt x="13221" y="20653"/>
                  </a:lnTo>
                  <a:lnTo>
                    <a:pt x="13407" y="20653"/>
                  </a:lnTo>
                  <a:lnTo>
                    <a:pt x="13593" y="20653"/>
                  </a:lnTo>
                  <a:lnTo>
                    <a:pt x="13593" y="20463"/>
                  </a:lnTo>
                  <a:lnTo>
                    <a:pt x="13593" y="20084"/>
                  </a:lnTo>
                  <a:lnTo>
                    <a:pt x="13779" y="20084"/>
                  </a:lnTo>
                  <a:lnTo>
                    <a:pt x="13779" y="19895"/>
                  </a:lnTo>
                  <a:lnTo>
                    <a:pt x="13779" y="19705"/>
                  </a:lnTo>
                  <a:lnTo>
                    <a:pt x="13779" y="19516"/>
                  </a:lnTo>
                  <a:lnTo>
                    <a:pt x="13966" y="19516"/>
                  </a:lnTo>
                  <a:lnTo>
                    <a:pt x="13779" y="19326"/>
                  </a:lnTo>
                  <a:lnTo>
                    <a:pt x="13779" y="19137"/>
                  </a:lnTo>
                  <a:lnTo>
                    <a:pt x="13779" y="18947"/>
                  </a:lnTo>
                  <a:lnTo>
                    <a:pt x="13593" y="18568"/>
                  </a:lnTo>
                  <a:lnTo>
                    <a:pt x="13593" y="18379"/>
                  </a:lnTo>
                  <a:lnTo>
                    <a:pt x="13407" y="18189"/>
                  </a:lnTo>
                  <a:lnTo>
                    <a:pt x="13221" y="18000"/>
                  </a:lnTo>
                  <a:lnTo>
                    <a:pt x="13221" y="17811"/>
                  </a:lnTo>
                  <a:lnTo>
                    <a:pt x="13034" y="17621"/>
                  </a:lnTo>
                  <a:lnTo>
                    <a:pt x="12848" y="17053"/>
                  </a:lnTo>
                  <a:lnTo>
                    <a:pt x="12662" y="16863"/>
                  </a:lnTo>
                  <a:lnTo>
                    <a:pt x="9683" y="12316"/>
                  </a:lnTo>
                  <a:lnTo>
                    <a:pt x="6331" y="16863"/>
                  </a:lnTo>
                  <a:lnTo>
                    <a:pt x="5959" y="17053"/>
                  </a:lnTo>
                  <a:lnTo>
                    <a:pt x="5772" y="17621"/>
                  </a:lnTo>
                  <a:lnTo>
                    <a:pt x="5586" y="17811"/>
                  </a:lnTo>
                  <a:lnTo>
                    <a:pt x="5586" y="18000"/>
                  </a:lnTo>
                  <a:lnTo>
                    <a:pt x="5400" y="18189"/>
                  </a:lnTo>
                  <a:lnTo>
                    <a:pt x="5214" y="18568"/>
                  </a:lnTo>
                  <a:lnTo>
                    <a:pt x="4841" y="18947"/>
                  </a:lnTo>
                  <a:lnTo>
                    <a:pt x="4841" y="19137"/>
                  </a:lnTo>
                  <a:lnTo>
                    <a:pt x="4841" y="19326"/>
                  </a:lnTo>
                  <a:lnTo>
                    <a:pt x="4841" y="19516"/>
                  </a:lnTo>
                  <a:lnTo>
                    <a:pt x="4841" y="19705"/>
                  </a:lnTo>
                  <a:lnTo>
                    <a:pt x="4841" y="19895"/>
                  </a:lnTo>
                  <a:lnTo>
                    <a:pt x="5214" y="20084"/>
                  </a:lnTo>
                  <a:lnTo>
                    <a:pt x="5400" y="20463"/>
                  </a:lnTo>
                  <a:lnTo>
                    <a:pt x="5586" y="20653"/>
                  </a:lnTo>
                  <a:lnTo>
                    <a:pt x="5772" y="20653"/>
                  </a:lnTo>
                  <a:lnTo>
                    <a:pt x="5772" y="20842"/>
                  </a:lnTo>
                  <a:lnTo>
                    <a:pt x="5959" y="20842"/>
                  </a:lnTo>
                  <a:lnTo>
                    <a:pt x="6145" y="20842"/>
                  </a:lnTo>
                  <a:lnTo>
                    <a:pt x="6331" y="20842"/>
                  </a:lnTo>
                  <a:lnTo>
                    <a:pt x="6517" y="20842"/>
                  </a:lnTo>
                  <a:lnTo>
                    <a:pt x="6703" y="21032"/>
                  </a:lnTo>
                  <a:lnTo>
                    <a:pt x="6703" y="21600"/>
                  </a:lnTo>
                  <a:lnTo>
                    <a:pt x="186" y="21600"/>
                  </a:lnTo>
                  <a:lnTo>
                    <a:pt x="186" y="21032"/>
                  </a:lnTo>
                  <a:lnTo>
                    <a:pt x="186" y="20842"/>
                  </a:lnTo>
                  <a:lnTo>
                    <a:pt x="372" y="20842"/>
                  </a:lnTo>
                  <a:lnTo>
                    <a:pt x="559" y="20842"/>
                  </a:lnTo>
                  <a:lnTo>
                    <a:pt x="745" y="20653"/>
                  </a:lnTo>
                  <a:lnTo>
                    <a:pt x="931" y="20653"/>
                  </a:lnTo>
                  <a:lnTo>
                    <a:pt x="1303" y="20463"/>
                  </a:lnTo>
                  <a:lnTo>
                    <a:pt x="1490" y="20463"/>
                  </a:lnTo>
                  <a:lnTo>
                    <a:pt x="1676" y="20463"/>
                  </a:lnTo>
                  <a:lnTo>
                    <a:pt x="1676" y="20084"/>
                  </a:lnTo>
                  <a:lnTo>
                    <a:pt x="1862" y="19895"/>
                  </a:lnTo>
                  <a:lnTo>
                    <a:pt x="2048" y="19705"/>
                  </a:lnTo>
                  <a:lnTo>
                    <a:pt x="2234" y="19516"/>
                  </a:lnTo>
                  <a:lnTo>
                    <a:pt x="2421" y="19326"/>
                  </a:lnTo>
                  <a:lnTo>
                    <a:pt x="2607" y="19137"/>
                  </a:lnTo>
                  <a:lnTo>
                    <a:pt x="2793" y="18947"/>
                  </a:lnTo>
                  <a:lnTo>
                    <a:pt x="3352" y="18379"/>
                  </a:lnTo>
                  <a:lnTo>
                    <a:pt x="3538" y="18000"/>
                  </a:lnTo>
                  <a:lnTo>
                    <a:pt x="3724" y="17811"/>
                  </a:lnTo>
                  <a:lnTo>
                    <a:pt x="4097" y="17242"/>
                  </a:lnTo>
                  <a:lnTo>
                    <a:pt x="4469" y="16863"/>
                  </a:lnTo>
                  <a:lnTo>
                    <a:pt x="8566" y="10800"/>
                  </a:lnTo>
                  <a:lnTo>
                    <a:pt x="4841" y="4926"/>
                  </a:lnTo>
                  <a:lnTo>
                    <a:pt x="4469" y="4358"/>
                  </a:lnTo>
                  <a:lnTo>
                    <a:pt x="4283" y="3979"/>
                  </a:lnTo>
                  <a:lnTo>
                    <a:pt x="4097" y="3600"/>
                  </a:lnTo>
                  <a:lnTo>
                    <a:pt x="3724" y="3221"/>
                  </a:lnTo>
                  <a:lnTo>
                    <a:pt x="3538" y="2842"/>
                  </a:lnTo>
                  <a:lnTo>
                    <a:pt x="3352" y="2653"/>
                  </a:lnTo>
                  <a:lnTo>
                    <a:pt x="3166" y="2463"/>
                  </a:lnTo>
                  <a:lnTo>
                    <a:pt x="2793" y="2084"/>
                  </a:lnTo>
                  <a:lnTo>
                    <a:pt x="2607" y="2084"/>
                  </a:lnTo>
                  <a:lnTo>
                    <a:pt x="2421" y="1895"/>
                  </a:lnTo>
                  <a:lnTo>
                    <a:pt x="2234" y="1516"/>
                  </a:lnTo>
                  <a:lnTo>
                    <a:pt x="2048" y="1326"/>
                  </a:lnTo>
                  <a:lnTo>
                    <a:pt x="1862" y="1326"/>
                  </a:lnTo>
                  <a:lnTo>
                    <a:pt x="1676" y="1137"/>
                  </a:lnTo>
                  <a:lnTo>
                    <a:pt x="1490" y="1137"/>
                  </a:lnTo>
                  <a:lnTo>
                    <a:pt x="1303" y="947"/>
                  </a:lnTo>
                  <a:lnTo>
                    <a:pt x="931" y="947"/>
                  </a:lnTo>
                  <a:lnTo>
                    <a:pt x="745" y="947"/>
                  </a:lnTo>
                  <a:lnTo>
                    <a:pt x="559" y="947"/>
                  </a:lnTo>
                  <a:lnTo>
                    <a:pt x="372" y="947"/>
                  </a:lnTo>
                  <a:lnTo>
                    <a:pt x="186" y="947"/>
                  </a:lnTo>
                  <a:lnTo>
                    <a:pt x="0" y="947"/>
                  </a:lnTo>
                  <a:lnTo>
                    <a:pt x="0" y="0"/>
                  </a:lnTo>
                </a:path>
              </a:pathLst>
            </a:custGeom>
            <a:noFill/>
            <a:ln w="12700">
              <a:solidFill>
                <a:schemeClr val="tx1"/>
              </a:solidFill>
              <a:prstDash val="solid"/>
              <a:miter lim="800000"/>
              <a:headEnd type="none" w="med" len="med"/>
              <a:tailEnd type="none" w="med" len="med"/>
            </a:ln>
          </p:spPr>
          <p:txBody>
            <a:bodyPr lIns="0" tIns="0" rIns="0" bIns="0"/>
            <a:lstStyle/>
            <a:p>
              <a:endParaRPr lang="en-US" sz="1200"/>
            </a:p>
          </p:txBody>
        </p:sp>
        <p:sp>
          <p:nvSpPr>
            <p:cNvPr id="29" name="Line 28"/>
            <p:cNvSpPr>
              <a:spLocks noChangeShapeType="1"/>
            </p:cNvSpPr>
            <p:nvPr/>
          </p:nvSpPr>
          <p:spPr bwMode="auto">
            <a:xfrm>
              <a:off x="3327" y="1558"/>
              <a:ext cx="30" cy="3"/>
            </a:xfrm>
            <a:prstGeom prst="line">
              <a:avLst/>
            </a:prstGeom>
            <a:noFill/>
            <a:ln w="12700">
              <a:noFill/>
              <a:round/>
              <a:headEnd/>
              <a:tailEnd/>
            </a:ln>
          </p:spPr>
          <p:txBody>
            <a:bodyPr/>
            <a:lstStyle/>
            <a:p>
              <a:endParaRPr lang="en-US" sz="1200"/>
            </a:p>
          </p:txBody>
        </p:sp>
        <p:sp>
          <p:nvSpPr>
            <p:cNvPr id="30" name="AutoShape 29"/>
            <p:cNvSpPr>
              <a:spLocks/>
            </p:cNvSpPr>
            <p:nvPr/>
          </p:nvSpPr>
          <p:spPr bwMode="auto">
            <a:xfrm>
              <a:off x="3354" y="1573"/>
              <a:ext cx="11" cy="10"/>
            </a:xfrm>
            <a:custGeom>
              <a:avLst/>
              <a:gdLst>
                <a:gd name="T0" fmla="*/ 0 w 21600"/>
                <a:gd name="T1" fmla="*/ 0 h 21600"/>
                <a:gd name="T2" fmla="*/ 21600 w 21600"/>
                <a:gd name="T3" fmla="*/ 21600 h 21600"/>
              </a:gdLst>
              <a:ahLst/>
              <a:cxnLst>
                <a:cxn ang="0">
                  <a:pos x="0" y="1200"/>
                </a:cxn>
                <a:cxn ang="0">
                  <a:pos x="0" y="2400"/>
                </a:cxn>
                <a:cxn ang="0">
                  <a:pos x="1080" y="3600"/>
                </a:cxn>
                <a:cxn ang="0">
                  <a:pos x="9720" y="21600"/>
                </a:cxn>
                <a:cxn ang="0">
                  <a:pos x="21600" y="3600"/>
                </a:cxn>
                <a:cxn ang="0">
                  <a:pos x="20520" y="2400"/>
                </a:cxn>
                <a:cxn ang="0">
                  <a:pos x="18360" y="1200"/>
                </a:cxn>
                <a:cxn ang="0">
                  <a:pos x="11880" y="15600"/>
                </a:cxn>
                <a:cxn ang="0">
                  <a:pos x="3240" y="1200"/>
                </a:cxn>
                <a:cxn ang="0">
                  <a:pos x="2160" y="0"/>
                </a:cxn>
                <a:cxn ang="0">
                  <a:pos x="1080" y="1200"/>
                </a:cxn>
                <a:cxn ang="0">
                  <a:pos x="0" y="1200"/>
                </a:cxn>
                <a:cxn ang="0">
                  <a:pos x="0" y="1200"/>
                </a:cxn>
              </a:cxnLst>
              <a:rect l="T0" t="T1" r="T2" b="T3"/>
              <a:pathLst>
                <a:path w="21600" h="21600">
                  <a:moveTo>
                    <a:pt x="0" y="1200"/>
                  </a:moveTo>
                  <a:lnTo>
                    <a:pt x="0" y="2400"/>
                  </a:lnTo>
                  <a:lnTo>
                    <a:pt x="1080" y="3600"/>
                  </a:lnTo>
                  <a:lnTo>
                    <a:pt x="9720" y="21600"/>
                  </a:lnTo>
                  <a:lnTo>
                    <a:pt x="21600" y="3600"/>
                  </a:lnTo>
                  <a:lnTo>
                    <a:pt x="20520" y="2400"/>
                  </a:lnTo>
                  <a:lnTo>
                    <a:pt x="18360" y="1200"/>
                  </a:lnTo>
                  <a:lnTo>
                    <a:pt x="11880" y="15600"/>
                  </a:lnTo>
                  <a:lnTo>
                    <a:pt x="3240" y="1200"/>
                  </a:lnTo>
                  <a:lnTo>
                    <a:pt x="2160" y="0"/>
                  </a:lnTo>
                  <a:lnTo>
                    <a:pt x="1080" y="1200"/>
                  </a:lnTo>
                  <a:lnTo>
                    <a:pt x="0" y="1200"/>
                  </a:lnTo>
                  <a:close/>
                  <a:moveTo>
                    <a:pt x="0" y="1200"/>
                  </a:moveTo>
                </a:path>
              </a:pathLst>
            </a:custGeom>
            <a:solidFill>
              <a:srgbClr val="000000"/>
            </a:solidFill>
            <a:ln w="12700">
              <a:noFill/>
              <a:miter lim="800000"/>
              <a:headEnd type="none" w="med" len="med"/>
              <a:tailEnd type="none" w="med" len="med"/>
            </a:ln>
          </p:spPr>
          <p:txBody>
            <a:bodyPr lIns="0" tIns="0" rIns="0" bIns="0"/>
            <a:lstStyle/>
            <a:p>
              <a:endParaRPr lang="en-US" sz="1200"/>
            </a:p>
          </p:txBody>
        </p:sp>
        <p:sp>
          <p:nvSpPr>
            <p:cNvPr id="31" name="Line 30"/>
            <p:cNvSpPr>
              <a:spLocks noChangeShapeType="1"/>
            </p:cNvSpPr>
            <p:nvPr/>
          </p:nvSpPr>
          <p:spPr bwMode="auto">
            <a:xfrm>
              <a:off x="3364" y="1558"/>
              <a:ext cx="22" cy="3"/>
            </a:xfrm>
            <a:prstGeom prst="line">
              <a:avLst/>
            </a:prstGeom>
            <a:noFill/>
            <a:ln w="12700">
              <a:noFill/>
              <a:round/>
              <a:headEnd/>
              <a:tailEnd/>
            </a:ln>
          </p:spPr>
          <p:txBody>
            <a:bodyPr/>
            <a:lstStyle/>
            <a:p>
              <a:endParaRPr lang="en-US" sz="1200"/>
            </a:p>
          </p:txBody>
        </p:sp>
        <p:sp>
          <p:nvSpPr>
            <p:cNvPr id="32" name="AutoShape 31"/>
            <p:cNvSpPr>
              <a:spLocks/>
            </p:cNvSpPr>
            <p:nvPr/>
          </p:nvSpPr>
          <p:spPr bwMode="auto">
            <a:xfrm>
              <a:off x="3362" y="1573"/>
              <a:ext cx="16" cy="37"/>
            </a:xfrm>
            <a:custGeom>
              <a:avLst/>
              <a:gdLst>
                <a:gd name="T0" fmla="*/ 0 w 21600"/>
                <a:gd name="T1" fmla="*/ 0 h 21600"/>
                <a:gd name="T2" fmla="*/ 21600 w 21600"/>
                <a:gd name="T3" fmla="*/ 21600 h 21600"/>
              </a:gdLst>
              <a:ahLst/>
              <a:cxnLst>
                <a:cxn ang="0">
                  <a:pos x="12240" y="338"/>
                </a:cxn>
                <a:cxn ang="0">
                  <a:pos x="11520" y="0"/>
                </a:cxn>
                <a:cxn ang="0">
                  <a:pos x="0" y="7088"/>
                </a:cxn>
                <a:cxn ang="0">
                  <a:pos x="20160" y="21600"/>
                </a:cxn>
                <a:cxn ang="0">
                  <a:pos x="20880" y="21263"/>
                </a:cxn>
                <a:cxn ang="0">
                  <a:pos x="21600" y="20925"/>
                </a:cxn>
                <a:cxn ang="0">
                  <a:pos x="1440" y="7763"/>
                </a:cxn>
                <a:cxn ang="0">
                  <a:pos x="12240" y="1013"/>
                </a:cxn>
                <a:cxn ang="0">
                  <a:pos x="12960" y="338"/>
                </a:cxn>
                <a:cxn ang="0">
                  <a:pos x="12240" y="338"/>
                </a:cxn>
                <a:cxn ang="0">
                  <a:pos x="12240" y="338"/>
                </a:cxn>
              </a:cxnLst>
              <a:rect l="T0" t="T1" r="T2" b="T3"/>
              <a:pathLst>
                <a:path w="21600" h="21600">
                  <a:moveTo>
                    <a:pt x="12240" y="338"/>
                  </a:moveTo>
                  <a:lnTo>
                    <a:pt x="11520" y="0"/>
                  </a:lnTo>
                  <a:lnTo>
                    <a:pt x="0" y="7088"/>
                  </a:lnTo>
                  <a:lnTo>
                    <a:pt x="20160" y="21600"/>
                  </a:lnTo>
                  <a:lnTo>
                    <a:pt x="20880" y="21263"/>
                  </a:lnTo>
                  <a:lnTo>
                    <a:pt x="21600" y="20925"/>
                  </a:lnTo>
                  <a:lnTo>
                    <a:pt x="1440" y="7763"/>
                  </a:lnTo>
                  <a:lnTo>
                    <a:pt x="12240" y="1013"/>
                  </a:lnTo>
                  <a:lnTo>
                    <a:pt x="12960" y="338"/>
                  </a:lnTo>
                  <a:lnTo>
                    <a:pt x="12240" y="338"/>
                  </a:lnTo>
                  <a:close/>
                  <a:moveTo>
                    <a:pt x="12240" y="338"/>
                  </a:moveTo>
                </a:path>
              </a:pathLst>
            </a:custGeom>
            <a:solidFill>
              <a:srgbClr val="000000"/>
            </a:solidFill>
            <a:ln w="12700">
              <a:noFill/>
              <a:miter lim="800000"/>
              <a:headEnd type="none" w="med" len="med"/>
              <a:tailEnd type="none" w="med" len="med"/>
            </a:ln>
          </p:spPr>
          <p:txBody>
            <a:bodyPr lIns="0" tIns="0" rIns="0" bIns="0"/>
            <a:lstStyle/>
            <a:p>
              <a:endParaRPr lang="en-US" sz="1200"/>
            </a:p>
          </p:txBody>
        </p:sp>
        <p:sp>
          <p:nvSpPr>
            <p:cNvPr id="33" name="Line 32"/>
            <p:cNvSpPr>
              <a:spLocks noChangeShapeType="1"/>
            </p:cNvSpPr>
            <p:nvPr/>
          </p:nvSpPr>
          <p:spPr bwMode="auto">
            <a:xfrm>
              <a:off x="887" y="1585"/>
              <a:ext cx="1" cy="377"/>
            </a:xfrm>
            <a:prstGeom prst="line">
              <a:avLst/>
            </a:prstGeom>
            <a:noFill/>
            <a:ln w="25400">
              <a:solidFill>
                <a:srgbClr val="003300"/>
              </a:solidFill>
              <a:round/>
              <a:headEnd type="none"/>
              <a:tailEnd type="triangle" w="med" len="med"/>
            </a:ln>
          </p:spPr>
          <p:txBody>
            <a:bodyPr/>
            <a:lstStyle/>
            <a:p>
              <a:endParaRPr lang="en-US" sz="1200"/>
            </a:p>
          </p:txBody>
        </p:sp>
        <p:sp>
          <p:nvSpPr>
            <p:cNvPr id="34" name="Line 33"/>
            <p:cNvSpPr>
              <a:spLocks noChangeShapeType="1"/>
            </p:cNvSpPr>
            <p:nvPr/>
          </p:nvSpPr>
          <p:spPr bwMode="auto">
            <a:xfrm rot="10800000" flipH="1">
              <a:off x="2326" y="1154"/>
              <a:ext cx="1" cy="431"/>
            </a:xfrm>
            <a:prstGeom prst="line">
              <a:avLst/>
            </a:prstGeom>
            <a:noFill/>
            <a:ln w="25400">
              <a:solidFill>
                <a:srgbClr val="003300"/>
              </a:solidFill>
              <a:round/>
              <a:headEnd type="none"/>
              <a:tailEnd type="triangle" w="med" len="med"/>
            </a:ln>
          </p:spPr>
          <p:txBody>
            <a:bodyPr/>
            <a:lstStyle/>
            <a:p>
              <a:endParaRPr lang="en-US" sz="1200"/>
            </a:p>
          </p:txBody>
        </p:sp>
        <p:sp>
          <p:nvSpPr>
            <p:cNvPr id="35" name="Rectangle 34"/>
            <p:cNvSpPr>
              <a:spLocks/>
            </p:cNvSpPr>
            <p:nvPr/>
          </p:nvSpPr>
          <p:spPr bwMode="auto">
            <a:xfrm>
              <a:off x="460" y="454"/>
              <a:ext cx="373" cy="305"/>
            </a:xfrm>
            <a:prstGeom prst="rect">
              <a:avLst/>
            </a:prstGeom>
            <a:noFill/>
            <a:ln w="25400">
              <a:noFill/>
              <a:miter lim="800000"/>
              <a:headEnd/>
              <a:tailEnd/>
            </a:ln>
          </p:spPr>
          <p:txBody>
            <a:bodyPr lIns="0" tIns="0" rIns="40639" bIns="0"/>
            <a:lstStyle/>
            <a:p>
              <a:pPr marL="39688">
                <a:spcBef>
                  <a:spcPts val="1350"/>
                </a:spcBef>
              </a:pPr>
              <a:r>
                <a:rPr lang="en-US" sz="1600" b="1">
                  <a:solidFill>
                    <a:schemeClr val="tx1"/>
                  </a:solidFill>
                  <a:latin typeface="Times New Roman" pitchFamily="18" charset="0"/>
                  <a:cs typeface="Times New Roman" pitchFamily="18" charset="0"/>
                  <a:sym typeface="Times New Roman" pitchFamily="18" charset="0"/>
                </a:rPr>
                <a:t>N</a:t>
              </a:r>
            </a:p>
          </p:txBody>
        </p:sp>
        <p:sp>
          <p:nvSpPr>
            <p:cNvPr id="36" name="Rectangle 35"/>
            <p:cNvSpPr>
              <a:spLocks/>
            </p:cNvSpPr>
            <p:nvPr/>
          </p:nvSpPr>
          <p:spPr bwMode="auto">
            <a:xfrm>
              <a:off x="2485" y="2447"/>
              <a:ext cx="374" cy="305"/>
            </a:xfrm>
            <a:prstGeom prst="rect">
              <a:avLst/>
            </a:prstGeom>
            <a:noFill/>
            <a:ln w="25400">
              <a:noFill/>
              <a:miter lim="800000"/>
              <a:headEnd/>
              <a:tailEnd/>
            </a:ln>
          </p:spPr>
          <p:txBody>
            <a:bodyPr lIns="0" tIns="0" rIns="40639" bIns="0"/>
            <a:lstStyle/>
            <a:p>
              <a:pPr marL="39688">
                <a:spcBef>
                  <a:spcPts val="1350"/>
                </a:spcBef>
              </a:pPr>
              <a:r>
                <a:rPr lang="en-US" sz="1600" b="1">
                  <a:solidFill>
                    <a:schemeClr val="tx1"/>
                  </a:solidFill>
                  <a:latin typeface="Times New Roman" pitchFamily="18" charset="0"/>
                  <a:cs typeface="Times New Roman" pitchFamily="18" charset="0"/>
                  <a:sym typeface="Times New Roman" pitchFamily="18" charset="0"/>
                </a:rPr>
                <a:t>N</a:t>
              </a:r>
            </a:p>
          </p:txBody>
        </p:sp>
        <p:sp>
          <p:nvSpPr>
            <p:cNvPr id="37" name="Rectangle 36"/>
            <p:cNvSpPr>
              <a:spLocks/>
            </p:cNvSpPr>
            <p:nvPr/>
          </p:nvSpPr>
          <p:spPr bwMode="auto">
            <a:xfrm>
              <a:off x="407" y="2447"/>
              <a:ext cx="373" cy="305"/>
            </a:xfrm>
            <a:prstGeom prst="rect">
              <a:avLst/>
            </a:prstGeom>
            <a:noFill/>
            <a:ln w="25400">
              <a:noFill/>
              <a:miter lim="800000"/>
              <a:headEnd/>
              <a:tailEnd/>
            </a:ln>
          </p:spPr>
          <p:txBody>
            <a:bodyPr lIns="0" tIns="0" rIns="40639" bIns="0"/>
            <a:lstStyle/>
            <a:p>
              <a:pPr marL="39688">
                <a:spcBef>
                  <a:spcPts val="1350"/>
                </a:spcBef>
              </a:pPr>
              <a:r>
                <a:rPr lang="en-US" sz="1600" b="1">
                  <a:solidFill>
                    <a:schemeClr val="tx1"/>
                  </a:solidFill>
                  <a:latin typeface="Times New Roman" pitchFamily="18" charset="0"/>
                  <a:cs typeface="Times New Roman" pitchFamily="18" charset="0"/>
                  <a:sym typeface="Times New Roman" pitchFamily="18" charset="0"/>
                </a:rPr>
                <a:t>S</a:t>
              </a:r>
            </a:p>
          </p:txBody>
        </p:sp>
        <p:sp>
          <p:nvSpPr>
            <p:cNvPr id="38" name="Rectangle 37"/>
            <p:cNvSpPr>
              <a:spLocks/>
            </p:cNvSpPr>
            <p:nvPr/>
          </p:nvSpPr>
          <p:spPr bwMode="auto">
            <a:xfrm>
              <a:off x="2592" y="508"/>
              <a:ext cx="373" cy="305"/>
            </a:xfrm>
            <a:prstGeom prst="rect">
              <a:avLst/>
            </a:prstGeom>
            <a:noFill/>
            <a:ln w="25400">
              <a:noFill/>
              <a:miter lim="800000"/>
              <a:headEnd/>
              <a:tailEnd/>
            </a:ln>
          </p:spPr>
          <p:txBody>
            <a:bodyPr lIns="0" tIns="0" rIns="40639" bIns="0"/>
            <a:lstStyle/>
            <a:p>
              <a:pPr marL="39688">
                <a:spcBef>
                  <a:spcPts val="1350"/>
                </a:spcBef>
              </a:pPr>
              <a:r>
                <a:rPr lang="en-US" sz="1600" b="1">
                  <a:solidFill>
                    <a:schemeClr val="tx1"/>
                  </a:solidFill>
                  <a:latin typeface="Times New Roman" pitchFamily="18" charset="0"/>
                  <a:cs typeface="Times New Roman" pitchFamily="18" charset="0"/>
                  <a:sym typeface="Times New Roman" pitchFamily="18" charset="0"/>
                </a:rPr>
                <a:t>S</a:t>
              </a:r>
            </a:p>
          </p:txBody>
        </p:sp>
        <p:sp>
          <p:nvSpPr>
            <p:cNvPr id="39" name="Line 38"/>
            <p:cNvSpPr>
              <a:spLocks noChangeShapeType="1"/>
            </p:cNvSpPr>
            <p:nvPr/>
          </p:nvSpPr>
          <p:spPr bwMode="auto">
            <a:xfrm>
              <a:off x="1260" y="1585"/>
              <a:ext cx="1" cy="215"/>
            </a:xfrm>
            <a:prstGeom prst="line">
              <a:avLst/>
            </a:prstGeom>
            <a:noFill/>
            <a:ln w="25400">
              <a:solidFill>
                <a:srgbClr val="003300"/>
              </a:solidFill>
              <a:round/>
              <a:headEnd type="none"/>
              <a:tailEnd type="triangle" w="med" len="med"/>
            </a:ln>
          </p:spPr>
          <p:txBody>
            <a:bodyPr/>
            <a:lstStyle/>
            <a:p>
              <a:endParaRPr lang="en-US" sz="1200"/>
            </a:p>
          </p:txBody>
        </p:sp>
        <p:sp>
          <p:nvSpPr>
            <p:cNvPr id="40" name="Line 39"/>
            <p:cNvSpPr>
              <a:spLocks noChangeShapeType="1"/>
            </p:cNvSpPr>
            <p:nvPr/>
          </p:nvSpPr>
          <p:spPr bwMode="auto">
            <a:xfrm rot="10800000" flipH="1">
              <a:off x="2006" y="1369"/>
              <a:ext cx="1" cy="216"/>
            </a:xfrm>
            <a:prstGeom prst="line">
              <a:avLst/>
            </a:prstGeom>
            <a:noFill/>
            <a:ln w="25400">
              <a:solidFill>
                <a:srgbClr val="003300"/>
              </a:solidFill>
              <a:round/>
              <a:headEnd type="none"/>
              <a:tailEnd type="triangle" w="med" len="med"/>
            </a:ln>
          </p:spPr>
          <p:txBody>
            <a:bodyPr/>
            <a:lstStyle/>
            <a:p>
              <a:endParaRPr lang="en-US" sz="1200"/>
            </a:p>
          </p:txBody>
        </p:sp>
        <p:sp>
          <p:nvSpPr>
            <p:cNvPr id="41" name="Line 40"/>
            <p:cNvSpPr>
              <a:spLocks noChangeShapeType="1"/>
            </p:cNvSpPr>
            <p:nvPr/>
          </p:nvSpPr>
          <p:spPr bwMode="auto">
            <a:xfrm rot="10800000" flipH="1">
              <a:off x="247" y="885"/>
              <a:ext cx="2618" cy="1442"/>
            </a:xfrm>
            <a:prstGeom prst="line">
              <a:avLst/>
            </a:prstGeom>
            <a:noFill/>
            <a:ln w="25400">
              <a:solidFill>
                <a:srgbClr val="FF6600"/>
              </a:solidFill>
              <a:prstDash val="sysDot"/>
              <a:round/>
              <a:headEnd/>
              <a:tailEnd/>
            </a:ln>
          </p:spPr>
          <p:txBody>
            <a:bodyPr/>
            <a:lstStyle/>
            <a:p>
              <a:endParaRPr lang="en-US" sz="1200"/>
            </a:p>
          </p:txBody>
        </p:sp>
        <p:sp>
          <p:nvSpPr>
            <p:cNvPr id="42" name="Rectangle 41"/>
            <p:cNvSpPr>
              <a:spLocks/>
            </p:cNvSpPr>
            <p:nvPr/>
          </p:nvSpPr>
          <p:spPr bwMode="auto">
            <a:xfrm>
              <a:off x="833" y="1208"/>
              <a:ext cx="853" cy="350"/>
            </a:xfrm>
            <a:prstGeom prst="rect">
              <a:avLst/>
            </a:prstGeom>
            <a:noFill/>
            <a:ln w="25400">
              <a:noFill/>
              <a:miter lim="800000"/>
              <a:headEnd/>
              <a:tailEnd/>
            </a:ln>
          </p:spPr>
          <p:txBody>
            <a:bodyPr lIns="0" tIns="0" rIns="40639" bIns="0"/>
            <a:lstStyle/>
            <a:p>
              <a:pPr marL="39688">
                <a:spcBef>
                  <a:spcPts val="1350"/>
                </a:spcBef>
              </a:pPr>
              <a:r>
                <a:rPr lang="en-US" sz="1600">
                  <a:solidFill>
                    <a:srgbClr val="003300"/>
                  </a:solidFill>
                  <a:latin typeface="Times New Roman" pitchFamily="18" charset="0"/>
                  <a:cs typeface="Times New Roman" pitchFamily="18" charset="0"/>
                  <a:sym typeface="Times New Roman" pitchFamily="18" charset="0"/>
                </a:rPr>
                <a:t>B</a:t>
              </a:r>
              <a:r>
                <a:rPr lang="en-US" sz="1600" baseline="-25000">
                  <a:solidFill>
                    <a:srgbClr val="003300"/>
                  </a:solidFill>
                  <a:latin typeface="Times New Roman" pitchFamily="18" charset="0"/>
                  <a:cs typeface="Times New Roman" pitchFamily="18" charset="0"/>
                  <a:sym typeface="Times New Roman" pitchFamily="18" charset="0"/>
                </a:rPr>
                <a:t>y</a:t>
              </a:r>
            </a:p>
          </p:txBody>
        </p:sp>
        <p:sp>
          <p:nvSpPr>
            <p:cNvPr id="43" name="Line 42"/>
            <p:cNvSpPr>
              <a:spLocks noChangeShapeType="1"/>
            </p:cNvSpPr>
            <p:nvPr/>
          </p:nvSpPr>
          <p:spPr bwMode="auto">
            <a:xfrm flipH="1">
              <a:off x="1976" y="1576"/>
              <a:ext cx="554" cy="0"/>
            </a:xfrm>
            <a:prstGeom prst="line">
              <a:avLst/>
            </a:prstGeom>
            <a:noFill/>
            <a:ln w="50800">
              <a:solidFill>
                <a:srgbClr val="FF0000"/>
              </a:solidFill>
              <a:round/>
              <a:headEnd/>
              <a:tailEnd type="triangle" w="med" len="med"/>
            </a:ln>
          </p:spPr>
          <p:txBody>
            <a:bodyPr/>
            <a:lstStyle/>
            <a:p>
              <a:endParaRPr lang="en-US" sz="1200"/>
            </a:p>
          </p:txBody>
        </p:sp>
        <p:sp>
          <p:nvSpPr>
            <p:cNvPr id="44" name="Rectangle 43"/>
            <p:cNvSpPr>
              <a:spLocks/>
            </p:cNvSpPr>
            <p:nvPr/>
          </p:nvSpPr>
          <p:spPr bwMode="auto">
            <a:xfrm>
              <a:off x="2059" y="1584"/>
              <a:ext cx="382" cy="386"/>
            </a:xfrm>
            <a:prstGeom prst="rect">
              <a:avLst/>
            </a:prstGeom>
            <a:noFill/>
            <a:ln w="25400">
              <a:noFill/>
              <a:miter lim="800000"/>
              <a:headEnd/>
              <a:tailEnd/>
            </a:ln>
          </p:spPr>
          <p:txBody>
            <a:bodyPr lIns="0" tIns="0" rIns="40639" bIns="0"/>
            <a:lstStyle/>
            <a:p>
              <a:pPr marL="39688">
                <a:spcBef>
                  <a:spcPts val="1350"/>
                </a:spcBef>
              </a:pPr>
              <a:r>
                <a:rPr lang="en-US" b="1">
                  <a:solidFill>
                    <a:srgbClr val="FF0000"/>
                  </a:solidFill>
                  <a:latin typeface="Times New Roman" pitchFamily="18" charset="0"/>
                  <a:cs typeface="Times New Roman" pitchFamily="18" charset="0"/>
                  <a:sym typeface="Times New Roman" pitchFamily="18" charset="0"/>
                </a:rPr>
                <a:t>F</a:t>
              </a:r>
              <a:r>
                <a:rPr lang="en-US" b="1" baseline="-23000">
                  <a:solidFill>
                    <a:srgbClr val="FF0000"/>
                  </a:solidFill>
                  <a:latin typeface="Times New Roman" pitchFamily="18" charset="0"/>
                  <a:cs typeface="Times New Roman" pitchFamily="18" charset="0"/>
                  <a:sym typeface="Times New Roman" pitchFamily="18" charset="0"/>
                </a:rPr>
                <a:t>x</a:t>
              </a:r>
            </a:p>
          </p:txBody>
        </p:sp>
        <p:sp>
          <p:nvSpPr>
            <p:cNvPr id="45" name="Rectangle 44"/>
            <p:cNvSpPr>
              <a:spLocks/>
            </p:cNvSpPr>
            <p:nvPr/>
          </p:nvSpPr>
          <p:spPr bwMode="auto">
            <a:xfrm>
              <a:off x="1651" y="867"/>
              <a:ext cx="381" cy="386"/>
            </a:xfrm>
            <a:prstGeom prst="rect">
              <a:avLst/>
            </a:prstGeom>
            <a:noFill/>
            <a:ln w="25400">
              <a:noFill/>
              <a:miter lim="800000"/>
              <a:headEnd/>
              <a:tailEnd/>
            </a:ln>
          </p:spPr>
          <p:txBody>
            <a:bodyPr lIns="0" tIns="0" rIns="40639" bIns="0"/>
            <a:lstStyle/>
            <a:p>
              <a:pPr marL="39688">
                <a:spcBef>
                  <a:spcPts val="1350"/>
                </a:spcBef>
              </a:pPr>
              <a:r>
                <a:rPr lang="en-US" b="1">
                  <a:solidFill>
                    <a:srgbClr val="FF0000"/>
                  </a:solidFill>
                  <a:latin typeface="Times New Roman" pitchFamily="18" charset="0"/>
                  <a:cs typeface="Times New Roman" pitchFamily="18" charset="0"/>
                  <a:sym typeface="Times New Roman" pitchFamily="18" charset="0"/>
                </a:rPr>
                <a:t>F</a:t>
              </a:r>
              <a:r>
                <a:rPr lang="en-US" b="1" baseline="-23000">
                  <a:solidFill>
                    <a:srgbClr val="FF0000"/>
                  </a:solidFill>
                  <a:latin typeface="Times New Roman" pitchFamily="18" charset="0"/>
                  <a:cs typeface="Times New Roman" pitchFamily="18" charset="0"/>
                  <a:sym typeface="Times New Roman" pitchFamily="18" charset="0"/>
                </a:rPr>
                <a:t>y</a:t>
              </a:r>
            </a:p>
          </p:txBody>
        </p:sp>
        <p:sp>
          <p:nvSpPr>
            <p:cNvPr id="46" name="Line 45"/>
            <p:cNvSpPr>
              <a:spLocks noChangeShapeType="1"/>
            </p:cNvSpPr>
            <p:nvPr/>
          </p:nvSpPr>
          <p:spPr bwMode="auto">
            <a:xfrm rot="10800000" flipH="1">
              <a:off x="1607" y="593"/>
              <a:ext cx="0" cy="579"/>
            </a:xfrm>
            <a:prstGeom prst="line">
              <a:avLst/>
            </a:prstGeom>
            <a:noFill/>
            <a:ln w="50800">
              <a:solidFill>
                <a:srgbClr val="FF0000"/>
              </a:solidFill>
              <a:round/>
              <a:headEnd/>
              <a:tailEnd type="triangle" w="med" len="med"/>
            </a:ln>
          </p:spPr>
          <p:txBody>
            <a:bodyPr/>
            <a:lstStyle/>
            <a:p>
              <a:endParaRPr lang="en-US" sz="1200"/>
            </a:p>
          </p:txBody>
        </p:sp>
        <p:grpSp>
          <p:nvGrpSpPr>
            <p:cNvPr id="47" name="Group 46"/>
            <p:cNvGrpSpPr>
              <a:grpSpLocks/>
            </p:cNvGrpSpPr>
            <p:nvPr/>
          </p:nvGrpSpPr>
          <p:grpSpPr bwMode="auto">
            <a:xfrm>
              <a:off x="2518" y="1535"/>
              <a:ext cx="104" cy="247"/>
              <a:chOff x="0" y="0"/>
              <a:chExt cx="104" cy="247"/>
            </a:xfrm>
          </p:grpSpPr>
          <p:grpSp>
            <p:nvGrpSpPr>
              <p:cNvPr id="48" name="Group 47"/>
              <p:cNvGrpSpPr>
                <a:grpSpLocks/>
              </p:cNvGrpSpPr>
              <p:nvPr/>
            </p:nvGrpSpPr>
            <p:grpSpPr bwMode="auto">
              <a:xfrm>
                <a:off x="0" y="0"/>
                <a:ext cx="104" cy="247"/>
                <a:chOff x="0" y="0"/>
                <a:chExt cx="104" cy="247"/>
              </a:xfrm>
            </p:grpSpPr>
            <p:sp>
              <p:nvSpPr>
                <p:cNvPr id="57" name="Oval 48"/>
                <p:cNvSpPr>
                  <a:spLocks/>
                </p:cNvSpPr>
                <p:nvPr/>
              </p:nvSpPr>
              <p:spPr bwMode="auto">
                <a:xfrm>
                  <a:off x="0" y="0"/>
                  <a:ext cx="104" cy="96"/>
                </a:xfrm>
                <a:prstGeom prst="ellipse">
                  <a:avLst/>
                </a:prstGeom>
                <a:solidFill>
                  <a:srgbClr val="FF0066"/>
                </a:solidFill>
                <a:ln w="12700">
                  <a:solidFill>
                    <a:schemeClr val="tx1"/>
                  </a:solidFill>
                  <a:round/>
                  <a:headEnd/>
                  <a:tailEnd/>
                </a:ln>
              </p:spPr>
              <p:txBody>
                <a:bodyPr lIns="0" tIns="0" rIns="0" bIns="0"/>
                <a:lstStyle/>
                <a:p>
                  <a:endParaRPr lang="en-US" sz="1200"/>
                </a:p>
              </p:txBody>
            </p:sp>
            <p:sp>
              <p:nvSpPr>
                <p:cNvPr id="58" name="Rectangle 49"/>
                <p:cNvSpPr>
                  <a:spLocks/>
                </p:cNvSpPr>
                <p:nvPr/>
              </p:nvSpPr>
              <p:spPr bwMode="auto">
                <a:xfrm>
                  <a:off x="15" y="14"/>
                  <a:ext cx="0" cy="233"/>
                </a:xfrm>
                <a:prstGeom prst="rect">
                  <a:avLst/>
                </a:prstGeom>
                <a:noFill/>
                <a:ln w="12700">
                  <a:noFill/>
                  <a:miter lim="800000"/>
                  <a:headEnd/>
                  <a:tailEnd/>
                </a:ln>
              </p:spPr>
              <p:txBody>
                <a:bodyPr wrap="none" lIns="0" tIns="0" rIns="0" bIns="0">
                  <a:spAutoFit/>
                </a:bodyPr>
                <a:lstStyle/>
                <a:p>
                  <a:endParaRPr lang="en-US" sz="1200"/>
                </a:p>
              </p:txBody>
            </p:sp>
          </p:grpSp>
          <p:sp>
            <p:nvSpPr>
              <p:cNvPr id="55" name="Line 50"/>
              <p:cNvSpPr>
                <a:spLocks noChangeShapeType="1"/>
              </p:cNvSpPr>
              <p:nvPr/>
            </p:nvSpPr>
            <p:spPr bwMode="auto">
              <a:xfrm>
                <a:off x="13" y="14"/>
                <a:ext cx="74" cy="63"/>
              </a:xfrm>
              <a:prstGeom prst="line">
                <a:avLst/>
              </a:prstGeom>
              <a:noFill/>
              <a:ln w="12700">
                <a:solidFill>
                  <a:schemeClr val="tx1"/>
                </a:solidFill>
                <a:round/>
                <a:headEnd/>
                <a:tailEnd/>
              </a:ln>
            </p:spPr>
            <p:txBody>
              <a:bodyPr/>
              <a:lstStyle/>
              <a:p>
                <a:endParaRPr lang="en-US" sz="1200"/>
              </a:p>
            </p:txBody>
          </p:sp>
          <p:sp>
            <p:nvSpPr>
              <p:cNvPr id="56" name="Line 51"/>
              <p:cNvSpPr>
                <a:spLocks noChangeShapeType="1"/>
              </p:cNvSpPr>
              <p:nvPr/>
            </p:nvSpPr>
            <p:spPr bwMode="auto">
              <a:xfrm flipH="1">
                <a:off x="16" y="12"/>
                <a:ext cx="75" cy="71"/>
              </a:xfrm>
              <a:prstGeom prst="line">
                <a:avLst/>
              </a:prstGeom>
              <a:noFill/>
              <a:ln w="12700">
                <a:solidFill>
                  <a:schemeClr val="tx1"/>
                </a:solidFill>
                <a:round/>
                <a:headEnd/>
                <a:tailEnd/>
              </a:ln>
            </p:spPr>
            <p:txBody>
              <a:bodyPr/>
              <a:lstStyle/>
              <a:p>
                <a:endParaRPr lang="en-US" sz="1200"/>
              </a:p>
            </p:txBody>
          </p:sp>
        </p:grpSp>
        <p:grpSp>
          <p:nvGrpSpPr>
            <p:cNvPr id="49" name="Group 52"/>
            <p:cNvGrpSpPr>
              <a:grpSpLocks/>
            </p:cNvGrpSpPr>
            <p:nvPr/>
          </p:nvGrpSpPr>
          <p:grpSpPr bwMode="auto">
            <a:xfrm>
              <a:off x="1550" y="1159"/>
              <a:ext cx="104" cy="247"/>
              <a:chOff x="0" y="0"/>
              <a:chExt cx="104" cy="247"/>
            </a:xfrm>
          </p:grpSpPr>
          <p:grpSp>
            <p:nvGrpSpPr>
              <p:cNvPr id="54" name="Group 53"/>
              <p:cNvGrpSpPr>
                <a:grpSpLocks/>
              </p:cNvGrpSpPr>
              <p:nvPr/>
            </p:nvGrpSpPr>
            <p:grpSpPr bwMode="auto">
              <a:xfrm>
                <a:off x="0" y="0"/>
                <a:ext cx="104" cy="247"/>
                <a:chOff x="0" y="0"/>
                <a:chExt cx="104" cy="247"/>
              </a:xfrm>
            </p:grpSpPr>
            <p:sp>
              <p:nvSpPr>
                <p:cNvPr id="52" name="Oval 54"/>
                <p:cNvSpPr>
                  <a:spLocks/>
                </p:cNvSpPr>
                <p:nvPr/>
              </p:nvSpPr>
              <p:spPr bwMode="auto">
                <a:xfrm>
                  <a:off x="0" y="0"/>
                  <a:ext cx="104" cy="96"/>
                </a:xfrm>
                <a:prstGeom prst="ellipse">
                  <a:avLst/>
                </a:prstGeom>
                <a:solidFill>
                  <a:srgbClr val="FF0066"/>
                </a:solidFill>
                <a:ln w="12700">
                  <a:solidFill>
                    <a:schemeClr val="tx1"/>
                  </a:solidFill>
                  <a:round/>
                  <a:headEnd/>
                  <a:tailEnd/>
                </a:ln>
              </p:spPr>
              <p:txBody>
                <a:bodyPr lIns="0" tIns="0" rIns="0" bIns="0"/>
                <a:lstStyle/>
                <a:p>
                  <a:endParaRPr lang="en-US" sz="1200"/>
                </a:p>
              </p:txBody>
            </p:sp>
            <p:sp>
              <p:nvSpPr>
                <p:cNvPr id="53" name="Rectangle 55"/>
                <p:cNvSpPr>
                  <a:spLocks/>
                </p:cNvSpPr>
                <p:nvPr/>
              </p:nvSpPr>
              <p:spPr bwMode="auto">
                <a:xfrm>
                  <a:off x="15" y="14"/>
                  <a:ext cx="0" cy="233"/>
                </a:xfrm>
                <a:prstGeom prst="rect">
                  <a:avLst/>
                </a:prstGeom>
                <a:noFill/>
                <a:ln w="12700">
                  <a:noFill/>
                  <a:miter lim="800000"/>
                  <a:headEnd/>
                  <a:tailEnd/>
                </a:ln>
              </p:spPr>
              <p:txBody>
                <a:bodyPr wrap="none" lIns="0" tIns="0" rIns="0" bIns="0">
                  <a:spAutoFit/>
                </a:bodyPr>
                <a:lstStyle/>
                <a:p>
                  <a:endParaRPr lang="en-US" sz="1200"/>
                </a:p>
              </p:txBody>
            </p:sp>
          </p:grpSp>
          <p:sp>
            <p:nvSpPr>
              <p:cNvPr id="50" name="Line 56"/>
              <p:cNvSpPr>
                <a:spLocks noChangeShapeType="1"/>
              </p:cNvSpPr>
              <p:nvPr/>
            </p:nvSpPr>
            <p:spPr bwMode="auto">
              <a:xfrm>
                <a:off x="13" y="14"/>
                <a:ext cx="74" cy="63"/>
              </a:xfrm>
              <a:prstGeom prst="line">
                <a:avLst/>
              </a:prstGeom>
              <a:noFill/>
              <a:ln w="12700">
                <a:solidFill>
                  <a:schemeClr val="tx1"/>
                </a:solidFill>
                <a:round/>
                <a:headEnd/>
                <a:tailEnd/>
              </a:ln>
            </p:spPr>
            <p:txBody>
              <a:bodyPr/>
              <a:lstStyle/>
              <a:p>
                <a:endParaRPr lang="en-US" sz="1200"/>
              </a:p>
            </p:txBody>
          </p:sp>
          <p:sp>
            <p:nvSpPr>
              <p:cNvPr id="51" name="Line 57"/>
              <p:cNvSpPr>
                <a:spLocks noChangeShapeType="1"/>
              </p:cNvSpPr>
              <p:nvPr/>
            </p:nvSpPr>
            <p:spPr bwMode="auto">
              <a:xfrm flipH="1">
                <a:off x="16" y="12"/>
                <a:ext cx="75" cy="71"/>
              </a:xfrm>
              <a:prstGeom prst="line">
                <a:avLst/>
              </a:prstGeom>
              <a:noFill/>
              <a:ln w="12700">
                <a:solidFill>
                  <a:schemeClr val="tx1"/>
                </a:solidFill>
                <a:round/>
                <a:headEnd/>
                <a:tailEnd/>
              </a:ln>
            </p:spPr>
            <p:txBody>
              <a:bodyPr/>
              <a:lstStyle/>
              <a:p>
                <a:endParaRPr lang="en-US" sz="1200"/>
              </a:p>
            </p:txBody>
          </p:sp>
        </p:grpSp>
      </p:grpSp>
      <p:pic>
        <p:nvPicPr>
          <p:cNvPr id="59" name="Picture 2"/>
          <p:cNvPicPr>
            <a:picLocks noChangeAspect="1" noChangeArrowheads="1"/>
          </p:cNvPicPr>
          <p:nvPr/>
        </p:nvPicPr>
        <p:blipFill>
          <a:blip r:embed="rId3" cstate="print"/>
          <a:srcRect l="11496" t="24652" r="27518" b="25655"/>
          <a:stretch>
            <a:fillRect/>
          </a:stretch>
        </p:blipFill>
        <p:spPr bwMode="auto">
          <a:xfrm>
            <a:off x="4264026" y="981075"/>
            <a:ext cx="4688342" cy="2475086"/>
          </a:xfrm>
          <a:prstGeom prst="rect">
            <a:avLst/>
          </a:prstGeom>
          <a:noFill/>
          <a:ln w="9525">
            <a:noFill/>
            <a:miter lim="800000"/>
            <a:headEnd/>
            <a:tailEnd/>
          </a:ln>
        </p:spPr>
      </p:pic>
      <p:pic>
        <p:nvPicPr>
          <p:cNvPr id="60" name="Picture 59"/>
          <p:cNvPicPr>
            <a:picLocks noChangeAspect="1" noChangeArrowheads="1"/>
          </p:cNvPicPr>
          <p:nvPr/>
        </p:nvPicPr>
        <p:blipFill>
          <a:blip r:embed="rId4" cstate="print"/>
          <a:srcRect t="15129" b="32816"/>
          <a:stretch>
            <a:fillRect/>
          </a:stretch>
        </p:blipFill>
        <p:spPr bwMode="auto">
          <a:xfrm>
            <a:off x="327025" y="3727453"/>
            <a:ext cx="4080510" cy="2747112"/>
          </a:xfrm>
          <a:prstGeom prst="rect">
            <a:avLst/>
          </a:prstGeom>
          <a:noFill/>
          <a:ln w="12700">
            <a:noFill/>
            <a:miter lim="800000"/>
            <a:headEnd/>
            <a:tailEnd/>
          </a:ln>
        </p:spPr>
      </p:pic>
      <p:sp>
        <p:nvSpPr>
          <p:cNvPr id="61" name="TextBox 60"/>
          <p:cNvSpPr txBox="1"/>
          <p:nvPr/>
        </p:nvSpPr>
        <p:spPr>
          <a:xfrm>
            <a:off x="4411903" y="3705225"/>
            <a:ext cx="4636847" cy="1846659"/>
          </a:xfrm>
          <a:prstGeom prst="rect">
            <a:avLst/>
          </a:prstGeom>
          <a:noFill/>
        </p:spPr>
        <p:txBody>
          <a:bodyPr wrap="square" rtlCol="0">
            <a:spAutoFit/>
          </a:bodyPr>
          <a:lstStyle/>
          <a:p>
            <a:pPr algn="just"/>
            <a:r>
              <a:rPr lang="en-US" sz="1600" dirty="0" smtClean="0">
                <a:latin typeface="Helvetica" pitchFamily="34" charset="0"/>
                <a:cs typeface="Helvetica" pitchFamily="34" charset="0"/>
              </a:rPr>
              <a:t>Transverse focusing is achieved with </a:t>
            </a:r>
            <a:r>
              <a:rPr lang="en-US" sz="1600" dirty="0" err="1" smtClean="0">
                <a:latin typeface="Helvetica" pitchFamily="34" charset="0"/>
                <a:cs typeface="Helvetica" pitchFamily="34" charset="0"/>
              </a:rPr>
              <a:t>quadrupole</a:t>
            </a:r>
            <a:r>
              <a:rPr lang="en-US" sz="1600" dirty="0" smtClean="0">
                <a:latin typeface="Helvetica" pitchFamily="34" charset="0"/>
                <a:cs typeface="Helvetica" pitchFamily="34" charset="0"/>
              </a:rPr>
              <a:t> magnets, which act on the beam like an optical lens.</a:t>
            </a:r>
          </a:p>
          <a:p>
            <a:pPr algn="just"/>
            <a:r>
              <a:rPr lang="en-US" sz="1600" dirty="0" smtClean="0">
                <a:latin typeface="Helvetica" pitchFamily="34" charset="0"/>
                <a:cs typeface="Helvetica" pitchFamily="34" charset="0"/>
              </a:rPr>
              <a:t>Linear increase of the magnetic field along the axes (no effect on particles on axis).</a:t>
            </a:r>
          </a:p>
          <a:p>
            <a:pPr algn="just"/>
            <a:r>
              <a:rPr lang="en-US" sz="1600" dirty="0" smtClean="0">
                <a:latin typeface="Helvetica" pitchFamily="34" charset="0"/>
                <a:cs typeface="Helvetica" pitchFamily="34" charset="0"/>
              </a:rPr>
              <a:t>Focusing in one plane, de-focusing in the other!</a:t>
            </a:r>
          </a:p>
          <a:p>
            <a:pPr algn="just"/>
            <a:endParaRPr lang="en-US" sz="1600" dirty="0">
              <a:latin typeface="Helvetica" pitchFamily="34" charset="0"/>
              <a:cs typeface="Helvetica" pitchFamily="34" charset="0"/>
            </a:endParaRPr>
          </a:p>
        </p:txBody>
      </p:sp>
      <p:sp>
        <p:nvSpPr>
          <p:cNvPr id="62" name="TextBox 61"/>
          <p:cNvSpPr txBox="1"/>
          <p:nvPr/>
        </p:nvSpPr>
        <p:spPr>
          <a:xfrm>
            <a:off x="114300" y="4143375"/>
            <a:ext cx="284052" cy="369332"/>
          </a:xfrm>
          <a:prstGeom prst="rect">
            <a:avLst/>
          </a:prstGeom>
          <a:noFill/>
        </p:spPr>
        <p:txBody>
          <a:bodyPr wrap="none" rtlCol="0">
            <a:spAutoFit/>
          </a:bodyPr>
          <a:lstStyle/>
          <a:p>
            <a:r>
              <a:rPr lang="en-US" dirty="0" smtClean="0"/>
              <a:t>x</a:t>
            </a:r>
            <a:endParaRPr lang="en-US" dirty="0"/>
          </a:p>
        </p:txBody>
      </p:sp>
      <p:sp>
        <p:nvSpPr>
          <p:cNvPr id="63" name="TextBox 62"/>
          <p:cNvSpPr txBox="1"/>
          <p:nvPr/>
        </p:nvSpPr>
        <p:spPr>
          <a:xfrm>
            <a:off x="133350" y="5581650"/>
            <a:ext cx="288862" cy="369332"/>
          </a:xfrm>
          <a:prstGeom prst="rect">
            <a:avLst/>
          </a:prstGeom>
          <a:noFill/>
        </p:spPr>
        <p:txBody>
          <a:bodyPr wrap="none" rtlCol="0">
            <a:spAutoFit/>
          </a:bodyPr>
          <a:lstStyle/>
          <a:p>
            <a:r>
              <a:rPr lang="en-US" dirty="0" smtClean="0"/>
              <a:t>y</a:t>
            </a:r>
            <a:endParaRPr lang="en-US" dirty="0"/>
          </a:p>
        </p:txBody>
      </p:sp>
      <p:grpSp>
        <p:nvGrpSpPr>
          <p:cNvPr id="64" name="Group 22"/>
          <p:cNvGrpSpPr>
            <a:grpSpLocks noChangeAspect="1"/>
          </p:cNvGrpSpPr>
          <p:nvPr/>
        </p:nvGrpSpPr>
        <p:grpSpPr bwMode="auto">
          <a:xfrm>
            <a:off x="4476750" y="5295900"/>
            <a:ext cx="4478540" cy="1203325"/>
            <a:chOff x="0" y="0"/>
            <a:chExt cx="3960" cy="1064"/>
          </a:xfrm>
        </p:grpSpPr>
        <p:sp>
          <p:nvSpPr>
            <p:cNvPr id="65" name="Rectangle 23"/>
            <p:cNvSpPr>
              <a:spLocks/>
            </p:cNvSpPr>
            <p:nvPr/>
          </p:nvSpPr>
          <p:spPr bwMode="auto">
            <a:xfrm>
              <a:off x="0" y="0"/>
              <a:ext cx="3960" cy="1064"/>
            </a:xfrm>
            <a:prstGeom prst="rect">
              <a:avLst/>
            </a:prstGeom>
            <a:solidFill>
              <a:srgbClr val="FFFFCC"/>
            </a:solidFill>
            <a:ln w="12700">
              <a:solidFill>
                <a:schemeClr val="tx1"/>
              </a:solidFill>
              <a:prstDash val="solid"/>
              <a:miter lim="800000"/>
              <a:headEnd type="none" w="med" len="med"/>
              <a:tailEnd type="none" w="med" len="med"/>
            </a:ln>
          </p:spPr>
          <p:txBody>
            <a:bodyPr lIns="0" tIns="0" rIns="0" bIns="0"/>
            <a:lstStyle/>
            <a:p>
              <a:endParaRPr lang="en-US"/>
            </a:p>
          </p:txBody>
        </p:sp>
        <p:pic>
          <p:nvPicPr>
            <p:cNvPr id="66" name="Picture 24"/>
            <p:cNvPicPr>
              <a:picLocks noChangeArrowheads="1"/>
            </p:cNvPicPr>
            <p:nvPr/>
          </p:nvPicPr>
          <p:blipFill>
            <a:blip r:embed="rId5" cstate="print"/>
            <a:srcRect/>
            <a:stretch>
              <a:fillRect/>
            </a:stretch>
          </p:blipFill>
          <p:spPr bwMode="auto">
            <a:xfrm>
              <a:off x="31" y="12"/>
              <a:ext cx="3897" cy="1038"/>
            </a:xfrm>
            <a:prstGeom prst="rect">
              <a:avLst/>
            </a:prstGeom>
            <a:noFill/>
            <a:ln w="12700">
              <a:noFill/>
              <a:miter lim="800000"/>
              <a:headEnd/>
              <a:tailEnd/>
            </a:ln>
          </p:spPr>
        </p:pic>
      </p:gr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p:txBody>
          <a:bodyPr/>
          <a:lstStyle/>
          <a:p>
            <a:endParaRPr lang="en-US" dirty="0"/>
          </a:p>
        </p:txBody>
      </p:sp>
      <p:sp>
        <p:nvSpPr>
          <p:cNvPr id="10243" name="Title 1"/>
          <p:cNvSpPr>
            <a:spLocks noGrp="1"/>
          </p:cNvSpPr>
          <p:nvPr>
            <p:ph type="title"/>
          </p:nvPr>
        </p:nvSpPr>
        <p:spPr/>
        <p:txBody>
          <a:bodyPr/>
          <a:lstStyle/>
          <a:p>
            <a:r>
              <a:rPr lang="en-US" smtClean="0"/>
              <a:t>LHCb</a:t>
            </a:r>
          </a:p>
        </p:txBody>
      </p:sp>
      <p:grpSp>
        <p:nvGrpSpPr>
          <p:cNvPr id="2" name="Gruppieren 1"/>
          <p:cNvGrpSpPr/>
          <p:nvPr/>
        </p:nvGrpSpPr>
        <p:grpSpPr>
          <a:xfrm>
            <a:off x="524989" y="1051560"/>
            <a:ext cx="8094022" cy="5212080"/>
            <a:chOff x="524989" y="1051560"/>
            <a:chExt cx="8094022" cy="5212080"/>
          </a:xfrm>
        </p:grpSpPr>
        <p:pic>
          <p:nvPicPr>
            <p:cNvPr id="10242" name="Picture 5" descr="LHCb.jpg"/>
            <p:cNvPicPr>
              <a:picLocks noChangeAspect="1"/>
            </p:cNvPicPr>
            <p:nvPr/>
          </p:nvPicPr>
          <p:blipFill>
            <a:blip r:embed="rId3" cstate="print"/>
            <a:srcRect/>
            <a:stretch>
              <a:fillRect/>
            </a:stretch>
          </p:blipFill>
          <p:spPr bwMode="auto">
            <a:xfrm>
              <a:off x="524989" y="1051560"/>
              <a:ext cx="8094022" cy="5212080"/>
            </a:xfrm>
            <a:prstGeom prst="rect">
              <a:avLst/>
            </a:prstGeom>
            <a:noFill/>
            <a:ln w="9525">
              <a:noFill/>
              <a:miter lim="800000"/>
              <a:headEnd/>
              <a:tailEnd/>
            </a:ln>
          </p:spPr>
        </p:pic>
        <p:pic>
          <p:nvPicPr>
            <p:cNvPr id="10247" name="Picture 10" descr="lhcblogo.gif"/>
            <p:cNvPicPr>
              <a:picLocks noChangeAspect="1"/>
            </p:cNvPicPr>
            <p:nvPr/>
          </p:nvPicPr>
          <p:blipFill>
            <a:blip r:embed="rId4" cstate="print"/>
            <a:srcRect/>
            <a:stretch>
              <a:fillRect/>
            </a:stretch>
          </p:blipFill>
          <p:spPr bwMode="auto">
            <a:xfrm>
              <a:off x="576826" y="1097280"/>
              <a:ext cx="1628775" cy="1122363"/>
            </a:xfrm>
            <a:prstGeom prst="rect">
              <a:avLst/>
            </a:prstGeom>
            <a:noFill/>
            <a:ln w="9525">
              <a:noFill/>
              <a:miter lim="800000"/>
              <a:headEnd/>
              <a:tailEnd/>
            </a:ln>
          </p:spPr>
        </p:pic>
      </p:grpSp>
    </p:spTree>
    <p:extLst>
      <p:ext uri="{BB962C8B-B14F-4D97-AF65-F5344CB8AC3E}">
        <p14:creationId xmlns:p14="http://schemas.microsoft.com/office/powerpoint/2010/main" val="53003950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p:txBody>
          <a:bodyPr/>
          <a:lstStyle/>
          <a:p>
            <a:endParaRPr lang="en-US" dirty="0"/>
          </a:p>
        </p:txBody>
      </p:sp>
      <p:sp>
        <p:nvSpPr>
          <p:cNvPr id="11267" name="Title 1"/>
          <p:cNvSpPr>
            <a:spLocks noGrp="1"/>
          </p:cNvSpPr>
          <p:nvPr>
            <p:ph type="title"/>
          </p:nvPr>
        </p:nvSpPr>
        <p:spPr/>
        <p:txBody>
          <a:bodyPr/>
          <a:lstStyle/>
          <a:p>
            <a:r>
              <a:rPr lang="en-US" smtClean="0"/>
              <a:t>ALICE</a:t>
            </a:r>
          </a:p>
        </p:txBody>
      </p:sp>
      <p:grpSp>
        <p:nvGrpSpPr>
          <p:cNvPr id="2" name="Gruppieren 1"/>
          <p:cNvGrpSpPr/>
          <p:nvPr/>
        </p:nvGrpSpPr>
        <p:grpSpPr>
          <a:xfrm>
            <a:off x="711200" y="1051560"/>
            <a:ext cx="7721600" cy="5212080"/>
            <a:chOff x="711200" y="1051560"/>
            <a:chExt cx="7721600" cy="5212080"/>
          </a:xfrm>
        </p:grpSpPr>
        <p:pic>
          <p:nvPicPr>
            <p:cNvPr id="11266" name="Picture 5" descr="ALICE.jpg"/>
            <p:cNvPicPr>
              <a:picLocks noChangeAspect="1"/>
            </p:cNvPicPr>
            <p:nvPr/>
          </p:nvPicPr>
          <p:blipFill>
            <a:blip r:embed="rId3" cstate="print"/>
            <a:srcRect/>
            <a:stretch>
              <a:fillRect/>
            </a:stretch>
          </p:blipFill>
          <p:spPr bwMode="auto">
            <a:xfrm>
              <a:off x="711200" y="1051560"/>
              <a:ext cx="7721600" cy="5212080"/>
            </a:xfrm>
            <a:prstGeom prst="rect">
              <a:avLst/>
            </a:prstGeom>
            <a:noFill/>
            <a:ln w="9525">
              <a:noFill/>
              <a:miter lim="800000"/>
              <a:headEnd/>
              <a:tailEnd/>
            </a:ln>
          </p:spPr>
        </p:pic>
        <p:pic>
          <p:nvPicPr>
            <p:cNvPr id="11271" name="Picture 7" descr="alice-logo.gif"/>
            <p:cNvPicPr>
              <a:picLocks noChangeAspect="1"/>
            </p:cNvPicPr>
            <p:nvPr/>
          </p:nvPicPr>
          <p:blipFill>
            <a:blip r:embed="rId4" cstate="print"/>
            <a:srcRect/>
            <a:stretch>
              <a:fillRect/>
            </a:stretch>
          </p:blipFill>
          <p:spPr bwMode="auto">
            <a:xfrm>
              <a:off x="757587" y="1097280"/>
              <a:ext cx="1458913" cy="1458913"/>
            </a:xfrm>
            <a:prstGeom prst="rect">
              <a:avLst/>
            </a:prstGeom>
            <a:noFill/>
            <a:ln w="9525">
              <a:noFill/>
              <a:miter lim="800000"/>
              <a:headEnd/>
              <a:tailEnd/>
            </a:ln>
          </p:spPr>
        </p:pic>
      </p:grpSp>
    </p:spTree>
    <p:extLst>
      <p:ext uri="{BB962C8B-B14F-4D97-AF65-F5344CB8AC3E}">
        <p14:creationId xmlns:p14="http://schemas.microsoft.com/office/powerpoint/2010/main" val="32157101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0093" y="89416"/>
            <a:ext cx="7956486" cy="680483"/>
          </a:xfrm>
        </p:spPr>
        <p:txBody>
          <a:bodyPr/>
          <a:lstStyle/>
          <a:p>
            <a:r>
              <a:rPr lang="en-US" sz="2800" dirty="0" smtClean="0"/>
              <a:t>Open Questions in Particle Physics</a:t>
            </a:r>
            <a:endParaRPr lang="en-US" sz="2800" dirty="0"/>
          </a:p>
        </p:txBody>
      </p:sp>
      <p:pic>
        <p:nvPicPr>
          <p:cNvPr id="4" name="Picture 9"/>
          <p:cNvPicPr>
            <a:picLocks noChangeAspect="1" noChangeArrowheads="1"/>
          </p:cNvPicPr>
          <p:nvPr/>
        </p:nvPicPr>
        <p:blipFill>
          <a:blip r:embed="rId3" cstate="print">
            <a:lum bright="-10000" contrast="20000"/>
          </a:blip>
          <a:srcRect r="4849"/>
          <a:stretch>
            <a:fillRect/>
          </a:stretch>
        </p:blipFill>
        <p:spPr bwMode="auto">
          <a:xfrm>
            <a:off x="2800977" y="3741639"/>
            <a:ext cx="3225069" cy="2398374"/>
          </a:xfrm>
          <a:prstGeom prst="rect">
            <a:avLst/>
          </a:prstGeom>
          <a:noFill/>
        </p:spPr>
      </p:pic>
      <p:sp>
        <p:nvSpPr>
          <p:cNvPr id="5" name="TextBox 4"/>
          <p:cNvSpPr txBox="1"/>
          <p:nvPr/>
        </p:nvSpPr>
        <p:spPr>
          <a:xfrm>
            <a:off x="404593" y="906778"/>
            <a:ext cx="5409347" cy="3416320"/>
          </a:xfrm>
          <a:prstGeom prst="rect">
            <a:avLst/>
          </a:prstGeom>
          <a:noFill/>
        </p:spPr>
        <p:txBody>
          <a:bodyPr wrap="square" rtlCol="0">
            <a:spAutoFit/>
          </a:bodyPr>
          <a:lstStyle/>
          <a:p>
            <a:r>
              <a:rPr lang="en-US" b="1" dirty="0" smtClean="0"/>
              <a:t>Why so many particles?</a:t>
            </a:r>
          </a:p>
          <a:p>
            <a:r>
              <a:rPr lang="en-US" b="1" dirty="0" smtClean="0"/>
              <a:t>Why so many forces?</a:t>
            </a:r>
          </a:p>
          <a:p>
            <a:endParaRPr lang="en-US" b="1" dirty="0" smtClean="0"/>
          </a:p>
          <a:p>
            <a:r>
              <a:rPr lang="en-US" b="1" dirty="0" smtClean="0">
                <a:solidFill>
                  <a:srgbClr val="FF0000"/>
                </a:solidFill>
              </a:rPr>
              <a:t>What is the origin of mass?</a:t>
            </a:r>
          </a:p>
          <a:p>
            <a:r>
              <a:rPr lang="en-US" b="1" dirty="0" smtClean="0"/>
              <a:t>Why do tiny particles weigh the amount they do? </a:t>
            </a:r>
          </a:p>
          <a:p>
            <a:r>
              <a:rPr lang="en-US" b="1" dirty="0" smtClean="0"/>
              <a:t>Why do some particles have no mass at all?</a:t>
            </a:r>
          </a:p>
          <a:p>
            <a:endParaRPr lang="en-US" b="1" dirty="0" smtClean="0"/>
          </a:p>
          <a:p>
            <a:r>
              <a:rPr lang="en-US" b="1" dirty="0" smtClean="0"/>
              <a:t>What is 96% of the universe made of?</a:t>
            </a:r>
          </a:p>
          <a:p>
            <a:r>
              <a:rPr lang="en-US" b="1" dirty="0" smtClean="0"/>
              <a:t>What is Dark Matter? Dark Energy?</a:t>
            </a:r>
          </a:p>
          <a:p>
            <a:r>
              <a:rPr lang="en-US" b="1" dirty="0" smtClean="0"/>
              <a:t>Why is there no more antimatter?</a:t>
            </a:r>
          </a:p>
          <a:p>
            <a:endParaRPr lang="en-US" b="1" dirty="0" smtClean="0"/>
          </a:p>
          <a:p>
            <a:r>
              <a:rPr lang="en-US" b="1" dirty="0" smtClean="0"/>
              <a:t>Where does gravity fit in?</a:t>
            </a:r>
          </a:p>
        </p:txBody>
      </p:sp>
      <p:sp>
        <p:nvSpPr>
          <p:cNvPr id="6" name="Right Brace 5"/>
          <p:cNvSpPr/>
          <p:nvPr/>
        </p:nvSpPr>
        <p:spPr>
          <a:xfrm>
            <a:off x="5567529" y="883576"/>
            <a:ext cx="590550" cy="3553513"/>
          </a:xfrm>
          <a:prstGeom prst="rightBrace">
            <a:avLst>
              <a:gd name="adj1" fmla="val 8333"/>
              <a:gd name="adj2" fmla="val 50000"/>
            </a:avLst>
          </a:prstGeom>
          <a:ln w="19050">
            <a:solidFill>
              <a:schemeClr val="tx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angle 6"/>
          <p:cNvSpPr/>
          <p:nvPr/>
        </p:nvSpPr>
        <p:spPr>
          <a:xfrm>
            <a:off x="6903597" y="1246278"/>
            <a:ext cx="1569660" cy="184665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LHC</a:t>
            </a:r>
          </a:p>
          <a:p>
            <a:pPr algn="ctr"/>
            <a:r>
              <a:rPr lang="en-US"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will possibly</a:t>
            </a:r>
          </a:p>
          <a:p>
            <a:pPr algn="ctr"/>
            <a:r>
              <a:rPr lang="en-US"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g</a:t>
            </a:r>
            <a:r>
              <a:rPr lang="en-US" sz="2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ive some</a:t>
            </a:r>
          </a:p>
          <a:p>
            <a:pPr algn="ctr"/>
            <a:r>
              <a:rPr lang="en-US"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answers</a:t>
            </a:r>
            <a:endParaRPr lang="en-US" sz="2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8" name="Picture 1"/>
          <p:cNvPicPr>
            <a:picLocks noChangeAspect="1" noChangeArrowheads="1"/>
          </p:cNvPicPr>
          <p:nvPr/>
        </p:nvPicPr>
        <p:blipFill>
          <a:blip r:embed="rId4" cstate="print"/>
          <a:srcRect/>
          <a:stretch>
            <a:fillRect/>
          </a:stretch>
        </p:blipFill>
        <p:spPr bwMode="auto">
          <a:xfrm>
            <a:off x="6239696" y="3462292"/>
            <a:ext cx="2694442" cy="281858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Number Placeholder 3"/>
          <p:cNvSpPr>
            <a:spLocks noGrp="1"/>
          </p:cNvSpPr>
          <p:nvPr>
            <p:ph type="sldNum" sz="quarter" idx="11"/>
          </p:nvPr>
        </p:nvSpPr>
        <p:spPr>
          <a:noFill/>
        </p:spPr>
        <p:txBody>
          <a:bodyPr/>
          <a:lstStyle/>
          <a:p>
            <a:fld id="{CDBC6D66-6BCC-4E34-BE6F-6F1623B675CB}" type="slidenum">
              <a:rPr lang="en-US" smtClean="0">
                <a:latin typeface="Helvetica" pitchFamily="64" charset="0"/>
                <a:cs typeface="Helvetica" pitchFamily="64" charset="0"/>
              </a:rPr>
              <a:pPr/>
              <a:t>40</a:t>
            </a:fld>
            <a:endParaRPr lang="en-US" smtClean="0">
              <a:latin typeface="Helvetica" pitchFamily="64" charset="0"/>
              <a:cs typeface="Helvetica" pitchFamily="64" charset="0"/>
            </a:endParaRPr>
          </a:p>
        </p:txBody>
      </p:sp>
      <p:sp>
        <p:nvSpPr>
          <p:cNvPr id="52227" name="Footer Placeholder 1"/>
          <p:cNvSpPr txBox="1">
            <a:spLocks/>
          </p:cNvSpPr>
          <p:nvPr/>
        </p:nvSpPr>
        <p:spPr bwMode="auto">
          <a:xfrm>
            <a:off x="3124200" y="6597650"/>
            <a:ext cx="2895600" cy="287338"/>
          </a:xfrm>
          <a:prstGeom prst="rect">
            <a:avLst/>
          </a:prstGeom>
          <a:noFill/>
          <a:ln w="9525">
            <a:noFill/>
            <a:miter lim="800000"/>
            <a:headEnd/>
            <a:tailEnd/>
          </a:ln>
        </p:spPr>
        <p:txBody>
          <a:bodyPr/>
          <a:lstStyle/>
          <a:p>
            <a:pPr algn="ctr"/>
            <a:r>
              <a:rPr lang="en-GB" sz="1400">
                <a:solidFill>
                  <a:srgbClr val="FFFFFF"/>
                </a:solidFill>
                <a:latin typeface="Times New Roman" pitchFamily="18" charset="0"/>
              </a:rPr>
              <a:t>Rüdiger Schmidt</a:t>
            </a:r>
          </a:p>
        </p:txBody>
      </p:sp>
      <p:sp>
        <p:nvSpPr>
          <p:cNvPr id="52228" name="Slide Number Placeholder 2"/>
          <p:cNvSpPr txBox="1">
            <a:spLocks/>
          </p:cNvSpPr>
          <p:nvPr/>
        </p:nvSpPr>
        <p:spPr bwMode="auto">
          <a:xfrm>
            <a:off x="6553200" y="6597650"/>
            <a:ext cx="2133600" cy="287338"/>
          </a:xfrm>
          <a:prstGeom prst="rect">
            <a:avLst/>
          </a:prstGeom>
          <a:noFill/>
          <a:ln w="9525">
            <a:noFill/>
            <a:miter lim="800000"/>
            <a:headEnd/>
            <a:tailEnd/>
          </a:ln>
        </p:spPr>
        <p:txBody>
          <a:bodyPr/>
          <a:lstStyle/>
          <a:p>
            <a:pPr algn="r"/>
            <a:fld id="{8B9F721B-466E-4E2F-95FC-7F300646A42E}" type="slidenum">
              <a:rPr lang="en-GB" sz="1400">
                <a:solidFill>
                  <a:srgbClr val="FFFFFF"/>
                </a:solidFill>
                <a:latin typeface="Times New Roman" pitchFamily="18" charset="0"/>
              </a:rPr>
              <a:pPr algn="r"/>
              <a:t>40</a:t>
            </a:fld>
            <a:endParaRPr lang="en-GB" sz="1400">
              <a:solidFill>
                <a:srgbClr val="FFFFFF"/>
              </a:solidFill>
              <a:latin typeface="Times New Roman" pitchFamily="18" charset="0"/>
            </a:endParaRPr>
          </a:p>
        </p:txBody>
      </p:sp>
      <p:pic>
        <p:nvPicPr>
          <p:cNvPr id="52229" name="Picture 2" descr="cryomaget-cut"/>
          <p:cNvPicPr>
            <a:picLocks noChangeAspect="1" noChangeArrowheads="1"/>
          </p:cNvPicPr>
          <p:nvPr/>
        </p:nvPicPr>
        <p:blipFill>
          <a:blip r:embed="rId3" cstate="print"/>
          <a:srcRect/>
          <a:stretch>
            <a:fillRect/>
          </a:stretch>
        </p:blipFill>
        <p:spPr bwMode="auto">
          <a:xfrm>
            <a:off x="0" y="11113"/>
            <a:ext cx="7543800" cy="6846887"/>
          </a:xfrm>
          <a:prstGeom prst="rect">
            <a:avLst/>
          </a:prstGeom>
          <a:noFill/>
          <a:ln w="9525">
            <a:noFill/>
            <a:miter lim="800000"/>
            <a:headEnd/>
            <a:tailEnd/>
          </a:ln>
        </p:spPr>
      </p:pic>
      <p:grpSp>
        <p:nvGrpSpPr>
          <p:cNvPr id="2" name="Group 3"/>
          <p:cNvGrpSpPr>
            <a:grpSpLocks/>
          </p:cNvGrpSpPr>
          <p:nvPr/>
        </p:nvGrpSpPr>
        <p:grpSpPr bwMode="auto">
          <a:xfrm>
            <a:off x="3352800" y="2743200"/>
            <a:ext cx="4114800" cy="366713"/>
            <a:chOff x="2112" y="1728"/>
            <a:chExt cx="2592" cy="231"/>
          </a:xfrm>
        </p:grpSpPr>
        <p:sp>
          <p:nvSpPr>
            <p:cNvPr id="36" name="Text Box 4"/>
            <p:cNvSpPr txBox="1">
              <a:spLocks noChangeArrowheads="1"/>
            </p:cNvSpPr>
            <p:nvPr/>
          </p:nvSpPr>
          <p:spPr bwMode="auto">
            <a:xfrm>
              <a:off x="3696" y="1728"/>
              <a:ext cx="1008" cy="231"/>
            </a:xfrm>
            <a:prstGeom prst="rect">
              <a:avLst/>
            </a:prstGeom>
            <a:solidFill>
              <a:srgbClr val="FFFF00"/>
            </a:solidFill>
            <a:ln w="12700">
              <a:noFill/>
              <a:miter lim="800000"/>
              <a:headEnd type="none" w="sm" len="sm"/>
              <a:tailEnd type="none" w="sm" len="sm"/>
            </a:ln>
            <a:effectLst/>
          </p:spPr>
          <p:txBody>
            <a:bodyPr>
              <a:spAutoFit/>
            </a:bodyPr>
            <a:lstStyle/>
            <a:p>
              <a:pPr eaLnBrk="1" fontAlgn="auto" hangingPunct="1">
                <a:spcBef>
                  <a:spcPct val="50000"/>
                </a:spcBef>
                <a:spcAft>
                  <a:spcPts val="0"/>
                </a:spcAft>
                <a:defRPr/>
              </a:pPr>
              <a:r>
                <a:rPr lang="de-DE" kern="0" dirty="0">
                  <a:solidFill>
                    <a:srgbClr val="000000"/>
                  </a:solidFill>
                  <a:latin typeface="Arial" pitchFamily="34" charset="0"/>
                </a:rPr>
                <a:t>Beam tube</a:t>
              </a:r>
              <a:endParaRPr lang="de-DE" kern="0" dirty="0">
                <a:solidFill>
                  <a:sysClr val="windowText" lastClr="000000"/>
                </a:solidFill>
                <a:latin typeface="Arial" pitchFamily="34" charset="0"/>
              </a:endParaRPr>
            </a:p>
          </p:txBody>
        </p:sp>
        <p:sp>
          <p:nvSpPr>
            <p:cNvPr id="37" name="Line 5"/>
            <p:cNvSpPr>
              <a:spLocks noChangeShapeType="1"/>
            </p:cNvSpPr>
            <p:nvPr/>
          </p:nvSpPr>
          <p:spPr bwMode="auto">
            <a:xfrm flipH="1" flipV="1">
              <a:off x="2112" y="1728"/>
              <a:ext cx="1584" cy="192"/>
            </a:xfrm>
            <a:prstGeom prst="line">
              <a:avLst/>
            </a:prstGeom>
            <a:noFill/>
            <a:ln w="28575">
              <a:solidFill>
                <a:srgbClr val="2A004E"/>
              </a:solidFill>
              <a:round/>
              <a:headEnd type="none" w="sm" len="sm"/>
              <a:tailEnd type="triangle" w="sm" len="sm"/>
            </a:ln>
            <a:effectLst/>
          </p:spPr>
          <p:txBody>
            <a:bodyPr wrap="none" anchor="ctr"/>
            <a:lstStyle/>
            <a:p>
              <a:pPr eaLnBrk="1" fontAlgn="auto" hangingPunct="1">
                <a:spcBef>
                  <a:spcPts val="0"/>
                </a:spcBef>
                <a:spcAft>
                  <a:spcPts val="0"/>
                </a:spcAft>
                <a:defRPr/>
              </a:pPr>
              <a:endParaRPr lang="en-US" kern="0">
                <a:solidFill>
                  <a:sysClr val="windowText" lastClr="000000"/>
                </a:solidFill>
              </a:endParaRPr>
            </a:p>
          </p:txBody>
        </p:sp>
      </p:grpSp>
      <p:grpSp>
        <p:nvGrpSpPr>
          <p:cNvPr id="3" name="Group 6"/>
          <p:cNvGrpSpPr>
            <a:grpSpLocks/>
          </p:cNvGrpSpPr>
          <p:nvPr/>
        </p:nvGrpSpPr>
        <p:grpSpPr bwMode="auto">
          <a:xfrm>
            <a:off x="3505200" y="2209800"/>
            <a:ext cx="4800600" cy="381000"/>
            <a:chOff x="2208" y="1392"/>
            <a:chExt cx="3024" cy="240"/>
          </a:xfrm>
        </p:grpSpPr>
        <p:sp>
          <p:nvSpPr>
            <p:cNvPr id="39" name="Text Box 7"/>
            <p:cNvSpPr txBox="1">
              <a:spLocks noChangeArrowheads="1"/>
            </p:cNvSpPr>
            <p:nvPr/>
          </p:nvSpPr>
          <p:spPr bwMode="auto">
            <a:xfrm>
              <a:off x="3696" y="1392"/>
              <a:ext cx="1536" cy="231"/>
            </a:xfrm>
            <a:prstGeom prst="rect">
              <a:avLst/>
            </a:prstGeom>
            <a:solidFill>
              <a:srgbClr val="FFFF00"/>
            </a:solidFill>
            <a:ln w="12700">
              <a:noFill/>
              <a:miter lim="800000"/>
              <a:headEnd type="none" w="sm" len="sm"/>
              <a:tailEnd type="none" w="sm" len="sm"/>
            </a:ln>
            <a:effectLst/>
          </p:spPr>
          <p:txBody>
            <a:bodyPr>
              <a:spAutoFit/>
            </a:bodyPr>
            <a:lstStyle/>
            <a:p>
              <a:pPr eaLnBrk="1" fontAlgn="auto" hangingPunct="1">
                <a:spcBef>
                  <a:spcPct val="50000"/>
                </a:spcBef>
                <a:spcAft>
                  <a:spcPts val="0"/>
                </a:spcAft>
                <a:defRPr/>
              </a:pPr>
              <a:r>
                <a:rPr lang="de-DE" kern="0" dirty="0">
                  <a:solidFill>
                    <a:srgbClr val="000000"/>
                  </a:solidFill>
                  <a:latin typeface="Arial" pitchFamily="34" charset="0"/>
                </a:rPr>
                <a:t>Superconducting coil</a:t>
              </a:r>
              <a:endParaRPr lang="de-DE" kern="0" dirty="0">
                <a:solidFill>
                  <a:sysClr val="windowText" lastClr="000000"/>
                </a:solidFill>
                <a:latin typeface="Arial" pitchFamily="34" charset="0"/>
              </a:endParaRPr>
            </a:p>
          </p:txBody>
        </p:sp>
        <p:sp>
          <p:nvSpPr>
            <p:cNvPr id="40" name="Line 8"/>
            <p:cNvSpPr>
              <a:spLocks noChangeShapeType="1"/>
            </p:cNvSpPr>
            <p:nvPr/>
          </p:nvSpPr>
          <p:spPr bwMode="auto">
            <a:xfrm flipH="1">
              <a:off x="2208" y="1536"/>
              <a:ext cx="1488" cy="96"/>
            </a:xfrm>
            <a:prstGeom prst="line">
              <a:avLst/>
            </a:prstGeom>
            <a:noFill/>
            <a:ln w="28575">
              <a:solidFill>
                <a:srgbClr val="2A004E"/>
              </a:solidFill>
              <a:round/>
              <a:headEnd type="none" w="sm" len="sm"/>
              <a:tailEnd type="triangle" w="sm" len="sm"/>
            </a:ln>
            <a:effectLst/>
          </p:spPr>
          <p:txBody>
            <a:bodyPr wrap="none" anchor="ctr"/>
            <a:lstStyle/>
            <a:p>
              <a:pPr eaLnBrk="1" fontAlgn="auto" hangingPunct="1">
                <a:spcBef>
                  <a:spcPts val="0"/>
                </a:spcBef>
                <a:spcAft>
                  <a:spcPts val="0"/>
                </a:spcAft>
                <a:defRPr/>
              </a:pPr>
              <a:endParaRPr lang="en-US" kern="0">
                <a:solidFill>
                  <a:sysClr val="windowText" lastClr="000000"/>
                </a:solidFill>
              </a:endParaRPr>
            </a:p>
          </p:txBody>
        </p:sp>
      </p:grpSp>
      <p:grpSp>
        <p:nvGrpSpPr>
          <p:cNvPr id="4" name="Group 9"/>
          <p:cNvGrpSpPr>
            <a:grpSpLocks/>
          </p:cNvGrpSpPr>
          <p:nvPr/>
        </p:nvGrpSpPr>
        <p:grpSpPr bwMode="auto">
          <a:xfrm>
            <a:off x="3505200" y="1295400"/>
            <a:ext cx="4495800" cy="1066800"/>
            <a:chOff x="2208" y="816"/>
            <a:chExt cx="2832" cy="672"/>
          </a:xfrm>
        </p:grpSpPr>
        <p:sp>
          <p:nvSpPr>
            <p:cNvPr id="42" name="Text Box 10"/>
            <p:cNvSpPr txBox="1">
              <a:spLocks noChangeArrowheads="1"/>
            </p:cNvSpPr>
            <p:nvPr/>
          </p:nvSpPr>
          <p:spPr bwMode="auto">
            <a:xfrm>
              <a:off x="3504" y="816"/>
              <a:ext cx="1536" cy="231"/>
            </a:xfrm>
            <a:prstGeom prst="rect">
              <a:avLst/>
            </a:prstGeom>
            <a:solidFill>
              <a:srgbClr val="FFFF00"/>
            </a:solidFill>
            <a:ln w="12700">
              <a:noFill/>
              <a:miter lim="800000"/>
              <a:headEnd type="none" w="sm" len="sm"/>
              <a:tailEnd type="none" w="sm" len="sm"/>
            </a:ln>
            <a:effectLst/>
          </p:spPr>
          <p:txBody>
            <a:bodyPr>
              <a:spAutoFit/>
            </a:bodyPr>
            <a:lstStyle/>
            <a:p>
              <a:pPr eaLnBrk="1" fontAlgn="auto" hangingPunct="1">
                <a:spcBef>
                  <a:spcPct val="50000"/>
                </a:spcBef>
                <a:spcAft>
                  <a:spcPts val="0"/>
                </a:spcAft>
                <a:defRPr/>
              </a:pPr>
              <a:r>
                <a:rPr lang="de-DE" kern="0" dirty="0">
                  <a:solidFill>
                    <a:srgbClr val="000000"/>
                  </a:solidFill>
                  <a:latin typeface="Arial" pitchFamily="34" charset="0"/>
                </a:rPr>
                <a:t>Non-magnetic collars</a:t>
              </a:r>
              <a:endParaRPr lang="de-DE" kern="0" dirty="0">
                <a:solidFill>
                  <a:sysClr val="windowText" lastClr="000000"/>
                </a:solidFill>
                <a:latin typeface="Arial" pitchFamily="34" charset="0"/>
              </a:endParaRPr>
            </a:p>
          </p:txBody>
        </p:sp>
        <p:sp>
          <p:nvSpPr>
            <p:cNvPr id="43" name="Line 11"/>
            <p:cNvSpPr>
              <a:spLocks noChangeShapeType="1"/>
            </p:cNvSpPr>
            <p:nvPr/>
          </p:nvSpPr>
          <p:spPr bwMode="auto">
            <a:xfrm flipH="1">
              <a:off x="2208" y="1008"/>
              <a:ext cx="1296" cy="480"/>
            </a:xfrm>
            <a:prstGeom prst="line">
              <a:avLst/>
            </a:prstGeom>
            <a:noFill/>
            <a:ln w="28575">
              <a:solidFill>
                <a:srgbClr val="2A004E"/>
              </a:solidFill>
              <a:round/>
              <a:headEnd type="none" w="sm" len="sm"/>
              <a:tailEnd type="triangle" w="sm" len="sm"/>
            </a:ln>
            <a:effectLst/>
          </p:spPr>
          <p:txBody>
            <a:bodyPr wrap="none" anchor="ctr"/>
            <a:lstStyle/>
            <a:p>
              <a:pPr eaLnBrk="1" fontAlgn="auto" hangingPunct="1">
                <a:spcBef>
                  <a:spcPts val="0"/>
                </a:spcBef>
                <a:spcAft>
                  <a:spcPts val="0"/>
                </a:spcAft>
                <a:defRPr/>
              </a:pPr>
              <a:endParaRPr lang="en-US" kern="0">
                <a:solidFill>
                  <a:sysClr val="windowText" lastClr="000000"/>
                </a:solidFill>
              </a:endParaRPr>
            </a:p>
          </p:txBody>
        </p:sp>
      </p:grpSp>
      <p:grpSp>
        <p:nvGrpSpPr>
          <p:cNvPr id="5" name="Group 12"/>
          <p:cNvGrpSpPr>
            <a:grpSpLocks/>
          </p:cNvGrpSpPr>
          <p:nvPr/>
        </p:nvGrpSpPr>
        <p:grpSpPr bwMode="auto">
          <a:xfrm>
            <a:off x="3352800" y="457200"/>
            <a:ext cx="4267200" cy="1447800"/>
            <a:chOff x="2112" y="288"/>
            <a:chExt cx="2688" cy="912"/>
          </a:xfrm>
        </p:grpSpPr>
        <p:sp>
          <p:nvSpPr>
            <p:cNvPr id="45" name="Text Box 13"/>
            <p:cNvSpPr txBox="1">
              <a:spLocks noChangeArrowheads="1"/>
            </p:cNvSpPr>
            <p:nvPr/>
          </p:nvSpPr>
          <p:spPr bwMode="auto">
            <a:xfrm>
              <a:off x="3264" y="288"/>
              <a:ext cx="1536" cy="231"/>
            </a:xfrm>
            <a:prstGeom prst="rect">
              <a:avLst/>
            </a:prstGeom>
            <a:solidFill>
              <a:srgbClr val="FFFF00"/>
            </a:solidFill>
            <a:ln w="12700">
              <a:noFill/>
              <a:miter lim="800000"/>
              <a:headEnd type="none" w="sm" len="sm"/>
              <a:tailEnd type="none" w="sm" len="sm"/>
            </a:ln>
            <a:effectLst/>
          </p:spPr>
          <p:txBody>
            <a:bodyPr>
              <a:spAutoFit/>
            </a:bodyPr>
            <a:lstStyle/>
            <a:p>
              <a:pPr eaLnBrk="1" fontAlgn="auto" hangingPunct="1">
                <a:spcBef>
                  <a:spcPct val="50000"/>
                </a:spcBef>
                <a:spcAft>
                  <a:spcPts val="0"/>
                </a:spcAft>
                <a:defRPr/>
              </a:pPr>
              <a:r>
                <a:rPr lang="de-DE" kern="0" dirty="0">
                  <a:solidFill>
                    <a:srgbClr val="000000"/>
                  </a:solidFill>
                  <a:latin typeface="Arial" pitchFamily="34" charset="0"/>
                </a:rPr>
                <a:t>Ferromagnetic iron</a:t>
              </a:r>
              <a:endParaRPr lang="de-DE" kern="0" dirty="0">
                <a:solidFill>
                  <a:sysClr val="windowText" lastClr="000000"/>
                </a:solidFill>
                <a:latin typeface="Arial" pitchFamily="34" charset="0"/>
              </a:endParaRPr>
            </a:p>
          </p:txBody>
        </p:sp>
        <p:sp>
          <p:nvSpPr>
            <p:cNvPr id="46" name="Line 14"/>
            <p:cNvSpPr>
              <a:spLocks noChangeShapeType="1"/>
            </p:cNvSpPr>
            <p:nvPr/>
          </p:nvSpPr>
          <p:spPr bwMode="auto">
            <a:xfrm flipH="1">
              <a:off x="2112" y="624"/>
              <a:ext cx="1200" cy="576"/>
            </a:xfrm>
            <a:prstGeom prst="line">
              <a:avLst/>
            </a:prstGeom>
            <a:noFill/>
            <a:ln w="28575">
              <a:solidFill>
                <a:srgbClr val="2A004E"/>
              </a:solidFill>
              <a:round/>
              <a:headEnd type="none" w="sm" len="sm"/>
              <a:tailEnd type="triangle" w="sm" len="sm"/>
            </a:ln>
            <a:effectLst/>
          </p:spPr>
          <p:txBody>
            <a:bodyPr wrap="none" anchor="ctr"/>
            <a:lstStyle/>
            <a:p>
              <a:pPr eaLnBrk="1" fontAlgn="auto" hangingPunct="1">
                <a:spcBef>
                  <a:spcPts val="0"/>
                </a:spcBef>
                <a:spcAft>
                  <a:spcPts val="0"/>
                </a:spcAft>
                <a:defRPr/>
              </a:pPr>
              <a:endParaRPr lang="en-US" kern="0">
                <a:solidFill>
                  <a:sysClr val="windowText" lastClr="000000"/>
                </a:solidFill>
              </a:endParaRPr>
            </a:p>
          </p:txBody>
        </p:sp>
      </p:grpSp>
      <p:grpSp>
        <p:nvGrpSpPr>
          <p:cNvPr id="6" name="Group 15"/>
          <p:cNvGrpSpPr>
            <a:grpSpLocks/>
          </p:cNvGrpSpPr>
          <p:nvPr/>
        </p:nvGrpSpPr>
        <p:grpSpPr bwMode="auto">
          <a:xfrm>
            <a:off x="4235450" y="3406775"/>
            <a:ext cx="3613150" cy="739775"/>
            <a:chOff x="2668" y="2146"/>
            <a:chExt cx="2276" cy="466"/>
          </a:xfrm>
        </p:grpSpPr>
        <p:sp>
          <p:nvSpPr>
            <p:cNvPr id="48" name="Text Box 16"/>
            <p:cNvSpPr txBox="1">
              <a:spLocks noChangeArrowheads="1"/>
            </p:cNvSpPr>
            <p:nvPr/>
          </p:nvSpPr>
          <p:spPr bwMode="auto">
            <a:xfrm>
              <a:off x="3696" y="2208"/>
              <a:ext cx="1248" cy="404"/>
            </a:xfrm>
            <a:prstGeom prst="rect">
              <a:avLst/>
            </a:prstGeom>
            <a:solidFill>
              <a:srgbClr val="FFFF00"/>
            </a:solidFill>
            <a:ln w="12700">
              <a:noFill/>
              <a:miter lim="800000"/>
              <a:headEnd type="none" w="sm" len="sm"/>
              <a:tailEnd type="none" w="sm" len="sm"/>
            </a:ln>
            <a:effectLst/>
          </p:spPr>
          <p:txBody>
            <a:bodyPr>
              <a:spAutoFit/>
            </a:bodyPr>
            <a:lstStyle/>
            <a:p>
              <a:pPr algn="ctr" eaLnBrk="1" fontAlgn="auto" hangingPunct="1">
                <a:spcBef>
                  <a:spcPct val="50000"/>
                </a:spcBef>
                <a:spcAft>
                  <a:spcPts val="0"/>
                </a:spcAft>
                <a:defRPr/>
              </a:pPr>
              <a:r>
                <a:rPr lang="de-DE" kern="0" dirty="0">
                  <a:solidFill>
                    <a:srgbClr val="000000"/>
                  </a:solidFill>
                  <a:latin typeface="Arial" pitchFamily="34" charset="0"/>
                </a:rPr>
                <a:t>Steel cylinder for Helium</a:t>
              </a:r>
              <a:endParaRPr lang="de-DE" kern="0" dirty="0">
                <a:solidFill>
                  <a:sysClr val="windowText" lastClr="000000"/>
                </a:solidFill>
                <a:latin typeface="Arial" pitchFamily="34" charset="0"/>
              </a:endParaRPr>
            </a:p>
          </p:txBody>
        </p:sp>
        <p:sp>
          <p:nvSpPr>
            <p:cNvPr id="49" name="Line 17"/>
            <p:cNvSpPr>
              <a:spLocks noChangeShapeType="1"/>
            </p:cNvSpPr>
            <p:nvPr/>
          </p:nvSpPr>
          <p:spPr bwMode="auto">
            <a:xfrm flipH="1" flipV="1">
              <a:off x="2668" y="2146"/>
              <a:ext cx="1028" cy="158"/>
            </a:xfrm>
            <a:prstGeom prst="line">
              <a:avLst/>
            </a:prstGeom>
            <a:noFill/>
            <a:ln w="28575">
              <a:solidFill>
                <a:srgbClr val="2A004E"/>
              </a:solidFill>
              <a:round/>
              <a:headEnd type="none" w="sm" len="sm"/>
              <a:tailEnd type="triangle" w="sm" len="sm"/>
            </a:ln>
            <a:effectLst/>
          </p:spPr>
          <p:txBody>
            <a:bodyPr wrap="none" anchor="ctr"/>
            <a:lstStyle/>
            <a:p>
              <a:pPr eaLnBrk="1" fontAlgn="auto" hangingPunct="1">
                <a:spcBef>
                  <a:spcPts val="0"/>
                </a:spcBef>
                <a:spcAft>
                  <a:spcPts val="0"/>
                </a:spcAft>
                <a:defRPr/>
              </a:pPr>
              <a:endParaRPr lang="en-US" kern="0">
                <a:solidFill>
                  <a:sysClr val="windowText" lastClr="000000"/>
                </a:solidFill>
              </a:endParaRPr>
            </a:p>
          </p:txBody>
        </p:sp>
      </p:grpSp>
      <p:grpSp>
        <p:nvGrpSpPr>
          <p:cNvPr id="7" name="Group 18"/>
          <p:cNvGrpSpPr>
            <a:grpSpLocks/>
          </p:cNvGrpSpPr>
          <p:nvPr/>
        </p:nvGrpSpPr>
        <p:grpSpPr bwMode="auto">
          <a:xfrm>
            <a:off x="4540250" y="3686175"/>
            <a:ext cx="3308350" cy="1100138"/>
            <a:chOff x="2860" y="2322"/>
            <a:chExt cx="2084" cy="693"/>
          </a:xfrm>
        </p:grpSpPr>
        <p:sp>
          <p:nvSpPr>
            <p:cNvPr id="51" name="Text Box 19"/>
            <p:cNvSpPr txBox="1">
              <a:spLocks noChangeArrowheads="1"/>
            </p:cNvSpPr>
            <p:nvPr/>
          </p:nvSpPr>
          <p:spPr bwMode="auto">
            <a:xfrm>
              <a:off x="3648" y="2784"/>
              <a:ext cx="1296" cy="231"/>
            </a:xfrm>
            <a:prstGeom prst="rect">
              <a:avLst/>
            </a:prstGeom>
            <a:solidFill>
              <a:srgbClr val="FFFF00"/>
            </a:solidFill>
            <a:ln w="12700">
              <a:noFill/>
              <a:miter lim="800000"/>
              <a:headEnd type="none" w="sm" len="sm"/>
              <a:tailEnd type="none" w="sm" len="sm"/>
            </a:ln>
            <a:effectLst/>
          </p:spPr>
          <p:txBody>
            <a:bodyPr>
              <a:spAutoFit/>
            </a:bodyPr>
            <a:lstStyle/>
            <a:p>
              <a:pPr eaLnBrk="1" fontAlgn="auto" hangingPunct="1">
                <a:spcBef>
                  <a:spcPct val="50000"/>
                </a:spcBef>
                <a:spcAft>
                  <a:spcPts val="0"/>
                </a:spcAft>
                <a:defRPr/>
              </a:pPr>
              <a:r>
                <a:rPr lang="de-DE" kern="0" dirty="0">
                  <a:solidFill>
                    <a:srgbClr val="000000"/>
                  </a:solidFill>
                  <a:latin typeface="Arial" pitchFamily="34" charset="0"/>
                </a:rPr>
                <a:t>Insulation vacuum </a:t>
              </a:r>
              <a:endParaRPr lang="de-DE" kern="0" dirty="0">
                <a:solidFill>
                  <a:sysClr val="windowText" lastClr="000000"/>
                </a:solidFill>
                <a:latin typeface="Arial" pitchFamily="34" charset="0"/>
              </a:endParaRPr>
            </a:p>
          </p:txBody>
        </p:sp>
        <p:sp>
          <p:nvSpPr>
            <p:cNvPr id="52" name="Line 20"/>
            <p:cNvSpPr>
              <a:spLocks noChangeShapeType="1"/>
            </p:cNvSpPr>
            <p:nvPr/>
          </p:nvSpPr>
          <p:spPr bwMode="auto">
            <a:xfrm flipH="1" flipV="1">
              <a:off x="2860" y="2322"/>
              <a:ext cx="932" cy="462"/>
            </a:xfrm>
            <a:prstGeom prst="line">
              <a:avLst/>
            </a:prstGeom>
            <a:noFill/>
            <a:ln w="28575">
              <a:solidFill>
                <a:srgbClr val="2A004E"/>
              </a:solidFill>
              <a:round/>
              <a:headEnd type="none" w="sm" len="sm"/>
              <a:tailEnd type="triangle" w="sm" len="sm"/>
            </a:ln>
            <a:effectLst/>
          </p:spPr>
          <p:txBody>
            <a:bodyPr wrap="none" anchor="ctr"/>
            <a:lstStyle/>
            <a:p>
              <a:pPr eaLnBrk="1" fontAlgn="auto" hangingPunct="1">
                <a:spcBef>
                  <a:spcPts val="0"/>
                </a:spcBef>
                <a:spcAft>
                  <a:spcPts val="0"/>
                </a:spcAft>
                <a:defRPr/>
              </a:pPr>
              <a:endParaRPr lang="en-US" kern="0">
                <a:solidFill>
                  <a:sysClr val="windowText" lastClr="000000"/>
                </a:solidFill>
              </a:endParaRPr>
            </a:p>
          </p:txBody>
        </p:sp>
      </p:grpSp>
      <p:grpSp>
        <p:nvGrpSpPr>
          <p:cNvPr id="8" name="Group 21"/>
          <p:cNvGrpSpPr>
            <a:grpSpLocks/>
          </p:cNvGrpSpPr>
          <p:nvPr/>
        </p:nvGrpSpPr>
        <p:grpSpPr bwMode="auto">
          <a:xfrm>
            <a:off x="3429000" y="5181600"/>
            <a:ext cx="3429000" cy="750888"/>
            <a:chOff x="2160" y="3264"/>
            <a:chExt cx="1968" cy="473"/>
          </a:xfrm>
        </p:grpSpPr>
        <p:sp>
          <p:nvSpPr>
            <p:cNvPr id="54" name="Text Box 22"/>
            <p:cNvSpPr txBox="1">
              <a:spLocks noChangeArrowheads="1"/>
            </p:cNvSpPr>
            <p:nvPr/>
          </p:nvSpPr>
          <p:spPr bwMode="auto">
            <a:xfrm>
              <a:off x="3456" y="3504"/>
              <a:ext cx="672" cy="233"/>
            </a:xfrm>
            <a:prstGeom prst="rect">
              <a:avLst/>
            </a:prstGeom>
            <a:solidFill>
              <a:srgbClr val="FFFF00"/>
            </a:solidFill>
            <a:ln w="12700">
              <a:noFill/>
              <a:miter lim="800000"/>
              <a:headEnd type="none" w="sm" len="sm"/>
              <a:tailEnd type="none" w="sm" len="sm"/>
            </a:ln>
            <a:effectLst/>
          </p:spPr>
          <p:txBody>
            <a:bodyPr>
              <a:spAutoFit/>
            </a:bodyPr>
            <a:lstStyle/>
            <a:p>
              <a:pPr eaLnBrk="1" fontAlgn="auto" hangingPunct="1">
                <a:spcBef>
                  <a:spcPct val="50000"/>
                </a:spcBef>
                <a:spcAft>
                  <a:spcPts val="0"/>
                </a:spcAft>
                <a:defRPr/>
              </a:pPr>
              <a:r>
                <a:rPr lang="de-DE" kern="0">
                  <a:solidFill>
                    <a:srgbClr val="000000"/>
                  </a:solidFill>
                  <a:latin typeface="Arial" pitchFamily="34" charset="0"/>
                </a:rPr>
                <a:t>Supports</a:t>
              </a:r>
              <a:endParaRPr lang="de-DE" kern="0">
                <a:solidFill>
                  <a:sysClr val="windowText" lastClr="000000"/>
                </a:solidFill>
                <a:latin typeface="Arial" pitchFamily="34" charset="0"/>
              </a:endParaRPr>
            </a:p>
          </p:txBody>
        </p:sp>
        <p:sp>
          <p:nvSpPr>
            <p:cNvPr id="55" name="Line 23"/>
            <p:cNvSpPr>
              <a:spLocks noChangeShapeType="1"/>
            </p:cNvSpPr>
            <p:nvPr/>
          </p:nvSpPr>
          <p:spPr bwMode="auto">
            <a:xfrm flipH="1" flipV="1">
              <a:off x="2160" y="3264"/>
              <a:ext cx="1344" cy="288"/>
            </a:xfrm>
            <a:prstGeom prst="line">
              <a:avLst/>
            </a:prstGeom>
            <a:noFill/>
            <a:ln w="28575">
              <a:solidFill>
                <a:srgbClr val="2A004E"/>
              </a:solidFill>
              <a:round/>
              <a:headEnd type="none" w="sm" len="sm"/>
              <a:tailEnd type="triangle" w="sm" len="sm"/>
            </a:ln>
            <a:effectLst/>
          </p:spPr>
          <p:txBody>
            <a:bodyPr wrap="none" anchor="ctr"/>
            <a:lstStyle/>
            <a:p>
              <a:pPr eaLnBrk="1" fontAlgn="auto" hangingPunct="1">
                <a:spcBef>
                  <a:spcPts val="0"/>
                </a:spcBef>
                <a:spcAft>
                  <a:spcPts val="0"/>
                </a:spcAft>
                <a:defRPr/>
              </a:pPr>
              <a:endParaRPr lang="en-US" kern="0">
                <a:solidFill>
                  <a:sysClr val="windowText" lastClr="000000"/>
                </a:solidFill>
              </a:endParaRPr>
            </a:p>
          </p:txBody>
        </p:sp>
      </p:grpSp>
      <p:grpSp>
        <p:nvGrpSpPr>
          <p:cNvPr id="9" name="Group 24"/>
          <p:cNvGrpSpPr>
            <a:grpSpLocks/>
          </p:cNvGrpSpPr>
          <p:nvPr/>
        </p:nvGrpSpPr>
        <p:grpSpPr bwMode="auto">
          <a:xfrm>
            <a:off x="4724400" y="4800600"/>
            <a:ext cx="2362200" cy="671513"/>
            <a:chOff x="2976" y="3024"/>
            <a:chExt cx="1488" cy="423"/>
          </a:xfrm>
        </p:grpSpPr>
        <p:sp>
          <p:nvSpPr>
            <p:cNvPr id="57" name="Text Box 25"/>
            <p:cNvSpPr txBox="1">
              <a:spLocks noChangeArrowheads="1"/>
            </p:cNvSpPr>
            <p:nvPr/>
          </p:nvSpPr>
          <p:spPr bwMode="auto">
            <a:xfrm>
              <a:off x="3504" y="3216"/>
              <a:ext cx="960" cy="231"/>
            </a:xfrm>
            <a:prstGeom prst="rect">
              <a:avLst/>
            </a:prstGeom>
            <a:solidFill>
              <a:srgbClr val="FFFF00"/>
            </a:solidFill>
            <a:ln w="12700">
              <a:noFill/>
              <a:miter lim="800000"/>
              <a:headEnd type="none" w="sm" len="sm"/>
              <a:tailEnd type="none" w="sm" len="sm"/>
            </a:ln>
            <a:effectLst/>
          </p:spPr>
          <p:txBody>
            <a:bodyPr>
              <a:spAutoFit/>
            </a:bodyPr>
            <a:lstStyle/>
            <a:p>
              <a:pPr eaLnBrk="1" fontAlgn="auto" hangingPunct="1">
                <a:spcBef>
                  <a:spcPct val="50000"/>
                </a:spcBef>
                <a:spcAft>
                  <a:spcPts val="0"/>
                </a:spcAft>
                <a:defRPr/>
              </a:pPr>
              <a:r>
                <a:rPr lang="de-DE" kern="0" dirty="0">
                  <a:solidFill>
                    <a:srgbClr val="000000"/>
                  </a:solidFill>
                  <a:latin typeface="Arial" pitchFamily="34" charset="0"/>
                </a:rPr>
                <a:t>Vacuum tank </a:t>
              </a:r>
              <a:endParaRPr lang="de-DE" kern="0" dirty="0">
                <a:solidFill>
                  <a:sysClr val="windowText" lastClr="000000"/>
                </a:solidFill>
                <a:latin typeface="Arial" pitchFamily="34" charset="0"/>
              </a:endParaRPr>
            </a:p>
          </p:txBody>
        </p:sp>
        <p:sp>
          <p:nvSpPr>
            <p:cNvPr id="58" name="Line 26"/>
            <p:cNvSpPr>
              <a:spLocks noChangeShapeType="1"/>
            </p:cNvSpPr>
            <p:nvPr/>
          </p:nvSpPr>
          <p:spPr bwMode="auto">
            <a:xfrm flipH="1" flipV="1">
              <a:off x="2976" y="3024"/>
              <a:ext cx="528" cy="240"/>
            </a:xfrm>
            <a:prstGeom prst="line">
              <a:avLst/>
            </a:prstGeom>
            <a:noFill/>
            <a:ln w="28575">
              <a:solidFill>
                <a:srgbClr val="2A004E"/>
              </a:solidFill>
              <a:round/>
              <a:headEnd type="none" w="sm" len="sm"/>
              <a:tailEnd type="triangle" w="sm" len="sm"/>
            </a:ln>
            <a:effectLst/>
          </p:spPr>
          <p:txBody>
            <a:bodyPr wrap="none" anchor="ctr"/>
            <a:lstStyle/>
            <a:p>
              <a:pPr eaLnBrk="1" fontAlgn="auto" hangingPunct="1">
                <a:spcBef>
                  <a:spcPts val="0"/>
                </a:spcBef>
                <a:spcAft>
                  <a:spcPts val="0"/>
                </a:spcAft>
                <a:defRPr/>
              </a:pPr>
              <a:endParaRPr lang="en-US" kern="0">
                <a:solidFill>
                  <a:sysClr val="windowText" lastClr="000000"/>
                </a:solidFill>
              </a:endParaRPr>
            </a:p>
          </p:txBody>
        </p:sp>
      </p:grpSp>
      <p:sp>
        <p:nvSpPr>
          <p:cNvPr id="52238" name="TextBox 29"/>
          <p:cNvSpPr txBox="1">
            <a:spLocks noChangeArrowheads="1"/>
          </p:cNvSpPr>
          <p:nvPr/>
        </p:nvSpPr>
        <p:spPr bwMode="auto">
          <a:xfrm>
            <a:off x="611188" y="6184900"/>
            <a:ext cx="5451475" cy="369888"/>
          </a:xfrm>
          <a:prstGeom prst="rect">
            <a:avLst/>
          </a:prstGeom>
          <a:noFill/>
          <a:ln w="9525">
            <a:noFill/>
            <a:miter lim="800000"/>
            <a:headEnd/>
            <a:tailEnd/>
          </a:ln>
        </p:spPr>
        <p:txBody>
          <a:bodyPr wrap="none">
            <a:spAutoFit/>
          </a:bodyPr>
          <a:lstStyle/>
          <a:p>
            <a:pPr algn="r"/>
            <a:r>
              <a:rPr lang="en-US">
                <a:latin typeface="Helvetica" pitchFamily="64" charset="0"/>
                <a:cs typeface="Helvetica" pitchFamily="64" charset="0"/>
              </a:rPr>
              <a:t>Weight (magnet + cryostat) ~ 30 tons, length 15 m </a:t>
            </a:r>
          </a:p>
        </p:txBody>
      </p:sp>
      <p:sp>
        <p:nvSpPr>
          <p:cNvPr id="52239" name="Footer Placeholder 30"/>
          <p:cNvSpPr>
            <a:spLocks noGrp="1"/>
          </p:cNvSpPr>
          <p:nvPr>
            <p:ph type="ftr" sz="quarter" idx="10"/>
          </p:nvPr>
        </p:nvSpPr>
        <p:spPr>
          <a:noFill/>
        </p:spPr>
        <p:txBody>
          <a:bodyPr/>
          <a:lstStyle/>
          <a:p>
            <a:r>
              <a:rPr lang="en-US" dirty="0" smtClean="0">
                <a:latin typeface="Helvetica" pitchFamily="64" charset="0"/>
                <a:cs typeface="Helvetica" pitchFamily="64" charset="0"/>
              </a:rPr>
              <a:t>J. </a:t>
            </a:r>
            <a:r>
              <a:rPr lang="en-US" dirty="0" err="1" smtClean="0">
                <a:latin typeface="Helvetica" pitchFamily="64" charset="0"/>
                <a:cs typeface="Helvetica" pitchFamily="64" charset="0"/>
              </a:rPr>
              <a:t>Wenninger</a:t>
            </a:r>
            <a:r>
              <a:rPr lang="en-US" dirty="0" smtClean="0">
                <a:latin typeface="Helvetica" pitchFamily="64" charset="0"/>
                <a:cs typeface="Helvetica" pitchFamily="64" charset="0"/>
              </a:rPr>
              <a:t> LNF Spring School, May 2010</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8" descr="TOTEM.jpg"/>
          <p:cNvPicPr>
            <a:picLocks noChangeAspect="1"/>
          </p:cNvPicPr>
          <p:nvPr/>
        </p:nvPicPr>
        <p:blipFill>
          <a:blip r:embed="rId3" cstate="print"/>
          <a:srcRect/>
          <a:stretch>
            <a:fillRect/>
          </a:stretch>
        </p:blipFill>
        <p:spPr bwMode="auto">
          <a:xfrm>
            <a:off x="137160" y="1051560"/>
            <a:ext cx="3467715" cy="5212080"/>
          </a:xfrm>
          <a:prstGeom prst="rect">
            <a:avLst/>
          </a:prstGeom>
          <a:noFill/>
          <a:ln w="9525">
            <a:noFill/>
            <a:miter lim="800000"/>
            <a:headEnd/>
            <a:tailEnd/>
          </a:ln>
        </p:spPr>
      </p:pic>
      <p:sp>
        <p:nvSpPr>
          <p:cNvPr id="12291" name="Title 1"/>
          <p:cNvSpPr>
            <a:spLocks noGrp="1"/>
          </p:cNvSpPr>
          <p:nvPr>
            <p:ph type="title"/>
          </p:nvPr>
        </p:nvSpPr>
        <p:spPr/>
        <p:txBody>
          <a:bodyPr/>
          <a:lstStyle/>
          <a:p>
            <a:r>
              <a:rPr lang="en-US" smtClean="0"/>
              <a:t>TOTEM and LHCf</a:t>
            </a:r>
          </a:p>
        </p:txBody>
      </p:sp>
      <p:sp>
        <p:nvSpPr>
          <p:cNvPr id="12" name="Text Placeholder 11"/>
          <p:cNvSpPr>
            <a:spLocks noGrp="1"/>
          </p:cNvSpPr>
          <p:nvPr>
            <p:ph type="body" sz="quarter" idx="13"/>
          </p:nvPr>
        </p:nvSpPr>
        <p:spPr/>
        <p:txBody>
          <a:bodyPr/>
          <a:lstStyle/>
          <a:p>
            <a:endParaRPr lang="en-US" dirty="0"/>
          </a:p>
        </p:txBody>
      </p:sp>
      <p:pic>
        <p:nvPicPr>
          <p:cNvPr id="12295" name="Picture 5" descr="img_0021_mid.jpg"/>
          <p:cNvPicPr>
            <a:picLocks noChangeAspect="1"/>
          </p:cNvPicPr>
          <p:nvPr/>
        </p:nvPicPr>
        <p:blipFill>
          <a:blip r:embed="rId4" cstate="print"/>
          <a:srcRect/>
          <a:stretch>
            <a:fillRect/>
          </a:stretch>
        </p:blipFill>
        <p:spPr bwMode="auto">
          <a:xfrm>
            <a:off x="3747977" y="1680369"/>
            <a:ext cx="5257800" cy="3497262"/>
          </a:xfrm>
          <a:prstGeom prst="rect">
            <a:avLst/>
          </a:prstGeom>
          <a:noFill/>
          <a:ln w="9525">
            <a:noFill/>
            <a:miter lim="800000"/>
            <a:headEnd/>
            <a:tailEnd/>
          </a:ln>
        </p:spPr>
      </p:pic>
      <p:pic>
        <p:nvPicPr>
          <p:cNvPr id="12296" name="Picture 9" descr="tot_log.jpg"/>
          <p:cNvPicPr>
            <a:picLocks noChangeAspect="1"/>
          </p:cNvPicPr>
          <p:nvPr/>
        </p:nvPicPr>
        <p:blipFill>
          <a:blip r:embed="rId5" cstate="print"/>
          <a:srcRect/>
          <a:stretch>
            <a:fillRect/>
          </a:stretch>
        </p:blipFill>
        <p:spPr bwMode="auto">
          <a:xfrm>
            <a:off x="182880" y="1097280"/>
            <a:ext cx="1041400" cy="1527175"/>
          </a:xfrm>
          <a:prstGeom prst="rect">
            <a:avLst/>
          </a:prstGeom>
          <a:noFill/>
          <a:ln w="9525">
            <a:noFill/>
            <a:miter lim="800000"/>
            <a:headEnd/>
            <a:tailEnd/>
          </a:ln>
        </p:spPr>
      </p:pic>
      <p:pic>
        <p:nvPicPr>
          <p:cNvPr id="12297" name="Picture 12" descr="LHCf_logo.gif"/>
          <p:cNvPicPr>
            <a:picLocks noChangeAspect="1"/>
          </p:cNvPicPr>
          <p:nvPr/>
        </p:nvPicPr>
        <p:blipFill>
          <a:blip r:embed="rId6" cstate="print"/>
          <a:srcRect/>
          <a:stretch>
            <a:fillRect/>
          </a:stretch>
        </p:blipFill>
        <p:spPr bwMode="auto">
          <a:xfrm>
            <a:off x="3798478" y="1702085"/>
            <a:ext cx="1181100" cy="774700"/>
          </a:xfrm>
          <a:prstGeom prst="rect">
            <a:avLst/>
          </a:prstGeom>
          <a:noFill/>
          <a:ln w="9525">
            <a:noFill/>
            <a:miter lim="800000"/>
            <a:headEnd/>
            <a:tailEnd/>
          </a:ln>
        </p:spPr>
      </p:pic>
    </p:spTree>
    <p:extLst>
      <p:ext uri="{BB962C8B-B14F-4D97-AF65-F5344CB8AC3E}">
        <p14:creationId xmlns:p14="http://schemas.microsoft.com/office/powerpoint/2010/main" val="331891769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p:txBody>
          <a:bodyPr/>
          <a:lstStyle/>
          <a:p>
            <a:endParaRPr lang="de-DE"/>
          </a:p>
        </p:txBody>
      </p:sp>
      <p:sp>
        <p:nvSpPr>
          <p:cNvPr id="8" name="Title 7"/>
          <p:cNvSpPr>
            <a:spLocks noGrp="1"/>
          </p:cNvSpPr>
          <p:nvPr>
            <p:ph type="title"/>
          </p:nvPr>
        </p:nvSpPr>
        <p:spPr/>
        <p:txBody>
          <a:bodyPr/>
          <a:lstStyle/>
          <a:p>
            <a:r>
              <a:rPr lang="en-US" dirty="0" smtClean="0"/>
              <a:t>Interconnections</a:t>
            </a:r>
            <a:endParaRPr lang="en-US" dirty="0"/>
          </a:p>
        </p:txBody>
      </p:sp>
      <p:pic>
        <p:nvPicPr>
          <p:cNvPr id="24" name="Picture 4"/>
          <p:cNvPicPr>
            <a:picLocks noChangeAspect="1" noChangeArrowheads="1"/>
          </p:cNvPicPr>
          <p:nvPr/>
        </p:nvPicPr>
        <p:blipFill>
          <a:blip r:embed="rId3" cstate="print"/>
          <a:srcRect/>
          <a:stretch>
            <a:fillRect/>
          </a:stretch>
        </p:blipFill>
        <p:spPr bwMode="auto">
          <a:xfrm>
            <a:off x="590651" y="1051560"/>
            <a:ext cx="7962699" cy="5212080"/>
          </a:xfrm>
          <a:prstGeom prst="rect">
            <a:avLst/>
          </a:prstGeom>
          <a:noFill/>
          <a:ln w="9525">
            <a:noFill/>
            <a:miter lim="800000"/>
            <a:headEnd/>
            <a:tailEnd/>
          </a:ln>
        </p:spPr>
      </p:pic>
      <p:sp>
        <p:nvSpPr>
          <p:cNvPr id="6" name="TextBox 5"/>
          <p:cNvSpPr txBox="1"/>
          <p:nvPr/>
        </p:nvSpPr>
        <p:spPr>
          <a:xfrm>
            <a:off x="4876911" y="5244770"/>
            <a:ext cx="3495193" cy="830997"/>
          </a:xfrm>
          <a:prstGeom prst="rect">
            <a:avLst/>
          </a:prstGeom>
          <a:solidFill>
            <a:schemeClr val="accent4"/>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eaLnBrk="0" hangingPunct="0">
              <a:defRPr/>
            </a:pPr>
            <a:r>
              <a:rPr lang="en-GB" sz="2400" dirty="0" smtClean="0">
                <a:solidFill>
                  <a:schemeClr val="tx2"/>
                </a:solidFill>
              </a:rPr>
              <a:t>24.000 sc cable joints</a:t>
            </a:r>
          </a:p>
          <a:p>
            <a:pPr eaLnBrk="0" hangingPunct="0">
              <a:defRPr/>
            </a:pPr>
            <a:r>
              <a:rPr lang="en-GB" sz="2400" dirty="0" smtClean="0">
                <a:solidFill>
                  <a:schemeClr val="tx2"/>
                </a:solidFill>
              </a:rPr>
              <a:t>10.000 between magnets</a:t>
            </a:r>
            <a:endParaRPr lang="en-GB" sz="2400" dirty="0">
              <a:solidFill>
                <a:schemeClr val="tx2"/>
              </a:solidFill>
            </a:endParaRPr>
          </a:p>
        </p:txBody>
      </p:sp>
    </p:spTree>
    <p:extLst>
      <p:ext uri="{BB962C8B-B14F-4D97-AF65-F5344CB8AC3E}">
        <p14:creationId xmlns:p14="http://schemas.microsoft.com/office/powerpoint/2010/main" val="68568686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p:txBody>
          <a:bodyPr/>
          <a:lstStyle/>
          <a:p>
            <a:endParaRPr lang="de-DE"/>
          </a:p>
        </p:txBody>
      </p:sp>
      <p:sp>
        <p:nvSpPr>
          <p:cNvPr id="23" name="Title 22"/>
          <p:cNvSpPr>
            <a:spLocks noGrp="1"/>
          </p:cNvSpPr>
          <p:nvPr>
            <p:ph type="title"/>
          </p:nvPr>
        </p:nvSpPr>
        <p:spPr/>
        <p:txBody>
          <a:bodyPr/>
          <a:lstStyle/>
          <a:p>
            <a:r>
              <a:rPr lang="en-US" dirty="0" smtClean="0"/>
              <a:t>LHC Repairs in Detail</a:t>
            </a:r>
            <a:endParaRPr lang="en-US" dirty="0"/>
          </a:p>
        </p:txBody>
      </p:sp>
      <p:pic>
        <p:nvPicPr>
          <p:cNvPr id="7" name="Picture 2" descr="Z:\Documents\reports etc\2009.02.09 - DESY AccPhysSem\Data and Images\LHC repairs in detail.JPG"/>
          <p:cNvPicPr>
            <a:picLocks noChangeAspect="1" noChangeArrowheads="1"/>
          </p:cNvPicPr>
          <p:nvPr/>
        </p:nvPicPr>
        <p:blipFill>
          <a:blip r:embed="rId3" cstate="print"/>
          <a:srcRect t="9200"/>
          <a:stretch>
            <a:fillRect/>
          </a:stretch>
        </p:blipFill>
        <p:spPr bwMode="auto">
          <a:xfrm>
            <a:off x="552822" y="1051560"/>
            <a:ext cx="8038356" cy="5212080"/>
          </a:xfrm>
          <a:prstGeom prst="rect">
            <a:avLst/>
          </a:prstGeom>
          <a:noFill/>
        </p:spPr>
      </p:pic>
      <p:sp>
        <p:nvSpPr>
          <p:cNvPr id="10" name="Rectangle 9"/>
          <p:cNvSpPr/>
          <p:nvPr/>
        </p:nvSpPr>
        <p:spPr bwMode="auto">
          <a:xfrm>
            <a:off x="2062707" y="1337913"/>
            <a:ext cx="1265284" cy="43237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 name="TextBox 8"/>
          <p:cNvSpPr txBox="1"/>
          <p:nvPr/>
        </p:nvSpPr>
        <p:spPr>
          <a:xfrm>
            <a:off x="1150076" y="1139793"/>
            <a:ext cx="1828800" cy="584775"/>
          </a:xfrm>
          <a:prstGeom prst="rect">
            <a:avLst/>
          </a:prstGeom>
          <a:noFill/>
        </p:spPr>
        <p:txBody>
          <a:bodyPr wrap="square" rtlCol="0">
            <a:spAutoFit/>
          </a:bodyPr>
          <a:lstStyle/>
          <a:p>
            <a:r>
              <a:rPr lang="en-US" sz="1600" dirty="0" smtClean="0">
                <a:solidFill>
                  <a:schemeClr val="tx2"/>
                </a:solidFill>
              </a:rPr>
              <a:t>14 </a:t>
            </a:r>
            <a:r>
              <a:rPr lang="en-US" sz="1600" dirty="0" err="1" smtClean="0">
                <a:solidFill>
                  <a:schemeClr val="tx2"/>
                </a:solidFill>
              </a:rPr>
              <a:t>quadrupole</a:t>
            </a:r>
            <a:r>
              <a:rPr lang="en-US" sz="1600" dirty="0" smtClean="0">
                <a:solidFill>
                  <a:schemeClr val="tx2"/>
                </a:solidFill>
              </a:rPr>
              <a:t> magnets replaced</a:t>
            </a:r>
          </a:p>
        </p:txBody>
      </p:sp>
      <p:sp>
        <p:nvSpPr>
          <p:cNvPr id="11" name="Rectangle 10"/>
          <p:cNvSpPr/>
          <p:nvPr/>
        </p:nvSpPr>
        <p:spPr bwMode="auto">
          <a:xfrm>
            <a:off x="3790987" y="1337913"/>
            <a:ext cx="1157844" cy="43237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2" name="TextBox 11"/>
          <p:cNvSpPr txBox="1"/>
          <p:nvPr/>
        </p:nvSpPr>
        <p:spPr>
          <a:xfrm>
            <a:off x="3125969" y="1143000"/>
            <a:ext cx="1828800" cy="584775"/>
          </a:xfrm>
          <a:prstGeom prst="rect">
            <a:avLst/>
          </a:prstGeom>
          <a:noFill/>
        </p:spPr>
        <p:txBody>
          <a:bodyPr wrap="square" rtlCol="0">
            <a:spAutoFit/>
          </a:bodyPr>
          <a:lstStyle/>
          <a:p>
            <a:r>
              <a:rPr lang="en-US" sz="1600" dirty="0" smtClean="0">
                <a:solidFill>
                  <a:schemeClr val="tx2"/>
                </a:solidFill>
              </a:rPr>
              <a:t>39 dipole magnets replaced</a:t>
            </a:r>
          </a:p>
        </p:txBody>
      </p:sp>
      <p:sp>
        <p:nvSpPr>
          <p:cNvPr id="14" name="Rectangle 13"/>
          <p:cNvSpPr/>
          <p:nvPr/>
        </p:nvSpPr>
        <p:spPr bwMode="auto">
          <a:xfrm>
            <a:off x="5529895" y="1222744"/>
            <a:ext cx="1530123" cy="57278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3" name="TextBox 12"/>
          <p:cNvSpPr txBox="1"/>
          <p:nvPr/>
        </p:nvSpPr>
        <p:spPr>
          <a:xfrm>
            <a:off x="4921080" y="1143000"/>
            <a:ext cx="1995054" cy="584775"/>
          </a:xfrm>
          <a:prstGeom prst="rect">
            <a:avLst/>
          </a:prstGeom>
          <a:noFill/>
        </p:spPr>
        <p:txBody>
          <a:bodyPr wrap="square" rtlCol="0">
            <a:spAutoFit/>
          </a:bodyPr>
          <a:lstStyle/>
          <a:p>
            <a:r>
              <a:rPr lang="en-US" sz="1600" dirty="0" smtClean="0">
                <a:solidFill>
                  <a:schemeClr val="tx2"/>
                </a:solidFill>
              </a:rPr>
              <a:t>204 electrical inter-connections repaired</a:t>
            </a:r>
          </a:p>
        </p:txBody>
      </p:sp>
      <p:sp>
        <p:nvSpPr>
          <p:cNvPr id="15" name="Rectangle 14"/>
          <p:cNvSpPr/>
          <p:nvPr/>
        </p:nvSpPr>
        <p:spPr bwMode="auto">
          <a:xfrm>
            <a:off x="7267561" y="1244009"/>
            <a:ext cx="1706077" cy="53297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6" name="TextBox 15"/>
          <p:cNvSpPr txBox="1"/>
          <p:nvPr/>
        </p:nvSpPr>
        <p:spPr>
          <a:xfrm>
            <a:off x="6933211" y="1143000"/>
            <a:ext cx="1995054" cy="584775"/>
          </a:xfrm>
          <a:prstGeom prst="rect">
            <a:avLst/>
          </a:prstGeom>
          <a:noFill/>
        </p:spPr>
        <p:txBody>
          <a:bodyPr wrap="square" rtlCol="0">
            <a:spAutoFit/>
          </a:bodyPr>
          <a:lstStyle/>
          <a:p>
            <a:r>
              <a:rPr lang="en-US" sz="1600" dirty="0" smtClean="0">
                <a:solidFill>
                  <a:schemeClr val="tx2"/>
                </a:solidFill>
              </a:rPr>
              <a:t>Over 4km of vacuum beam tube cleaned</a:t>
            </a:r>
          </a:p>
        </p:txBody>
      </p:sp>
      <p:sp>
        <p:nvSpPr>
          <p:cNvPr id="18" name="Rectangle 17"/>
          <p:cNvSpPr/>
          <p:nvPr/>
        </p:nvSpPr>
        <p:spPr bwMode="auto">
          <a:xfrm>
            <a:off x="414670" y="5613991"/>
            <a:ext cx="3453809" cy="66985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7" name="TextBox 16"/>
          <p:cNvSpPr txBox="1"/>
          <p:nvPr/>
        </p:nvSpPr>
        <p:spPr>
          <a:xfrm>
            <a:off x="451890" y="5672824"/>
            <a:ext cx="2674094" cy="584775"/>
          </a:xfrm>
          <a:prstGeom prst="rect">
            <a:avLst/>
          </a:prstGeom>
          <a:noFill/>
        </p:spPr>
        <p:txBody>
          <a:bodyPr wrap="square" rtlCol="0">
            <a:spAutoFit/>
          </a:bodyPr>
          <a:lstStyle/>
          <a:p>
            <a:r>
              <a:rPr lang="en-US" sz="1600" dirty="0" smtClean="0">
                <a:solidFill>
                  <a:schemeClr val="tx2"/>
                </a:solidFill>
              </a:rPr>
              <a:t>New longitudinal restraining system for 50 </a:t>
            </a:r>
            <a:r>
              <a:rPr lang="en-US" sz="1600" dirty="0" err="1" smtClean="0">
                <a:solidFill>
                  <a:schemeClr val="tx2"/>
                </a:solidFill>
              </a:rPr>
              <a:t>quadrupoles</a:t>
            </a:r>
            <a:endParaRPr lang="en-US" sz="1600" dirty="0" smtClean="0">
              <a:solidFill>
                <a:schemeClr val="tx2"/>
              </a:solidFill>
            </a:endParaRPr>
          </a:p>
        </p:txBody>
      </p:sp>
      <p:sp>
        <p:nvSpPr>
          <p:cNvPr id="20" name="Rectangle 19"/>
          <p:cNvSpPr/>
          <p:nvPr/>
        </p:nvSpPr>
        <p:spPr bwMode="auto">
          <a:xfrm>
            <a:off x="3012558" y="5613991"/>
            <a:ext cx="3154326" cy="66276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9" name="TextBox 18"/>
          <p:cNvSpPr txBox="1"/>
          <p:nvPr/>
        </p:nvSpPr>
        <p:spPr>
          <a:xfrm>
            <a:off x="3358137" y="5669280"/>
            <a:ext cx="2674094" cy="584775"/>
          </a:xfrm>
          <a:prstGeom prst="rect">
            <a:avLst/>
          </a:prstGeom>
          <a:noFill/>
        </p:spPr>
        <p:txBody>
          <a:bodyPr wrap="square" rtlCol="0">
            <a:spAutoFit/>
          </a:bodyPr>
          <a:lstStyle/>
          <a:p>
            <a:r>
              <a:rPr lang="en-US" sz="1600" dirty="0" smtClean="0">
                <a:solidFill>
                  <a:schemeClr val="tx2"/>
                </a:solidFill>
              </a:rPr>
              <a:t>Almost 900 new helium pressure release ports</a:t>
            </a:r>
          </a:p>
        </p:txBody>
      </p:sp>
      <p:sp>
        <p:nvSpPr>
          <p:cNvPr id="21" name="Rectangle 20"/>
          <p:cNvSpPr/>
          <p:nvPr/>
        </p:nvSpPr>
        <p:spPr bwMode="auto">
          <a:xfrm>
            <a:off x="5769934" y="5626393"/>
            <a:ext cx="3007242" cy="58301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2" name="TextBox 21"/>
          <p:cNvSpPr txBox="1"/>
          <p:nvPr/>
        </p:nvSpPr>
        <p:spPr>
          <a:xfrm>
            <a:off x="5624619" y="5669280"/>
            <a:ext cx="3413051" cy="584775"/>
          </a:xfrm>
          <a:prstGeom prst="rect">
            <a:avLst/>
          </a:prstGeom>
          <a:noFill/>
        </p:spPr>
        <p:txBody>
          <a:bodyPr wrap="square" rtlCol="0">
            <a:spAutoFit/>
          </a:bodyPr>
          <a:lstStyle/>
          <a:p>
            <a:r>
              <a:rPr lang="en-US" sz="1600" dirty="0" smtClean="0">
                <a:solidFill>
                  <a:schemeClr val="tx2"/>
                </a:solidFill>
              </a:rPr>
              <a:t>6500 new detectors and 250km cables for new Quench Protection System</a:t>
            </a:r>
          </a:p>
        </p:txBody>
      </p:sp>
    </p:spTree>
    <p:extLst>
      <p:ext uri="{BB962C8B-B14F-4D97-AF65-F5344CB8AC3E}">
        <p14:creationId xmlns:p14="http://schemas.microsoft.com/office/powerpoint/2010/main" val="19648629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LHC Page 1</a:t>
            </a:r>
            <a:endParaRPr lang="en-US" dirty="0"/>
          </a:p>
        </p:txBody>
      </p:sp>
      <p:sp>
        <p:nvSpPr>
          <p:cNvPr id="27" name="Text Placeholder 26"/>
          <p:cNvSpPr>
            <a:spLocks noGrp="1"/>
          </p:cNvSpPr>
          <p:nvPr>
            <p:ph type="body" sz="quarter" idx="13"/>
          </p:nvPr>
        </p:nvSpPr>
        <p:spPr/>
        <p:txBody>
          <a:bodyPr/>
          <a:lstStyle/>
          <a:p>
            <a:endParaRPr lang="en-US"/>
          </a:p>
        </p:txBody>
      </p:sp>
      <p:pic>
        <p:nvPicPr>
          <p:cNvPr id="4" name="Picture 2" descr="http://cs-ccr-www3.cern.ch/vistar_capture/lhc1.png?0.46670898837633945"/>
          <p:cNvPicPr>
            <a:picLocks noChangeAspect="1" noChangeArrowheads="1"/>
          </p:cNvPicPr>
          <p:nvPr/>
        </p:nvPicPr>
        <p:blipFill>
          <a:blip r:embed="rId3" cstate="print"/>
          <a:srcRect/>
          <a:stretch>
            <a:fillRect/>
          </a:stretch>
        </p:blipFill>
        <p:spPr bwMode="auto">
          <a:xfrm>
            <a:off x="771525" y="790575"/>
            <a:ext cx="7239000" cy="5429250"/>
          </a:xfrm>
          <a:prstGeom prst="rect">
            <a:avLst/>
          </a:prstGeom>
          <a:noFill/>
        </p:spPr>
      </p:pic>
      <p:sp>
        <p:nvSpPr>
          <p:cNvPr id="6" name="TextBox 5"/>
          <p:cNvSpPr txBox="1"/>
          <p:nvPr/>
        </p:nvSpPr>
        <p:spPr>
          <a:xfrm>
            <a:off x="2200275" y="95250"/>
            <a:ext cx="1247457" cy="369332"/>
          </a:xfrm>
          <a:prstGeom prst="rect">
            <a:avLst/>
          </a:prstGeom>
          <a:noFill/>
        </p:spPr>
        <p:txBody>
          <a:bodyPr wrap="none" rtlCol="0">
            <a:spAutoFit/>
          </a:bodyPr>
          <a:lstStyle/>
          <a:p>
            <a:r>
              <a:rPr lang="en-US" dirty="0" smtClean="0">
                <a:solidFill>
                  <a:srgbClr val="FF0000"/>
                </a:solidFill>
              </a:rPr>
              <a:t>Fill number</a:t>
            </a:r>
            <a:endParaRPr lang="en-US" dirty="0">
              <a:solidFill>
                <a:srgbClr val="FF0000"/>
              </a:solidFill>
            </a:endParaRPr>
          </a:p>
        </p:txBody>
      </p:sp>
      <p:sp>
        <p:nvSpPr>
          <p:cNvPr id="12" name="Oval 11"/>
          <p:cNvSpPr/>
          <p:nvPr/>
        </p:nvSpPr>
        <p:spPr>
          <a:xfrm>
            <a:off x="4362450" y="714375"/>
            <a:ext cx="923925" cy="3619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a:stCxn id="12" idx="0"/>
          </p:cNvCxnSpPr>
          <p:nvPr/>
        </p:nvCxnSpPr>
        <p:spPr>
          <a:xfrm rot="16200000" flipV="1">
            <a:off x="4585138" y="475099"/>
            <a:ext cx="345043" cy="13350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276725" y="76200"/>
            <a:ext cx="824328" cy="369332"/>
          </a:xfrm>
          <a:prstGeom prst="rect">
            <a:avLst/>
          </a:prstGeom>
          <a:noFill/>
        </p:spPr>
        <p:txBody>
          <a:bodyPr wrap="none" rtlCol="0">
            <a:spAutoFit/>
          </a:bodyPr>
          <a:lstStyle/>
          <a:p>
            <a:r>
              <a:rPr lang="en-US" dirty="0" smtClean="0">
                <a:solidFill>
                  <a:srgbClr val="FF0000"/>
                </a:solidFill>
              </a:rPr>
              <a:t>Energy</a:t>
            </a:r>
            <a:endParaRPr lang="en-US" dirty="0">
              <a:solidFill>
                <a:srgbClr val="FF0000"/>
              </a:solidFill>
            </a:endParaRPr>
          </a:p>
        </p:txBody>
      </p:sp>
      <p:sp>
        <p:nvSpPr>
          <p:cNvPr id="16" name="Oval 15"/>
          <p:cNvSpPr/>
          <p:nvPr/>
        </p:nvSpPr>
        <p:spPr>
          <a:xfrm>
            <a:off x="2457450" y="733425"/>
            <a:ext cx="923925" cy="3619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a:stCxn id="16" idx="0"/>
          </p:cNvCxnSpPr>
          <p:nvPr/>
        </p:nvCxnSpPr>
        <p:spPr>
          <a:xfrm rot="16200000" flipV="1">
            <a:off x="2680138" y="494149"/>
            <a:ext cx="345043" cy="13350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61950" y="1047750"/>
            <a:ext cx="1598515" cy="369332"/>
          </a:xfrm>
          <a:prstGeom prst="rect">
            <a:avLst/>
          </a:prstGeom>
          <a:noFill/>
        </p:spPr>
        <p:txBody>
          <a:bodyPr wrap="none" rtlCol="0">
            <a:spAutoFit/>
          </a:bodyPr>
          <a:lstStyle/>
          <a:p>
            <a:r>
              <a:rPr lang="en-US" dirty="0" smtClean="0">
                <a:solidFill>
                  <a:srgbClr val="FF0000"/>
                </a:solidFill>
              </a:rPr>
              <a:t>Machine mode</a:t>
            </a:r>
            <a:endParaRPr lang="en-US" dirty="0">
              <a:solidFill>
                <a:srgbClr val="FF0000"/>
              </a:solidFill>
            </a:endParaRPr>
          </a:p>
        </p:txBody>
      </p:sp>
      <p:sp>
        <p:nvSpPr>
          <p:cNvPr id="19" name="TextBox 18"/>
          <p:cNvSpPr txBox="1"/>
          <p:nvPr/>
        </p:nvSpPr>
        <p:spPr>
          <a:xfrm>
            <a:off x="6905625" y="1047750"/>
            <a:ext cx="1316386" cy="369332"/>
          </a:xfrm>
          <a:prstGeom prst="rect">
            <a:avLst/>
          </a:prstGeom>
          <a:noFill/>
        </p:spPr>
        <p:txBody>
          <a:bodyPr wrap="none" rtlCol="0">
            <a:spAutoFit/>
          </a:bodyPr>
          <a:lstStyle/>
          <a:p>
            <a:r>
              <a:rPr lang="en-US" dirty="0" smtClean="0">
                <a:solidFill>
                  <a:srgbClr val="FF0000"/>
                </a:solidFill>
              </a:rPr>
              <a:t>Beam mode</a:t>
            </a:r>
            <a:endParaRPr lang="en-US" dirty="0">
              <a:solidFill>
                <a:srgbClr val="FF0000"/>
              </a:solidFill>
            </a:endParaRPr>
          </a:p>
        </p:txBody>
      </p:sp>
      <p:sp>
        <p:nvSpPr>
          <p:cNvPr id="20" name="TextBox 19"/>
          <p:cNvSpPr txBox="1"/>
          <p:nvPr/>
        </p:nvSpPr>
        <p:spPr>
          <a:xfrm>
            <a:off x="5276850" y="1743075"/>
            <a:ext cx="1670842" cy="369332"/>
          </a:xfrm>
          <a:prstGeom prst="rect">
            <a:avLst/>
          </a:prstGeom>
          <a:noFill/>
        </p:spPr>
        <p:txBody>
          <a:bodyPr wrap="none" rtlCol="0">
            <a:spAutoFit/>
          </a:bodyPr>
          <a:lstStyle/>
          <a:p>
            <a:r>
              <a:rPr lang="en-US" dirty="0" smtClean="0">
                <a:solidFill>
                  <a:srgbClr val="FF0000"/>
                </a:solidFill>
              </a:rPr>
              <a:t>Beams intensity</a:t>
            </a:r>
            <a:endParaRPr lang="en-US" dirty="0">
              <a:solidFill>
                <a:srgbClr val="FF0000"/>
              </a:solidFill>
            </a:endParaRPr>
          </a:p>
        </p:txBody>
      </p:sp>
      <p:sp>
        <p:nvSpPr>
          <p:cNvPr id="21" name="Oval 20"/>
          <p:cNvSpPr/>
          <p:nvPr/>
        </p:nvSpPr>
        <p:spPr>
          <a:xfrm>
            <a:off x="4448175" y="1504950"/>
            <a:ext cx="923925" cy="3619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a:stCxn id="20" idx="1"/>
            <a:endCxn id="21" idx="4"/>
          </p:cNvCxnSpPr>
          <p:nvPr/>
        </p:nvCxnSpPr>
        <p:spPr>
          <a:xfrm rot="10800000">
            <a:off x="4910138" y="1866901"/>
            <a:ext cx="366712" cy="6084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6915150" y="1504950"/>
            <a:ext cx="923925" cy="3619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p:cNvCxnSpPr>
            <a:stCxn id="20" idx="3"/>
            <a:endCxn id="25" idx="4"/>
          </p:cNvCxnSpPr>
          <p:nvPr/>
        </p:nvCxnSpPr>
        <p:spPr>
          <a:xfrm flipV="1">
            <a:off x="6947692" y="1866900"/>
            <a:ext cx="429421" cy="6084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295400" y="3067050"/>
            <a:ext cx="2688685" cy="369332"/>
          </a:xfrm>
          <a:prstGeom prst="rect">
            <a:avLst/>
          </a:prstGeom>
          <a:noFill/>
        </p:spPr>
        <p:txBody>
          <a:bodyPr wrap="none" rtlCol="0">
            <a:spAutoFit/>
          </a:bodyPr>
          <a:lstStyle/>
          <a:p>
            <a:r>
              <a:rPr lang="en-US" dirty="0" smtClean="0">
                <a:solidFill>
                  <a:srgbClr val="FF0000"/>
                </a:solidFill>
              </a:rPr>
              <a:t>Beam intensities over time</a:t>
            </a:r>
            <a:endParaRPr lang="en-US" dirty="0">
              <a:solidFill>
                <a:srgbClr val="FF0000"/>
              </a:solidFill>
            </a:endParaRPr>
          </a:p>
        </p:txBody>
      </p:sp>
      <p:sp>
        <p:nvSpPr>
          <p:cNvPr id="31" name="TextBox 30"/>
          <p:cNvSpPr txBox="1"/>
          <p:nvPr/>
        </p:nvSpPr>
        <p:spPr>
          <a:xfrm>
            <a:off x="5143500" y="2695575"/>
            <a:ext cx="2417393" cy="369332"/>
          </a:xfrm>
          <a:prstGeom prst="rect">
            <a:avLst/>
          </a:prstGeom>
          <a:noFill/>
        </p:spPr>
        <p:txBody>
          <a:bodyPr wrap="none" rtlCol="0">
            <a:spAutoFit/>
          </a:bodyPr>
          <a:lstStyle/>
          <a:p>
            <a:r>
              <a:rPr lang="en-US" dirty="0" smtClean="0">
                <a:solidFill>
                  <a:srgbClr val="FF0000"/>
                </a:solidFill>
              </a:rPr>
              <a:t>Luminosity in the 4 exp.</a:t>
            </a:r>
            <a:endParaRPr lang="en-US" dirty="0">
              <a:solidFill>
                <a:srgbClr val="FF0000"/>
              </a:solidFill>
            </a:endParaRPr>
          </a:p>
        </p:txBody>
      </p:sp>
      <p:sp>
        <p:nvSpPr>
          <p:cNvPr id="32" name="TextBox 31"/>
          <p:cNvSpPr txBox="1"/>
          <p:nvPr/>
        </p:nvSpPr>
        <p:spPr>
          <a:xfrm>
            <a:off x="6067425" y="6296025"/>
            <a:ext cx="2758769" cy="369332"/>
          </a:xfrm>
          <a:prstGeom prst="rect">
            <a:avLst/>
          </a:prstGeom>
          <a:noFill/>
        </p:spPr>
        <p:txBody>
          <a:bodyPr wrap="none" rtlCol="0">
            <a:spAutoFit/>
          </a:bodyPr>
          <a:lstStyle/>
          <a:p>
            <a:r>
              <a:rPr lang="en-US" dirty="0" smtClean="0">
                <a:solidFill>
                  <a:srgbClr val="FF0000"/>
                </a:solidFill>
              </a:rPr>
              <a:t>Reduced intensity for setup</a:t>
            </a:r>
            <a:endParaRPr lang="en-US" dirty="0">
              <a:solidFill>
                <a:srgbClr val="FF0000"/>
              </a:solidFill>
            </a:endParaRPr>
          </a:p>
        </p:txBody>
      </p:sp>
      <p:sp>
        <p:nvSpPr>
          <p:cNvPr id="33" name="Oval 32"/>
          <p:cNvSpPr/>
          <p:nvPr/>
        </p:nvSpPr>
        <p:spPr>
          <a:xfrm>
            <a:off x="5191125" y="5038725"/>
            <a:ext cx="923925" cy="3619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p:cNvCxnSpPr>
            <a:endCxn id="33" idx="6"/>
          </p:cNvCxnSpPr>
          <p:nvPr/>
        </p:nvCxnSpPr>
        <p:spPr>
          <a:xfrm rot="16200000" flipV="1">
            <a:off x="6053138" y="5281613"/>
            <a:ext cx="1114425" cy="9906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9" name="Oval 38"/>
          <p:cNvSpPr/>
          <p:nvPr/>
        </p:nvSpPr>
        <p:spPr>
          <a:xfrm>
            <a:off x="4362450" y="5895975"/>
            <a:ext cx="2771775" cy="3619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p:cNvCxnSpPr>
            <a:endCxn id="39" idx="4"/>
          </p:cNvCxnSpPr>
          <p:nvPr/>
        </p:nvCxnSpPr>
        <p:spPr>
          <a:xfrm flipV="1">
            <a:off x="4438650" y="6257925"/>
            <a:ext cx="1309688" cy="2476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2019300" y="6419850"/>
            <a:ext cx="3857210" cy="369332"/>
          </a:xfrm>
          <a:prstGeom prst="rect">
            <a:avLst/>
          </a:prstGeom>
          <a:noFill/>
        </p:spPr>
        <p:txBody>
          <a:bodyPr wrap="none" rtlCol="0">
            <a:spAutoFit/>
          </a:bodyPr>
          <a:lstStyle/>
          <a:p>
            <a:r>
              <a:rPr lang="en-US" dirty="0" smtClean="0">
                <a:solidFill>
                  <a:srgbClr val="FF0000"/>
                </a:solidFill>
              </a:rPr>
              <a:t>Post-mortem enabled in case of dump</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0093" y="88074"/>
            <a:ext cx="7738122" cy="680483"/>
          </a:xfrm>
        </p:spPr>
        <p:txBody>
          <a:bodyPr/>
          <a:lstStyle/>
          <a:p>
            <a:r>
              <a:rPr lang="en-US" sz="3200" dirty="0" smtClean="0"/>
              <a:t>Operating the Machine</a:t>
            </a:r>
            <a:endParaRPr lang="en-US" sz="3200" dirty="0"/>
          </a:p>
        </p:txBody>
      </p:sp>
      <p:grpSp>
        <p:nvGrpSpPr>
          <p:cNvPr id="3" name="Group 30"/>
          <p:cNvGrpSpPr>
            <a:grpSpLocks noChangeAspect="1"/>
          </p:cNvGrpSpPr>
          <p:nvPr/>
        </p:nvGrpSpPr>
        <p:grpSpPr>
          <a:xfrm>
            <a:off x="508000" y="2819400"/>
            <a:ext cx="8255000" cy="2667000"/>
            <a:chOff x="2864084" y="3212057"/>
            <a:chExt cx="5219592" cy="1686330"/>
          </a:xfrm>
        </p:grpSpPr>
        <p:pic>
          <p:nvPicPr>
            <p:cNvPr id="39" name="Picture 4" descr="http://cs-ccr-www3.cern.ch/vistar_capture/lhc3.png?0.7902660504328953"/>
            <p:cNvPicPr>
              <a:picLocks noChangeAspect="1" noChangeArrowheads="1"/>
            </p:cNvPicPr>
            <p:nvPr/>
          </p:nvPicPr>
          <p:blipFill>
            <a:blip r:embed="rId3" cstate="print"/>
            <a:srcRect l="30311" t="45326" r="14448" b="30878"/>
            <a:stretch>
              <a:fillRect/>
            </a:stretch>
          </p:blipFill>
          <p:spPr bwMode="auto">
            <a:xfrm>
              <a:off x="2864084" y="3212057"/>
              <a:ext cx="5219592" cy="1686330"/>
            </a:xfrm>
            <a:prstGeom prst="rect">
              <a:avLst/>
            </a:prstGeom>
            <a:noFill/>
          </p:spPr>
        </p:pic>
        <p:pic>
          <p:nvPicPr>
            <p:cNvPr id="40" name="Picture 39" descr="http://cs-ccr-www3.cern.ch/vistar_capture/lhc3.png?0.7902660504328953"/>
            <p:cNvPicPr>
              <a:picLocks noChangeAspect="1" noChangeArrowheads="1"/>
            </p:cNvPicPr>
            <p:nvPr/>
          </p:nvPicPr>
          <p:blipFill>
            <a:blip r:embed="rId3" cstate="print"/>
            <a:srcRect l="74279" t="46459" r="15323" b="34409"/>
            <a:stretch>
              <a:fillRect/>
            </a:stretch>
          </p:blipFill>
          <p:spPr bwMode="auto">
            <a:xfrm>
              <a:off x="2864084" y="3292358"/>
              <a:ext cx="982492" cy="1355842"/>
            </a:xfrm>
            <a:prstGeom prst="rect">
              <a:avLst/>
            </a:prstGeom>
            <a:noFill/>
          </p:spPr>
        </p:pic>
      </p:grpSp>
      <p:pic>
        <p:nvPicPr>
          <p:cNvPr id="103" name="Picture 4" descr="http://cs-ccr-www3.cern.ch/vistar_capture/lhc3.png?0.7902660504328953"/>
          <p:cNvPicPr>
            <a:picLocks noChangeAspect="1" noChangeArrowheads="1"/>
          </p:cNvPicPr>
          <p:nvPr/>
        </p:nvPicPr>
        <p:blipFill>
          <a:blip r:embed="rId3" cstate="print"/>
          <a:srcRect l="833" t="68422" r="79167" b="27778"/>
          <a:stretch>
            <a:fillRect/>
          </a:stretch>
        </p:blipFill>
        <p:spPr bwMode="auto">
          <a:xfrm>
            <a:off x="502920" y="5378163"/>
            <a:ext cx="1828800" cy="260637"/>
          </a:xfrm>
          <a:prstGeom prst="rect">
            <a:avLst/>
          </a:prstGeom>
          <a:noFill/>
        </p:spPr>
      </p:pic>
      <p:grpSp>
        <p:nvGrpSpPr>
          <p:cNvPr id="5" name="Group 43"/>
          <p:cNvGrpSpPr/>
          <p:nvPr/>
        </p:nvGrpSpPr>
        <p:grpSpPr>
          <a:xfrm>
            <a:off x="6400800" y="838200"/>
            <a:ext cx="2286000" cy="1714500"/>
            <a:chOff x="381000" y="1295400"/>
            <a:chExt cx="2286000" cy="1714500"/>
          </a:xfrm>
          <a:effectLst>
            <a:outerShdw blurRad="50800" dist="38100" dir="2700000" algn="tl" rotWithShape="0">
              <a:prstClr val="black">
                <a:alpha val="40000"/>
              </a:prstClr>
            </a:outerShdw>
          </a:effectLst>
        </p:grpSpPr>
        <p:pic>
          <p:nvPicPr>
            <p:cNvPr id="37" name="Picture 2" descr="http://cs-ccr-www3.cern.ch/vistar_capture/lhc1.png?0.6195256495511299"/>
            <p:cNvPicPr>
              <a:picLocks noChangeAspect="1" noChangeArrowheads="1"/>
            </p:cNvPicPr>
            <p:nvPr/>
          </p:nvPicPr>
          <p:blipFill>
            <a:blip r:embed="rId4" cstate="print"/>
            <a:srcRect/>
            <a:stretch>
              <a:fillRect/>
            </a:stretch>
          </p:blipFill>
          <p:spPr bwMode="auto">
            <a:xfrm>
              <a:off x="381000" y="1295400"/>
              <a:ext cx="2286000" cy="1714500"/>
            </a:xfrm>
            <a:prstGeom prst="rect">
              <a:avLst/>
            </a:prstGeom>
            <a:noFill/>
            <a:ln w="3175">
              <a:solidFill>
                <a:schemeClr val="tx1"/>
              </a:solidFill>
            </a:ln>
          </p:spPr>
        </p:pic>
        <p:sp>
          <p:nvSpPr>
            <p:cNvPr id="34" name="TextBox 33"/>
            <p:cNvSpPr txBox="1"/>
            <p:nvPr/>
          </p:nvSpPr>
          <p:spPr>
            <a:xfrm>
              <a:off x="685800" y="2145268"/>
              <a:ext cx="1712442" cy="369332"/>
            </a:xfrm>
            <a:prstGeom prst="rect">
              <a:avLst/>
            </a:prstGeom>
            <a:noFill/>
            <a:ln w="3175">
              <a:solidFill>
                <a:schemeClr val="tx1"/>
              </a:solidFill>
            </a:ln>
          </p:spPr>
          <p:txBody>
            <a:bodyPr wrap="square" rtlCol="0">
              <a:spAutoFit/>
            </a:bodyPr>
            <a:lstStyle/>
            <a:p>
              <a:r>
                <a:rPr lang="en-US" b="1" dirty="0" smtClean="0">
                  <a:solidFill>
                    <a:schemeClr val="bg1"/>
                  </a:solidFill>
                  <a:effectLst>
                    <a:outerShdw blurRad="38100" dist="38100" dir="2700000" algn="tl">
                      <a:srgbClr val="000000">
                        <a:alpha val="43137"/>
                      </a:srgbClr>
                    </a:outerShdw>
                  </a:effectLst>
                </a:rPr>
                <a:t>Beams dumped</a:t>
              </a:r>
              <a:endParaRPr lang="en-US" b="1" dirty="0">
                <a:solidFill>
                  <a:schemeClr val="bg1"/>
                </a:solidFill>
                <a:effectLst>
                  <a:outerShdw blurRad="38100" dist="38100" dir="2700000" algn="tl">
                    <a:srgbClr val="000000">
                      <a:alpha val="43137"/>
                    </a:srgbClr>
                  </a:outerShdw>
                </a:effectLst>
              </a:endParaRPr>
            </a:p>
          </p:txBody>
        </p:sp>
      </p:grpSp>
      <p:pic>
        <p:nvPicPr>
          <p:cNvPr id="33794" name="Picture 2" descr="http://www.insigncreativelab.com/img/freccia07.jp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rot="21043992">
            <a:off x="7615450" y="2177630"/>
            <a:ext cx="623067" cy="940385"/>
          </a:xfrm>
          <a:prstGeom prst="rect">
            <a:avLst/>
          </a:prstGeom>
          <a:noFill/>
          <a:effectLst>
            <a:outerShdw blurRad="50800" dist="38100" dir="2700000" algn="tl" rotWithShape="0">
              <a:prstClr val="black">
                <a:alpha val="40000"/>
              </a:prstClr>
            </a:outerShdw>
          </a:effectLst>
        </p:spPr>
      </p:pic>
      <p:grpSp>
        <p:nvGrpSpPr>
          <p:cNvPr id="6" name="Group 94"/>
          <p:cNvGrpSpPr/>
          <p:nvPr/>
        </p:nvGrpSpPr>
        <p:grpSpPr>
          <a:xfrm>
            <a:off x="133561" y="4114800"/>
            <a:ext cx="1619039" cy="685800"/>
            <a:chOff x="133561" y="4191000"/>
            <a:chExt cx="1619039" cy="685800"/>
          </a:xfrm>
        </p:grpSpPr>
        <p:sp>
          <p:nvSpPr>
            <p:cNvPr id="46" name="TextBox 45"/>
            <p:cNvSpPr txBox="1"/>
            <p:nvPr/>
          </p:nvSpPr>
          <p:spPr>
            <a:xfrm>
              <a:off x="133561" y="4191000"/>
              <a:ext cx="1139671" cy="523220"/>
            </a:xfrm>
            <a:prstGeom prst="rect">
              <a:avLst/>
            </a:prstGeom>
            <a:solidFill>
              <a:schemeClr val="accent4">
                <a:lumMod val="20000"/>
                <a:lumOff val="80000"/>
              </a:schemeClr>
            </a:solidFill>
            <a:ln>
              <a:solidFill>
                <a:schemeClr val="tx1"/>
              </a:solidFill>
            </a:ln>
            <a:effectLst>
              <a:outerShdw blurRad="50800" dist="38100" dir="2700000" algn="tl" rotWithShape="0">
                <a:prstClr val="black">
                  <a:alpha val="40000"/>
                </a:prstClr>
              </a:outerShdw>
            </a:effectLst>
          </p:spPr>
          <p:txBody>
            <a:bodyPr wrap="none" rtlCol="0">
              <a:spAutoFit/>
            </a:bodyPr>
            <a:lstStyle/>
            <a:p>
              <a:pPr algn="ctr"/>
              <a:r>
                <a:rPr lang="en-US" sz="1400" b="1" dirty="0" smtClean="0">
                  <a:solidFill>
                    <a:srgbClr val="0070C0"/>
                  </a:solidFill>
                </a:rPr>
                <a:t>Pre-injection</a:t>
              </a:r>
            </a:p>
            <a:p>
              <a:pPr algn="ctr"/>
              <a:r>
                <a:rPr lang="en-US" sz="1400" b="1" dirty="0">
                  <a:solidFill>
                    <a:srgbClr val="0070C0"/>
                  </a:solidFill>
                </a:rPr>
                <a:t>f</a:t>
              </a:r>
              <a:r>
                <a:rPr lang="en-US" sz="1400" b="1" dirty="0" smtClean="0">
                  <a:solidFill>
                    <a:srgbClr val="0070C0"/>
                  </a:solidFill>
                </a:rPr>
                <a:t>lat bottom</a:t>
              </a:r>
              <a:endParaRPr lang="en-US" sz="1400" b="1" dirty="0">
                <a:solidFill>
                  <a:srgbClr val="0070C0"/>
                </a:solidFill>
              </a:endParaRPr>
            </a:p>
          </p:txBody>
        </p:sp>
        <p:cxnSp>
          <p:nvCxnSpPr>
            <p:cNvPr id="48" name="Straight Arrow Connector 47"/>
            <p:cNvCxnSpPr>
              <a:stCxn id="46" idx="3"/>
            </p:cNvCxnSpPr>
            <p:nvPr/>
          </p:nvCxnSpPr>
          <p:spPr>
            <a:xfrm>
              <a:off x="1273232" y="4452610"/>
              <a:ext cx="479368" cy="424190"/>
            </a:xfrm>
            <a:prstGeom prst="straightConnector1">
              <a:avLst/>
            </a:prstGeom>
            <a:ln w="12700">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 name="Group 93"/>
          <p:cNvGrpSpPr/>
          <p:nvPr/>
        </p:nvGrpSpPr>
        <p:grpSpPr>
          <a:xfrm>
            <a:off x="8305800" y="2819400"/>
            <a:ext cx="638565" cy="990602"/>
            <a:chOff x="1676404" y="3200400"/>
            <a:chExt cx="638565" cy="990602"/>
          </a:xfrm>
        </p:grpSpPr>
        <p:sp>
          <p:nvSpPr>
            <p:cNvPr id="45" name="TextBox 44"/>
            <p:cNvSpPr txBox="1"/>
            <p:nvPr/>
          </p:nvSpPr>
          <p:spPr>
            <a:xfrm>
              <a:off x="1699095" y="3200400"/>
              <a:ext cx="615874" cy="523220"/>
            </a:xfrm>
            <a:prstGeom prst="rect">
              <a:avLst/>
            </a:prstGeom>
            <a:solidFill>
              <a:schemeClr val="accent4">
                <a:lumMod val="20000"/>
                <a:lumOff val="80000"/>
              </a:schemeClr>
            </a:solidFill>
            <a:ln>
              <a:solidFill>
                <a:schemeClr val="tx1"/>
              </a:solidFill>
            </a:ln>
            <a:effectLst>
              <a:outerShdw blurRad="50800" dist="38100" dir="2700000" algn="tl" rotWithShape="0">
                <a:prstClr val="black">
                  <a:alpha val="40000"/>
                </a:prstClr>
              </a:outerShdw>
            </a:effectLst>
          </p:spPr>
          <p:txBody>
            <a:bodyPr wrap="none" rtlCol="0">
              <a:spAutoFit/>
            </a:bodyPr>
            <a:lstStyle/>
            <a:p>
              <a:r>
                <a:rPr lang="en-US" sz="1400" b="1" dirty="0" smtClean="0">
                  <a:solidFill>
                    <a:srgbClr val="0070C0"/>
                  </a:solidFill>
                </a:rPr>
                <a:t>Ramp</a:t>
              </a:r>
            </a:p>
            <a:p>
              <a:r>
                <a:rPr lang="en-US" sz="1400" b="1" dirty="0" smtClean="0">
                  <a:solidFill>
                    <a:srgbClr val="0070C0"/>
                  </a:solidFill>
                </a:rPr>
                <a:t>down</a:t>
              </a:r>
              <a:endParaRPr lang="en-US" sz="1400" b="1" dirty="0">
                <a:solidFill>
                  <a:srgbClr val="0070C0"/>
                </a:solidFill>
              </a:endParaRPr>
            </a:p>
          </p:txBody>
        </p:sp>
        <p:cxnSp>
          <p:nvCxnSpPr>
            <p:cNvPr id="52" name="Straight Arrow Connector 51"/>
            <p:cNvCxnSpPr>
              <a:stCxn id="45" idx="2"/>
            </p:cNvCxnSpPr>
            <p:nvPr/>
          </p:nvCxnSpPr>
          <p:spPr>
            <a:xfrm rot="5400000">
              <a:off x="1608027" y="3791997"/>
              <a:ext cx="467382" cy="330628"/>
            </a:xfrm>
            <a:prstGeom prst="straightConnector1">
              <a:avLst/>
            </a:prstGeom>
            <a:ln w="12700">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8" name="Group 95"/>
          <p:cNvGrpSpPr/>
          <p:nvPr/>
        </p:nvGrpSpPr>
        <p:grpSpPr>
          <a:xfrm>
            <a:off x="1386771" y="4724404"/>
            <a:ext cx="899231" cy="688773"/>
            <a:chOff x="1386771" y="4800604"/>
            <a:chExt cx="899231" cy="688773"/>
          </a:xfrm>
        </p:grpSpPr>
        <p:sp>
          <p:nvSpPr>
            <p:cNvPr id="53" name="TextBox 52"/>
            <p:cNvSpPr txBox="1"/>
            <p:nvPr/>
          </p:nvSpPr>
          <p:spPr>
            <a:xfrm>
              <a:off x="1386771" y="5181600"/>
              <a:ext cx="840295" cy="307777"/>
            </a:xfrm>
            <a:prstGeom prst="rect">
              <a:avLst/>
            </a:prstGeom>
            <a:solidFill>
              <a:schemeClr val="accent4">
                <a:lumMod val="20000"/>
                <a:lumOff val="80000"/>
              </a:schemeClr>
            </a:solidFill>
            <a:ln>
              <a:solidFill>
                <a:schemeClr val="tx1"/>
              </a:solidFill>
            </a:ln>
            <a:effectLst>
              <a:outerShdw blurRad="50800" dist="38100" dir="2700000" algn="tl" rotWithShape="0">
                <a:prstClr val="black">
                  <a:alpha val="40000"/>
                </a:prstClr>
              </a:outerShdw>
            </a:effectLst>
          </p:spPr>
          <p:txBody>
            <a:bodyPr wrap="none" rtlCol="0">
              <a:spAutoFit/>
            </a:bodyPr>
            <a:lstStyle/>
            <a:p>
              <a:pPr algn="ctr"/>
              <a:r>
                <a:rPr lang="en-US" sz="1400" b="1" dirty="0" smtClean="0">
                  <a:solidFill>
                    <a:srgbClr val="0070C0"/>
                  </a:solidFill>
                </a:rPr>
                <a:t>Injection</a:t>
              </a:r>
            </a:p>
          </p:txBody>
        </p:sp>
        <p:cxnSp>
          <p:nvCxnSpPr>
            <p:cNvPr id="55" name="Straight Arrow Connector 54"/>
            <p:cNvCxnSpPr>
              <a:stCxn id="53" idx="0"/>
            </p:cNvCxnSpPr>
            <p:nvPr/>
          </p:nvCxnSpPr>
          <p:spPr>
            <a:xfrm flipV="1">
              <a:off x="1806919" y="4800604"/>
              <a:ext cx="479083" cy="380996"/>
            </a:xfrm>
            <a:prstGeom prst="straightConnector1">
              <a:avLst/>
            </a:prstGeom>
            <a:ln w="12700">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 name="Group 49"/>
          <p:cNvGrpSpPr/>
          <p:nvPr/>
        </p:nvGrpSpPr>
        <p:grpSpPr>
          <a:xfrm>
            <a:off x="457200" y="838200"/>
            <a:ext cx="2286000" cy="2971800"/>
            <a:chOff x="457200" y="838200"/>
            <a:chExt cx="2286000" cy="2971800"/>
          </a:xfrm>
        </p:grpSpPr>
        <p:pic>
          <p:nvPicPr>
            <p:cNvPr id="49" name="Picture 2" descr="http://elogbook.cern.ch/eLogbook/attach_reader?attach_id=1116404"/>
            <p:cNvPicPr>
              <a:picLocks noChangeAspect="1" noChangeArrowheads="1"/>
            </p:cNvPicPr>
            <p:nvPr/>
          </p:nvPicPr>
          <p:blipFill>
            <a:blip r:embed="rId6" cstate="print"/>
            <a:srcRect t="8804" b="3159"/>
            <a:stretch>
              <a:fillRect/>
            </a:stretch>
          </p:blipFill>
          <p:spPr bwMode="auto">
            <a:xfrm>
              <a:off x="457200" y="838200"/>
              <a:ext cx="2286000" cy="1676400"/>
            </a:xfrm>
            <a:prstGeom prst="rect">
              <a:avLst/>
            </a:prstGeom>
            <a:noFill/>
          </p:spPr>
        </p:pic>
        <p:grpSp>
          <p:nvGrpSpPr>
            <p:cNvPr id="10" name="Group 96"/>
            <p:cNvGrpSpPr/>
            <p:nvPr/>
          </p:nvGrpSpPr>
          <p:grpSpPr>
            <a:xfrm>
              <a:off x="609600" y="1066800"/>
              <a:ext cx="2057400" cy="2743200"/>
              <a:chOff x="3352800" y="1066800"/>
              <a:chExt cx="2057400" cy="2743200"/>
            </a:xfrm>
          </p:grpSpPr>
          <p:cxnSp>
            <p:nvCxnSpPr>
              <p:cNvPr id="60" name="Straight Arrow Connector 59"/>
              <p:cNvCxnSpPr/>
              <p:nvPr/>
            </p:nvCxnSpPr>
            <p:spPr>
              <a:xfrm rot="16200000" flipH="1">
                <a:off x="4419600" y="2819400"/>
                <a:ext cx="1219200" cy="762000"/>
              </a:xfrm>
              <a:prstGeom prst="straightConnector1">
                <a:avLst/>
              </a:prstGeom>
              <a:ln w="12700">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352800" y="1066800"/>
                <a:ext cx="747320" cy="369332"/>
              </a:xfrm>
              <a:prstGeom prst="rect">
                <a:avLst/>
              </a:prstGeom>
              <a:solidFill>
                <a:schemeClr val="bg1"/>
              </a:solidFill>
            </p:spPr>
            <p:txBody>
              <a:bodyPr wrap="none" rtlCol="0">
                <a:spAutoFit/>
              </a:bodyPr>
              <a:lstStyle/>
              <a:p>
                <a:r>
                  <a:rPr lang="en-US" b="1" dirty="0" smtClean="0"/>
                  <a:t>Filling</a:t>
                </a:r>
              </a:p>
            </p:txBody>
          </p:sp>
        </p:grpSp>
      </p:grpSp>
      <p:grpSp>
        <p:nvGrpSpPr>
          <p:cNvPr id="11" name="Group 97"/>
          <p:cNvGrpSpPr/>
          <p:nvPr/>
        </p:nvGrpSpPr>
        <p:grpSpPr>
          <a:xfrm>
            <a:off x="3048000" y="3962400"/>
            <a:ext cx="2743200" cy="1737360"/>
            <a:chOff x="3048000" y="4038600"/>
            <a:chExt cx="2743200" cy="1737360"/>
          </a:xfrm>
        </p:grpSpPr>
        <p:cxnSp>
          <p:nvCxnSpPr>
            <p:cNvPr id="65" name="Straight Arrow Connector 64"/>
            <p:cNvCxnSpPr>
              <a:stCxn id="62" idx="1"/>
            </p:cNvCxnSpPr>
            <p:nvPr/>
          </p:nvCxnSpPr>
          <p:spPr>
            <a:xfrm rot="10800000">
              <a:off x="3048000" y="4343400"/>
              <a:ext cx="457200" cy="563880"/>
            </a:xfrm>
            <a:prstGeom prst="straightConnector1">
              <a:avLst/>
            </a:prstGeom>
            <a:ln w="12700">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12" name="Group 89"/>
            <p:cNvGrpSpPr/>
            <p:nvPr/>
          </p:nvGrpSpPr>
          <p:grpSpPr>
            <a:xfrm>
              <a:off x="3505200" y="4038600"/>
              <a:ext cx="2286000" cy="1737360"/>
              <a:chOff x="3352800" y="4038600"/>
              <a:chExt cx="2286000" cy="1737360"/>
            </a:xfrm>
          </p:grpSpPr>
          <p:pic>
            <p:nvPicPr>
              <p:cNvPr id="62" name="Picture 6"/>
              <p:cNvPicPr>
                <a:picLocks/>
              </p:cNvPicPr>
              <p:nvPr/>
            </p:nvPicPr>
            <p:blipFill>
              <a:blip r:embed="rId7" cstate="print"/>
              <a:srcRect/>
              <a:stretch>
                <a:fillRect/>
              </a:stretch>
            </p:blipFill>
            <p:spPr bwMode="auto">
              <a:xfrm>
                <a:off x="3352800" y="4038600"/>
                <a:ext cx="2286000" cy="173736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67" name="TextBox 66"/>
              <p:cNvSpPr txBox="1"/>
              <p:nvPr/>
            </p:nvSpPr>
            <p:spPr>
              <a:xfrm>
                <a:off x="3976267" y="4736068"/>
                <a:ext cx="1039067" cy="369332"/>
              </a:xfrm>
              <a:prstGeom prst="rect">
                <a:avLst/>
              </a:prstGeom>
              <a:solidFill>
                <a:schemeClr val="bg1"/>
              </a:solidFill>
            </p:spPr>
            <p:txBody>
              <a:bodyPr wrap="none" rtlCol="0">
                <a:spAutoFit/>
              </a:bodyPr>
              <a:lstStyle/>
              <a:p>
                <a:r>
                  <a:rPr lang="en-US" b="1" dirty="0" smtClean="0"/>
                  <a:t>Ramp up</a:t>
                </a:r>
              </a:p>
            </p:txBody>
          </p:sp>
        </p:grpSp>
      </p:grpSp>
      <p:grpSp>
        <p:nvGrpSpPr>
          <p:cNvPr id="13" name="Group 98"/>
          <p:cNvGrpSpPr/>
          <p:nvPr/>
        </p:nvGrpSpPr>
        <p:grpSpPr>
          <a:xfrm>
            <a:off x="3200405" y="3048006"/>
            <a:ext cx="1736278" cy="715083"/>
            <a:chOff x="3200405" y="3124206"/>
            <a:chExt cx="1736278" cy="715083"/>
          </a:xfrm>
        </p:grpSpPr>
        <p:sp>
          <p:nvSpPr>
            <p:cNvPr id="72" name="TextBox 71"/>
            <p:cNvSpPr txBox="1"/>
            <p:nvPr/>
          </p:nvSpPr>
          <p:spPr>
            <a:xfrm>
              <a:off x="3710193" y="3316069"/>
              <a:ext cx="1226490" cy="523220"/>
            </a:xfrm>
            <a:prstGeom prst="rect">
              <a:avLst/>
            </a:prstGeom>
            <a:solidFill>
              <a:schemeClr val="accent4">
                <a:lumMod val="20000"/>
                <a:lumOff val="80000"/>
              </a:schemeClr>
            </a:solidFill>
            <a:ln>
              <a:solidFill>
                <a:schemeClr val="tx1"/>
              </a:solidFill>
            </a:ln>
            <a:effectLst>
              <a:outerShdw blurRad="50800" dist="38100" dir="2700000" algn="tl" rotWithShape="0">
                <a:prstClr val="black">
                  <a:alpha val="40000"/>
                </a:prstClr>
              </a:outerShdw>
            </a:effectLst>
          </p:spPr>
          <p:txBody>
            <a:bodyPr wrap="none" rtlCol="0">
              <a:spAutoFit/>
            </a:bodyPr>
            <a:lstStyle/>
            <a:p>
              <a:pPr algn="ctr"/>
              <a:r>
                <a:rPr lang="en-US" sz="1400" b="1" dirty="0" smtClean="0">
                  <a:solidFill>
                    <a:srgbClr val="0070C0"/>
                  </a:solidFill>
                </a:rPr>
                <a:t>Squeezing the</a:t>
              </a:r>
            </a:p>
            <a:p>
              <a:pPr algn="ctr"/>
              <a:r>
                <a:rPr lang="en-US" sz="1400" b="1" dirty="0" smtClean="0">
                  <a:solidFill>
                    <a:srgbClr val="0070C0"/>
                  </a:solidFill>
                </a:rPr>
                <a:t>beam sizes</a:t>
              </a:r>
              <a:endParaRPr lang="en-US" sz="1400" b="1" dirty="0">
                <a:solidFill>
                  <a:srgbClr val="0070C0"/>
                </a:solidFill>
              </a:endParaRPr>
            </a:p>
          </p:txBody>
        </p:sp>
        <p:cxnSp>
          <p:nvCxnSpPr>
            <p:cNvPr id="74" name="Straight Arrow Connector 73"/>
            <p:cNvCxnSpPr>
              <a:stCxn id="72" idx="1"/>
            </p:cNvCxnSpPr>
            <p:nvPr/>
          </p:nvCxnSpPr>
          <p:spPr>
            <a:xfrm flipH="1" flipV="1">
              <a:off x="3200405" y="3124206"/>
              <a:ext cx="509788" cy="453473"/>
            </a:xfrm>
            <a:prstGeom prst="straightConnector1">
              <a:avLst/>
            </a:prstGeom>
            <a:ln w="12700">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4" name="Group 99"/>
          <p:cNvGrpSpPr/>
          <p:nvPr/>
        </p:nvGrpSpPr>
        <p:grpSpPr>
          <a:xfrm>
            <a:off x="3429000" y="762000"/>
            <a:ext cx="2284828" cy="2209800"/>
            <a:chOff x="6173372" y="762000"/>
            <a:chExt cx="2284828" cy="2209800"/>
          </a:xfrm>
        </p:grpSpPr>
        <p:cxnSp>
          <p:nvCxnSpPr>
            <p:cNvPr id="70" name="Straight Arrow Connector 69"/>
            <p:cNvCxnSpPr/>
            <p:nvPr/>
          </p:nvCxnSpPr>
          <p:spPr>
            <a:xfrm rot="10800000" flipV="1">
              <a:off x="6325772" y="2499360"/>
              <a:ext cx="990014" cy="472440"/>
            </a:xfrm>
            <a:prstGeom prst="straightConnector1">
              <a:avLst/>
            </a:prstGeom>
            <a:ln w="12700">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15" name="Group 82"/>
            <p:cNvGrpSpPr/>
            <p:nvPr/>
          </p:nvGrpSpPr>
          <p:grpSpPr>
            <a:xfrm>
              <a:off x="6173372" y="762000"/>
              <a:ext cx="2284828" cy="1737360"/>
              <a:chOff x="5906086" y="762000"/>
              <a:chExt cx="2284828" cy="1737360"/>
            </a:xfrm>
          </p:grpSpPr>
          <p:pic>
            <p:nvPicPr>
              <p:cNvPr id="68" name="Picture 2" descr="https://ab-dep-op-elogbook.web.cern.ch/ab-dep-op-elogbook/elogbook/attach.php?attachId=1074712&amp;type=png&amp;fname=20100426033319.png"/>
              <p:cNvPicPr>
                <a:picLocks noChangeAspect="1" noChangeArrowheads="1"/>
              </p:cNvPicPr>
              <p:nvPr/>
            </p:nvPicPr>
            <p:blipFill>
              <a:blip r:embed="rId8" cstate="print"/>
              <a:srcRect/>
              <a:stretch>
                <a:fillRect/>
              </a:stretch>
            </p:blipFill>
            <p:spPr bwMode="auto">
              <a:xfrm>
                <a:off x="5906086" y="762000"/>
                <a:ext cx="2284828" cy="173736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76" name="TextBox 75"/>
              <p:cNvSpPr txBox="1"/>
              <p:nvPr/>
            </p:nvSpPr>
            <p:spPr>
              <a:xfrm>
                <a:off x="6096001" y="1992868"/>
                <a:ext cx="1904999" cy="369332"/>
              </a:xfrm>
              <a:prstGeom prst="rect">
                <a:avLst/>
              </a:prstGeom>
              <a:solidFill>
                <a:schemeClr val="bg1"/>
              </a:solidFill>
            </p:spPr>
            <p:txBody>
              <a:bodyPr wrap="square" rtlCol="0">
                <a:spAutoFit/>
              </a:bodyPr>
              <a:lstStyle/>
              <a:p>
                <a:r>
                  <a:rPr lang="en-US" b="1" dirty="0" smtClean="0"/>
                  <a:t>Beams in collision</a:t>
                </a:r>
              </a:p>
            </p:txBody>
          </p:sp>
        </p:grpSp>
      </p:grpSp>
      <p:grpSp>
        <p:nvGrpSpPr>
          <p:cNvPr id="16" name="Group 100"/>
          <p:cNvGrpSpPr/>
          <p:nvPr/>
        </p:nvGrpSpPr>
        <p:grpSpPr>
          <a:xfrm>
            <a:off x="6324600" y="3276600"/>
            <a:ext cx="2362200" cy="2438400"/>
            <a:chOff x="6324600" y="3352800"/>
            <a:chExt cx="2362200" cy="2438400"/>
          </a:xfrm>
        </p:grpSpPr>
        <p:grpSp>
          <p:nvGrpSpPr>
            <p:cNvPr id="17" name="Group 77"/>
            <p:cNvGrpSpPr/>
            <p:nvPr/>
          </p:nvGrpSpPr>
          <p:grpSpPr>
            <a:xfrm>
              <a:off x="6400800" y="4053840"/>
              <a:ext cx="2286000" cy="1737360"/>
              <a:chOff x="6400800" y="3733800"/>
              <a:chExt cx="2286000" cy="1737360"/>
            </a:xfrm>
            <a:effectLst>
              <a:outerShdw blurRad="50800" dist="38100" dir="2700000" algn="tl" rotWithShape="0">
                <a:prstClr val="black">
                  <a:alpha val="40000"/>
                </a:prstClr>
              </a:outerShdw>
            </a:effectLst>
          </p:grpSpPr>
          <p:pic>
            <p:nvPicPr>
              <p:cNvPr id="98308" name="Picture 4" descr="http://cms.web.cern.ch/cms/News/2010/QCD-10-002/ispy-run139779-evt4994190-v1-Copyright-hires.png"/>
              <p:cNvPicPr>
                <a:picLocks noChangeArrowheads="1"/>
              </p:cNvPicPr>
              <p:nvPr/>
            </p:nvPicPr>
            <p:blipFill>
              <a:blip r:embed="rId9" cstate="print"/>
              <a:srcRect/>
              <a:stretch>
                <a:fillRect/>
              </a:stretch>
            </p:blipFill>
            <p:spPr bwMode="auto">
              <a:xfrm>
                <a:off x="6400800" y="3733800"/>
                <a:ext cx="2286000" cy="1737360"/>
              </a:xfrm>
              <a:prstGeom prst="rect">
                <a:avLst/>
              </a:prstGeom>
              <a:noFill/>
            </p:spPr>
          </p:pic>
          <p:sp>
            <p:nvSpPr>
              <p:cNvPr id="77" name="TextBox 76"/>
              <p:cNvSpPr txBox="1"/>
              <p:nvPr/>
            </p:nvSpPr>
            <p:spPr>
              <a:xfrm>
                <a:off x="6532947" y="5029200"/>
                <a:ext cx="2021707" cy="369332"/>
              </a:xfrm>
              <a:prstGeom prst="rect">
                <a:avLst/>
              </a:prstGeom>
              <a:solidFill>
                <a:schemeClr val="bg1"/>
              </a:solidFill>
            </p:spPr>
            <p:txBody>
              <a:bodyPr wrap="none" rtlCol="0">
                <a:spAutoFit/>
              </a:bodyPr>
              <a:lstStyle/>
              <a:p>
                <a:r>
                  <a:rPr lang="en-US" b="1" dirty="0" smtClean="0">
                    <a:latin typeface="Lucida Handwriting" pitchFamily="66" charset="0"/>
                  </a:rPr>
                  <a:t>STABLE BEAMS</a:t>
                </a:r>
              </a:p>
            </p:txBody>
          </p:sp>
        </p:grpSp>
        <p:cxnSp>
          <p:nvCxnSpPr>
            <p:cNvPr id="80" name="Straight Arrow Connector 79"/>
            <p:cNvCxnSpPr/>
            <p:nvPr/>
          </p:nvCxnSpPr>
          <p:spPr>
            <a:xfrm rot="16200000" flipV="1">
              <a:off x="6134100" y="3543300"/>
              <a:ext cx="685800" cy="304800"/>
            </a:xfrm>
            <a:prstGeom prst="straightConnector1">
              <a:avLst/>
            </a:prstGeom>
            <a:ln w="12700">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1" presetClass="entr" presetSubtype="0" fill="hold" nodeType="withEffect">
                                  <p:stCondLst>
                                    <p:cond delay="0"/>
                                  </p:stCondLst>
                                  <p:childTnLst>
                                    <p:set>
                                      <p:cBhvr>
                                        <p:cTn id="9" dur="1" fill="hold">
                                          <p:stCondLst>
                                            <p:cond delay="0"/>
                                          </p:stCondLst>
                                        </p:cTn>
                                        <p:tgtEl>
                                          <p:spTgt spid="10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childTnLst>
                                </p:cTn>
                              </p:par>
                            </p:childTnLst>
                          </p:cTn>
                        </p:par>
                        <p:par>
                          <p:cTn id="42" fill="hold">
                            <p:stCondLst>
                              <p:cond delay="0"/>
                            </p:stCondLst>
                            <p:childTnLst>
                              <p:par>
                                <p:cTn id="43" presetID="22" presetClass="entr" presetSubtype="1" fill="hold" nodeType="afterEffect">
                                  <p:stCondLst>
                                    <p:cond delay="0"/>
                                  </p:stCondLst>
                                  <p:childTnLst>
                                    <p:set>
                                      <p:cBhvr>
                                        <p:cTn id="44" dur="1" fill="hold">
                                          <p:stCondLst>
                                            <p:cond delay="0"/>
                                          </p:stCondLst>
                                        </p:cTn>
                                        <p:tgtEl>
                                          <p:spTgt spid="33794"/>
                                        </p:tgtEl>
                                        <p:attrNameLst>
                                          <p:attrName>style.visibility</p:attrName>
                                        </p:attrNameLst>
                                      </p:cBhvr>
                                      <p:to>
                                        <p:strVal val="visible"/>
                                      </p:to>
                                    </p:set>
                                    <p:animEffect transition="in" filter="wipe(up)">
                                      <p:cBhvr>
                                        <p:cTn id="45" dur="500"/>
                                        <p:tgtEl>
                                          <p:spTgt spid="33794"/>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cern.ch\dfs\Users\j\jwenning\Documents\Talks\IPAC12\20080404_peter_higgs_atlas.jpg"/>
          <p:cNvPicPr>
            <a:picLocks noChangeAspect="1" noChangeArrowheads="1"/>
          </p:cNvPicPr>
          <p:nvPr/>
        </p:nvPicPr>
        <p:blipFill>
          <a:blip r:embed="rId3" cstate="print"/>
          <a:srcRect/>
          <a:stretch>
            <a:fillRect/>
          </a:stretch>
        </p:blipFill>
        <p:spPr bwMode="auto">
          <a:xfrm>
            <a:off x="5394841" y="2833562"/>
            <a:ext cx="4813461" cy="3203960"/>
          </a:xfrm>
          <a:prstGeom prst="rect">
            <a:avLst/>
          </a:prstGeom>
          <a:noFill/>
        </p:spPr>
      </p:pic>
      <p:sp>
        <p:nvSpPr>
          <p:cNvPr id="8" name="Title 7"/>
          <p:cNvSpPr>
            <a:spLocks noGrp="1"/>
          </p:cNvSpPr>
          <p:nvPr>
            <p:ph type="title"/>
          </p:nvPr>
        </p:nvSpPr>
        <p:spPr/>
        <p:txBody>
          <a:bodyPr/>
          <a:lstStyle/>
          <a:p>
            <a:r>
              <a:rPr lang="en-US" dirty="0" smtClean="0"/>
              <a:t>Higgs</a:t>
            </a:r>
            <a:endParaRPr lang="en-US" dirty="0"/>
          </a:p>
        </p:txBody>
      </p:sp>
      <p:sp>
        <p:nvSpPr>
          <p:cNvPr id="9" name="Text Placeholder 8"/>
          <p:cNvSpPr>
            <a:spLocks noGrp="1"/>
          </p:cNvSpPr>
          <p:nvPr>
            <p:ph type="body" sz="quarter" idx="13"/>
          </p:nvPr>
        </p:nvSpPr>
        <p:spPr>
          <a:xfrm>
            <a:off x="137160" y="961621"/>
            <a:ext cx="8869680" cy="1151994"/>
          </a:xfrm>
        </p:spPr>
        <p:txBody>
          <a:bodyPr/>
          <a:lstStyle/>
          <a:p>
            <a:pPr>
              <a:buClr>
                <a:srgbClr val="0A20F0"/>
              </a:buClr>
              <a:buSzPct val="85000"/>
              <a:buFont typeface="Wingdings" pitchFamily="2" charset="2"/>
              <a:buChar char="q"/>
            </a:pPr>
            <a:r>
              <a:rPr lang="en-US" dirty="0" smtClean="0"/>
              <a:t>Back in the 1950’s and 1960’s, particle theorists had problems to build theories with the correct interactions  that would at the same time allow particles to have … a mass. </a:t>
            </a:r>
          </a:p>
        </p:txBody>
      </p:sp>
      <p:sp>
        <p:nvSpPr>
          <p:cNvPr id="10" name="Text Placeholder 8"/>
          <p:cNvSpPr txBox="1">
            <a:spLocks/>
          </p:cNvSpPr>
          <p:nvPr/>
        </p:nvSpPr>
        <p:spPr>
          <a:xfrm>
            <a:off x="124420" y="2852882"/>
            <a:ext cx="5197088" cy="2138844"/>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
                <a:srgbClr val="0A20F0"/>
              </a:buClr>
              <a:buSzPct val="85000"/>
              <a:buFont typeface="Wingdings" pitchFamily="2" charset="2"/>
              <a:buChar char="q"/>
              <a:tabLst/>
              <a:defRPr/>
            </a:pPr>
            <a:r>
              <a:rPr kumimoji="0" lang="en-US" sz="2400" b="0" i="0" u="none" strike="noStrike" kern="0" cap="none" spc="0" normalizeH="0" baseline="0" noProof="0" dirty="0" smtClean="0">
                <a:ln>
                  <a:noFill/>
                </a:ln>
                <a:solidFill>
                  <a:schemeClr val="tx1"/>
                </a:solidFill>
                <a:effectLst/>
                <a:uLnTx/>
                <a:uFillTx/>
                <a:latin typeface="+mn-lt"/>
                <a:ea typeface="+mn-ea"/>
                <a:cs typeface="+mn-cs"/>
              </a:rPr>
              <a:t>In 1964 P. Higgs proposed</a:t>
            </a:r>
            <a:r>
              <a:rPr kumimoji="0" lang="en-US" sz="2400" b="0" i="0" u="none" strike="noStrike" kern="0" cap="none" spc="0" normalizeH="0" noProof="0" dirty="0" smtClean="0">
                <a:ln>
                  <a:noFill/>
                </a:ln>
                <a:solidFill>
                  <a:schemeClr val="tx1"/>
                </a:solidFill>
                <a:effectLst/>
                <a:uLnTx/>
                <a:uFillTx/>
                <a:latin typeface="+mn-lt"/>
                <a:ea typeface="+mn-ea"/>
                <a:cs typeface="+mn-cs"/>
              </a:rPr>
              <a:t> a mechanism to solve this ‘problem’. This required the existence of a new particle, the </a:t>
            </a:r>
            <a:r>
              <a:rPr kumimoji="0" lang="en-US" sz="2400" b="1" i="1" u="none" strike="noStrike" kern="0" cap="none" spc="0" normalizeH="0" noProof="0" dirty="0" smtClean="0">
                <a:ln>
                  <a:noFill/>
                </a:ln>
                <a:solidFill>
                  <a:schemeClr val="tx1"/>
                </a:solidFill>
                <a:effectLst/>
                <a:uLnTx/>
                <a:uFillTx/>
                <a:latin typeface="+mn-lt"/>
                <a:ea typeface="+mn-ea"/>
                <a:cs typeface="+mn-cs"/>
              </a:rPr>
              <a:t>Higgs</a:t>
            </a:r>
            <a:r>
              <a:rPr kumimoji="0" lang="en-US" sz="2400" b="0" i="0" u="none" strike="noStrike" kern="0" cap="none" spc="0" normalizeH="0" noProof="0" dirty="0" smtClean="0">
                <a:ln>
                  <a:noFill/>
                </a:ln>
                <a:solidFill>
                  <a:schemeClr val="tx1"/>
                </a:solidFill>
                <a:effectLst/>
                <a:uLnTx/>
                <a:uFillTx/>
                <a:latin typeface="+mn-lt"/>
                <a:ea typeface="+mn-ea"/>
                <a:cs typeface="+mn-cs"/>
              </a:rPr>
              <a:t> (boson), which is ‘giving’ mass to particles.</a:t>
            </a:r>
            <a:endParaRPr kumimoji="0" lang="en-US" sz="2400" b="0" i="0" u="none" strike="noStrike" kern="0" cap="none" spc="0" normalizeH="0" baseline="0" noProof="0" dirty="0" smtClean="0">
              <a:ln>
                <a:noFill/>
              </a:ln>
              <a:solidFill>
                <a:schemeClr val="tx1"/>
              </a:solidFill>
              <a:effectLst/>
              <a:uLnTx/>
              <a:uFillTx/>
              <a:latin typeface="+mn-lt"/>
              <a:ea typeface="+mn-ea"/>
              <a:cs typeface="+mn-cs"/>
            </a:endParaRPr>
          </a:p>
        </p:txBody>
      </p:sp>
      <p:sp>
        <p:nvSpPr>
          <p:cNvPr id="11" name="TextBox 10"/>
          <p:cNvSpPr txBox="1"/>
          <p:nvPr/>
        </p:nvSpPr>
        <p:spPr>
          <a:xfrm>
            <a:off x="2608288" y="2233535"/>
            <a:ext cx="3094565" cy="523220"/>
          </a:xfrm>
          <a:prstGeom prst="rect">
            <a:avLst/>
          </a:prstGeom>
          <a:noFill/>
        </p:spPr>
        <p:txBody>
          <a:bodyPr wrap="none" rtlCol="0">
            <a:spAutoFit/>
          </a:bodyPr>
          <a:lstStyle/>
          <a:p>
            <a:r>
              <a:rPr lang="en-US" sz="2800" b="1" dirty="0" smtClean="0"/>
              <a:t>A serious problem !</a:t>
            </a:r>
          </a:p>
        </p:txBody>
      </p:sp>
      <p:sp>
        <p:nvSpPr>
          <p:cNvPr id="12" name="TextBox 11"/>
          <p:cNvSpPr txBox="1"/>
          <p:nvPr/>
        </p:nvSpPr>
        <p:spPr>
          <a:xfrm>
            <a:off x="5501387" y="5576342"/>
            <a:ext cx="3527761" cy="369332"/>
          </a:xfrm>
          <a:prstGeom prst="rect">
            <a:avLst/>
          </a:prstGeom>
          <a:solidFill>
            <a:schemeClr val="tx1">
              <a:lumMod val="50000"/>
              <a:lumOff val="50000"/>
            </a:schemeClr>
          </a:solidFill>
        </p:spPr>
        <p:txBody>
          <a:bodyPr wrap="none" rtlCol="0">
            <a:spAutoFit/>
          </a:bodyPr>
          <a:lstStyle/>
          <a:p>
            <a:r>
              <a:rPr lang="en-US" b="1" i="1" dirty="0" smtClean="0">
                <a:solidFill>
                  <a:schemeClr val="bg1"/>
                </a:solidFill>
              </a:rPr>
              <a:t>P. Higgs visiting the ATLAS detector</a:t>
            </a:r>
          </a:p>
        </p:txBody>
      </p:sp>
      <p:sp>
        <p:nvSpPr>
          <p:cNvPr id="13" name="Text Placeholder 8"/>
          <p:cNvSpPr txBox="1">
            <a:spLocks/>
          </p:cNvSpPr>
          <p:nvPr/>
        </p:nvSpPr>
        <p:spPr>
          <a:xfrm>
            <a:off x="179882" y="4884047"/>
            <a:ext cx="4987226" cy="1576713"/>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
                <a:srgbClr val="0A20F0"/>
              </a:buClr>
              <a:buSzPct val="85000"/>
              <a:tabLst/>
              <a:defRPr/>
            </a:pPr>
            <a:r>
              <a:rPr kumimoji="0" lang="en-US" sz="2400" b="0" i="1" u="none" strike="noStrike" kern="0" cap="none" spc="0" normalizeH="0" baseline="0" noProof="0" dirty="0" smtClean="0">
                <a:ln>
                  <a:noFill/>
                </a:ln>
                <a:solidFill>
                  <a:srgbClr val="0A20F0"/>
                </a:solidFill>
                <a:effectLst/>
                <a:uLnTx/>
                <a:uFillTx/>
                <a:latin typeface="+mn-lt"/>
                <a:ea typeface="+mn-ea"/>
                <a:cs typeface="+mn-cs"/>
              </a:rPr>
              <a:t>	Particle</a:t>
            </a:r>
            <a:r>
              <a:rPr kumimoji="0" lang="en-US" sz="2400" b="0" i="1" u="none" strike="noStrike" kern="0" cap="none" spc="0" normalizeH="0" noProof="0" dirty="0" smtClean="0">
                <a:ln>
                  <a:noFill/>
                </a:ln>
                <a:solidFill>
                  <a:srgbClr val="0A20F0"/>
                </a:solidFill>
                <a:effectLst/>
                <a:uLnTx/>
                <a:uFillTx/>
                <a:latin typeface="+mn-lt"/>
                <a:ea typeface="+mn-ea"/>
                <a:cs typeface="+mn-cs"/>
              </a:rPr>
              <a:t> physicists are still hunting it - there is no prediction concerning the mass of the Higgs itself !</a:t>
            </a:r>
            <a:endParaRPr kumimoji="0" lang="en-US" sz="2400" b="0" i="1" u="none" strike="noStrike" kern="0" cap="none" spc="0" normalizeH="0" baseline="0" noProof="0" dirty="0" smtClean="0">
              <a:ln>
                <a:noFill/>
              </a:ln>
              <a:solidFill>
                <a:srgbClr val="0A20F0"/>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90114"/>
                                        </p:tgtEl>
                                        <p:attrNameLst>
                                          <p:attrName>style.visibility</p:attrName>
                                        </p:attrNameLst>
                                      </p:cBhvr>
                                      <p:to>
                                        <p:strVal val="visible"/>
                                      </p:to>
                                    </p:set>
                                    <p:anim calcmode="lin" valueType="num">
                                      <p:cBhvr additive="base">
                                        <p:cTn id="17" dur="500" fill="hold"/>
                                        <p:tgtEl>
                                          <p:spTgt spid="90114"/>
                                        </p:tgtEl>
                                        <p:attrNameLst>
                                          <p:attrName>ppt_x</p:attrName>
                                        </p:attrNameLst>
                                      </p:cBhvr>
                                      <p:tavLst>
                                        <p:tav tm="0">
                                          <p:val>
                                            <p:strVal val="#ppt_x"/>
                                          </p:val>
                                        </p:tav>
                                        <p:tav tm="100000">
                                          <p:val>
                                            <p:strVal val="#ppt_x"/>
                                          </p:val>
                                        </p:tav>
                                      </p:tavLst>
                                    </p:anim>
                                    <p:anim calcmode="lin" valueType="num">
                                      <p:cBhvr additive="base">
                                        <p:cTn id="18" dur="500" fill="hold"/>
                                        <p:tgtEl>
                                          <p:spTgt spid="9011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animBg="1"/>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2"/>
          <p:cNvSpPr txBox="1">
            <a:spLocks noChangeArrowheads="1"/>
          </p:cNvSpPr>
          <p:nvPr/>
        </p:nvSpPr>
        <p:spPr bwMode="auto">
          <a:xfrm>
            <a:off x="318448" y="869426"/>
            <a:ext cx="8534400" cy="892552"/>
          </a:xfrm>
          <a:prstGeom prst="rect">
            <a:avLst/>
          </a:prstGeom>
          <a:noFill/>
          <a:ln w="9525">
            <a:noFill/>
            <a:miter lim="800000"/>
            <a:headEnd/>
            <a:tailEnd/>
          </a:ln>
        </p:spPr>
        <p:txBody>
          <a:bodyPr>
            <a:spAutoFit/>
          </a:bodyPr>
          <a:lstStyle/>
          <a:p>
            <a:pPr algn="ctr"/>
            <a:r>
              <a:rPr lang="en-US" sz="3200" dirty="0" smtClean="0"/>
              <a:t>Where the WEB was invented in 1989</a:t>
            </a:r>
          </a:p>
          <a:p>
            <a:pPr algn="ctr"/>
            <a:r>
              <a:rPr lang="en-US" sz="2000" dirty="0" smtClean="0"/>
              <a:t>to meet the communication needs of particle physicists!</a:t>
            </a:r>
            <a:endParaRPr lang="en-US" sz="3200" dirty="0"/>
          </a:p>
        </p:txBody>
      </p:sp>
      <p:pic>
        <p:nvPicPr>
          <p:cNvPr id="70659" name="Picture 4"/>
          <p:cNvPicPr>
            <a:picLocks noChangeAspect="1" noChangeArrowheads="1"/>
          </p:cNvPicPr>
          <p:nvPr/>
        </p:nvPicPr>
        <p:blipFill>
          <a:blip r:embed="rId3" cstate="print"/>
          <a:srcRect/>
          <a:stretch>
            <a:fillRect/>
          </a:stretch>
        </p:blipFill>
        <p:spPr bwMode="auto">
          <a:xfrm>
            <a:off x="1453488" y="2167032"/>
            <a:ext cx="6325737" cy="4260100"/>
          </a:xfrm>
          <a:prstGeom prst="rect">
            <a:avLst/>
          </a:prstGeom>
          <a:noFill/>
          <a:ln w="9525">
            <a:noFill/>
            <a:miter lim="800000"/>
            <a:headEnd/>
            <a:tailEnd/>
          </a:ln>
        </p:spPr>
      </p:pic>
      <p:sp>
        <p:nvSpPr>
          <p:cNvPr id="4" name="Title 3"/>
          <p:cNvSpPr>
            <a:spLocks noGrp="1"/>
          </p:cNvSpPr>
          <p:nvPr>
            <p:ph type="title"/>
          </p:nvPr>
        </p:nvSpPr>
        <p:spPr/>
        <p:txBody>
          <a:bodyPr/>
          <a:lstStyle/>
          <a:p>
            <a:r>
              <a:rPr lang="en-US" dirty="0" smtClean="0"/>
              <a:t>CERN’s most Famous </a:t>
            </a:r>
            <a:r>
              <a:rPr lang="en-US" sz="3200" dirty="0" smtClean="0"/>
              <a:t>Invention</a:t>
            </a:r>
            <a:endParaRPr lang="en-US" sz="3200" dirty="0"/>
          </a:p>
        </p:txBody>
      </p:sp>
      <p:sp>
        <p:nvSpPr>
          <p:cNvPr id="6" name="TextBox 5"/>
          <p:cNvSpPr txBox="1"/>
          <p:nvPr/>
        </p:nvSpPr>
        <p:spPr>
          <a:xfrm>
            <a:off x="2541840" y="3725612"/>
            <a:ext cx="1507592" cy="523220"/>
          </a:xfrm>
          <a:prstGeom prst="rect">
            <a:avLst/>
          </a:prstGeom>
          <a:noFill/>
        </p:spPr>
        <p:txBody>
          <a:bodyPr wrap="none" rtlCol="0">
            <a:spAutoFit/>
          </a:bodyPr>
          <a:lstStyle/>
          <a:p>
            <a:r>
              <a:rPr lang="en-US" sz="2800" b="1" dirty="0" smtClean="0">
                <a:solidFill>
                  <a:srgbClr val="FF0000"/>
                </a:solidFill>
              </a:rPr>
              <a:t>http://...</a:t>
            </a:r>
            <a:endParaRPr lang="en-US" sz="2800" b="1" dirty="0" err="1" smtClean="0">
              <a:solidFill>
                <a:srgbClr val="FF0000"/>
              </a:solidFill>
            </a:endParaRPr>
          </a:p>
        </p:txBody>
      </p:sp>
      <p:sp>
        <p:nvSpPr>
          <p:cNvPr id="7" name="Rectangle 6"/>
          <p:cNvSpPr/>
          <p:nvPr/>
        </p:nvSpPr>
        <p:spPr>
          <a:xfrm>
            <a:off x="2438772" y="1730327"/>
            <a:ext cx="4374018" cy="461665"/>
          </a:xfrm>
          <a:prstGeom prst="rect">
            <a:avLst/>
          </a:prstGeom>
        </p:spPr>
        <p:txBody>
          <a:bodyPr wrap="none">
            <a:spAutoFit/>
          </a:bodyPr>
          <a:lstStyle/>
          <a:p>
            <a:r>
              <a:rPr lang="en-US" sz="2400" dirty="0" smtClean="0">
                <a:hlinkClick r:id="rId4"/>
              </a:rPr>
              <a:t>http://public.web.cern.ch/public/</a:t>
            </a:r>
            <a:endParaRPr lang="en-US" sz="24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9906026_01"/>
          <p:cNvPicPr>
            <a:picLocks noChangeAspect="1" noChangeArrowheads="1"/>
          </p:cNvPicPr>
          <p:nvPr/>
        </p:nvPicPr>
        <p:blipFill>
          <a:blip r:embed="rId3" cstate="print"/>
          <a:srcRect/>
          <a:stretch>
            <a:fillRect/>
          </a:stretch>
        </p:blipFill>
        <p:spPr bwMode="auto">
          <a:xfrm>
            <a:off x="367352" y="1836316"/>
            <a:ext cx="5334000" cy="4545012"/>
          </a:xfrm>
          <a:prstGeom prst="rect">
            <a:avLst/>
          </a:prstGeom>
          <a:noFill/>
        </p:spPr>
      </p:pic>
      <p:sp>
        <p:nvSpPr>
          <p:cNvPr id="4" name="Text Box 4"/>
          <p:cNvSpPr txBox="1">
            <a:spLocks noChangeArrowheads="1"/>
          </p:cNvSpPr>
          <p:nvPr/>
        </p:nvSpPr>
        <p:spPr bwMode="auto">
          <a:xfrm>
            <a:off x="433743" y="968991"/>
            <a:ext cx="8524876" cy="707886"/>
          </a:xfrm>
          <a:prstGeom prst="rect">
            <a:avLst/>
          </a:prstGeom>
          <a:noFill/>
          <a:ln w="9525">
            <a:noFill/>
            <a:miter lim="800000"/>
            <a:headEnd/>
            <a:tailEnd/>
          </a:ln>
          <a:effectLst/>
        </p:spPr>
        <p:txBody>
          <a:bodyPr wrap="square">
            <a:spAutoFit/>
          </a:bodyPr>
          <a:lstStyle/>
          <a:p>
            <a:r>
              <a:rPr lang="en-GB" sz="2000" dirty="0"/>
              <a:t>The Large Hadron Collider (LHC) </a:t>
            </a:r>
            <a:r>
              <a:rPr lang="en-GB" sz="2000" dirty="0" smtClean="0"/>
              <a:t>is </a:t>
            </a:r>
            <a:r>
              <a:rPr lang="en-GB" sz="2000" dirty="0"/>
              <a:t>the most powerful instrument ever built to investigate the structure of matter (particle properties) and forces.</a:t>
            </a:r>
          </a:p>
        </p:txBody>
      </p:sp>
      <p:sp>
        <p:nvSpPr>
          <p:cNvPr id="5" name="Text Box 5"/>
          <p:cNvSpPr txBox="1">
            <a:spLocks noChangeArrowheads="1"/>
          </p:cNvSpPr>
          <p:nvPr/>
        </p:nvSpPr>
        <p:spPr bwMode="auto">
          <a:xfrm>
            <a:off x="5689979" y="2013139"/>
            <a:ext cx="3276600" cy="2246769"/>
          </a:xfrm>
          <a:prstGeom prst="rect">
            <a:avLst/>
          </a:prstGeom>
          <a:noFill/>
          <a:ln w="9525">
            <a:noFill/>
            <a:miter lim="800000"/>
            <a:headEnd/>
            <a:tailEnd/>
          </a:ln>
          <a:effectLst/>
        </p:spPr>
        <p:txBody>
          <a:bodyPr wrap="square">
            <a:spAutoFit/>
          </a:bodyPr>
          <a:lstStyle/>
          <a:p>
            <a:pPr marL="177800" indent="-177800">
              <a:buClr>
                <a:srgbClr val="0A20F0"/>
              </a:buClr>
              <a:buSzPct val="85000"/>
              <a:buFont typeface="Wingdings" pitchFamily="2" charset="2"/>
              <a:buChar char="q"/>
            </a:pPr>
            <a:r>
              <a:rPr lang="en-GB" sz="1600" dirty="0"/>
              <a:t> </a:t>
            </a:r>
            <a:r>
              <a:rPr lang="en-GB" dirty="0"/>
              <a:t>Four </a:t>
            </a:r>
            <a:r>
              <a:rPr lang="en-GB" b="1" dirty="0"/>
              <a:t>gigantic underground caverns </a:t>
            </a:r>
            <a:r>
              <a:rPr lang="en-GB" dirty="0"/>
              <a:t>to host huge detectors </a:t>
            </a:r>
          </a:p>
          <a:p>
            <a:pPr marL="177800" indent="-177800">
              <a:buClr>
                <a:srgbClr val="0A20F0"/>
              </a:buClr>
              <a:buSzPct val="85000"/>
              <a:buFont typeface="Wingdings" pitchFamily="2" charset="2"/>
              <a:buChar char="q"/>
            </a:pPr>
            <a:endParaRPr lang="en-GB" sz="1600" dirty="0"/>
          </a:p>
          <a:p>
            <a:pPr marL="177800" indent="-177800">
              <a:buClr>
                <a:srgbClr val="0A20F0"/>
              </a:buClr>
              <a:buSzPct val="85000"/>
              <a:buFont typeface="Wingdings" pitchFamily="2" charset="2"/>
              <a:buChar char="q"/>
            </a:pPr>
            <a:r>
              <a:rPr lang="en-GB" sz="1600" dirty="0"/>
              <a:t> </a:t>
            </a:r>
            <a:r>
              <a:rPr lang="en-GB" dirty="0"/>
              <a:t>The </a:t>
            </a:r>
            <a:r>
              <a:rPr lang="en-GB" b="1" dirty="0"/>
              <a:t>highest energy </a:t>
            </a:r>
            <a:r>
              <a:rPr lang="en-GB" dirty="0"/>
              <a:t>of any accelerator in the world</a:t>
            </a:r>
          </a:p>
          <a:p>
            <a:pPr marL="177800" indent="-177800">
              <a:buClr>
                <a:srgbClr val="0A20F0"/>
              </a:buClr>
              <a:buSzPct val="85000"/>
              <a:buFont typeface="Wingdings" pitchFamily="2" charset="2"/>
              <a:buChar char="q"/>
            </a:pPr>
            <a:endParaRPr lang="en-GB" sz="1600" dirty="0"/>
          </a:p>
          <a:p>
            <a:pPr marL="177800" indent="-177800">
              <a:buClr>
                <a:srgbClr val="0A20F0"/>
              </a:buClr>
              <a:buSzPct val="85000"/>
              <a:buFont typeface="Wingdings" pitchFamily="2" charset="2"/>
              <a:buChar char="q"/>
            </a:pPr>
            <a:r>
              <a:rPr lang="en-GB" dirty="0"/>
              <a:t> The </a:t>
            </a:r>
            <a:r>
              <a:rPr lang="en-GB" b="1" dirty="0"/>
              <a:t>highest collision rate </a:t>
            </a:r>
            <a:r>
              <a:rPr lang="en-GB" dirty="0"/>
              <a:t>of </a:t>
            </a:r>
            <a:r>
              <a:rPr lang="en-GB" dirty="0" smtClean="0"/>
              <a:t>particles</a:t>
            </a:r>
            <a:endParaRPr lang="en-GB" dirty="0"/>
          </a:p>
        </p:txBody>
      </p:sp>
      <p:sp>
        <p:nvSpPr>
          <p:cNvPr id="6" name="Oval 5"/>
          <p:cNvSpPr>
            <a:spLocks noChangeArrowheads="1"/>
          </p:cNvSpPr>
          <p:nvPr/>
        </p:nvSpPr>
        <p:spPr bwMode="auto">
          <a:xfrm>
            <a:off x="1676400" y="5189116"/>
            <a:ext cx="1066800" cy="762000"/>
          </a:xfrm>
          <a:prstGeom prst="ellipse">
            <a:avLst/>
          </a:prstGeom>
          <a:noFill/>
          <a:ln w="19050">
            <a:solidFill>
              <a:schemeClr val="tx1"/>
            </a:solidFill>
            <a:round/>
            <a:headEnd/>
            <a:tailEnd/>
          </a:ln>
          <a:effectLst/>
        </p:spPr>
        <p:txBody>
          <a:bodyPr wrap="none" anchor="ctr"/>
          <a:lstStyle/>
          <a:p>
            <a:endParaRPr lang="en-US"/>
          </a:p>
        </p:txBody>
      </p:sp>
      <p:sp>
        <p:nvSpPr>
          <p:cNvPr id="7" name="Oval 6"/>
          <p:cNvSpPr>
            <a:spLocks noChangeArrowheads="1"/>
          </p:cNvSpPr>
          <p:nvPr/>
        </p:nvSpPr>
        <p:spPr bwMode="auto">
          <a:xfrm>
            <a:off x="4038600" y="4503316"/>
            <a:ext cx="762000" cy="762000"/>
          </a:xfrm>
          <a:prstGeom prst="ellipse">
            <a:avLst/>
          </a:prstGeom>
          <a:noFill/>
          <a:ln w="19050">
            <a:solidFill>
              <a:schemeClr val="tx1"/>
            </a:solidFill>
            <a:round/>
            <a:headEnd/>
            <a:tailEnd/>
          </a:ln>
          <a:effectLst/>
        </p:spPr>
        <p:txBody>
          <a:bodyPr wrap="none" anchor="ctr"/>
          <a:lstStyle/>
          <a:p>
            <a:endParaRPr lang="en-US"/>
          </a:p>
        </p:txBody>
      </p:sp>
      <p:sp>
        <p:nvSpPr>
          <p:cNvPr id="8" name="Oval 7"/>
          <p:cNvSpPr>
            <a:spLocks noChangeArrowheads="1"/>
          </p:cNvSpPr>
          <p:nvPr/>
        </p:nvSpPr>
        <p:spPr bwMode="auto">
          <a:xfrm>
            <a:off x="3200400" y="4274716"/>
            <a:ext cx="762000" cy="762000"/>
          </a:xfrm>
          <a:prstGeom prst="ellipse">
            <a:avLst/>
          </a:prstGeom>
          <a:noFill/>
          <a:ln w="19050">
            <a:solidFill>
              <a:schemeClr val="tx1"/>
            </a:solidFill>
            <a:round/>
            <a:headEnd/>
            <a:tailEnd/>
          </a:ln>
          <a:effectLst/>
        </p:spPr>
        <p:txBody>
          <a:bodyPr wrap="none" anchor="ctr"/>
          <a:lstStyle/>
          <a:p>
            <a:endParaRPr lang="en-US"/>
          </a:p>
        </p:txBody>
      </p:sp>
      <p:sp>
        <p:nvSpPr>
          <p:cNvPr id="9" name="Oval 8"/>
          <p:cNvSpPr>
            <a:spLocks noChangeArrowheads="1"/>
          </p:cNvSpPr>
          <p:nvPr/>
        </p:nvSpPr>
        <p:spPr bwMode="auto">
          <a:xfrm>
            <a:off x="2209800" y="4274716"/>
            <a:ext cx="762000" cy="762000"/>
          </a:xfrm>
          <a:prstGeom prst="ellipse">
            <a:avLst/>
          </a:prstGeom>
          <a:noFill/>
          <a:ln w="19050">
            <a:solidFill>
              <a:schemeClr val="tx1"/>
            </a:solidFill>
            <a:round/>
            <a:headEnd/>
            <a:tailEnd/>
          </a:ln>
          <a:effectLst/>
        </p:spPr>
        <p:txBody>
          <a:bodyPr wrap="none" anchor="ctr"/>
          <a:lstStyle/>
          <a:p>
            <a:endParaRPr lang="en-US"/>
          </a:p>
        </p:txBody>
      </p:sp>
      <p:sp>
        <p:nvSpPr>
          <p:cNvPr id="10" name="Text Box 12"/>
          <p:cNvSpPr txBox="1">
            <a:spLocks noChangeArrowheads="1"/>
          </p:cNvSpPr>
          <p:nvPr/>
        </p:nvSpPr>
        <p:spPr bwMode="auto">
          <a:xfrm>
            <a:off x="488978" y="6038984"/>
            <a:ext cx="5122259" cy="338554"/>
          </a:xfrm>
          <a:prstGeom prst="rect">
            <a:avLst/>
          </a:prstGeom>
          <a:solidFill>
            <a:srgbClr val="FFFF99"/>
          </a:solidFill>
          <a:ln w="9525">
            <a:noFill/>
            <a:miter lim="800000"/>
            <a:headEnd/>
            <a:tailEnd/>
          </a:ln>
          <a:effectLst/>
        </p:spPr>
        <p:txBody>
          <a:bodyPr wrap="square">
            <a:spAutoFit/>
          </a:bodyPr>
          <a:lstStyle/>
          <a:p>
            <a:r>
              <a:rPr lang="en-US" sz="1600" dirty="0"/>
              <a:t>Tunnel of 27 km </a:t>
            </a:r>
            <a:r>
              <a:rPr lang="en-US" sz="1600" dirty="0" smtClean="0"/>
              <a:t>circumference 100 </a:t>
            </a:r>
            <a:r>
              <a:rPr lang="en-US" sz="1600" dirty="0"/>
              <a:t>m underground</a:t>
            </a:r>
            <a:endParaRPr lang="en-US" sz="2000" dirty="0"/>
          </a:p>
        </p:txBody>
      </p:sp>
      <p:sp>
        <p:nvSpPr>
          <p:cNvPr id="11" name="Title 1"/>
          <p:cNvSpPr txBox="1">
            <a:spLocks/>
          </p:cNvSpPr>
          <p:nvPr/>
        </p:nvSpPr>
        <p:spPr>
          <a:xfrm>
            <a:off x="1216847" y="196527"/>
            <a:ext cx="7509520" cy="715962"/>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0"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mj-lt"/>
              <a:ea typeface="+mj-ea"/>
              <a:cs typeface="+mj-cs"/>
            </a:endParaRPr>
          </a:p>
        </p:txBody>
      </p:sp>
      <p:sp>
        <p:nvSpPr>
          <p:cNvPr id="12" name="Title 11"/>
          <p:cNvSpPr>
            <a:spLocks noGrp="1"/>
          </p:cNvSpPr>
          <p:nvPr>
            <p:ph type="title"/>
          </p:nvPr>
        </p:nvSpPr>
        <p:spPr>
          <a:xfrm>
            <a:off x="1283049" y="120769"/>
            <a:ext cx="7123814" cy="680483"/>
          </a:xfrm>
        </p:spPr>
        <p:txBody>
          <a:bodyPr/>
          <a:lstStyle/>
          <a:p>
            <a:r>
              <a:rPr lang="en-US" dirty="0" smtClean="0"/>
              <a:t>The Large </a:t>
            </a:r>
            <a:r>
              <a:rPr lang="en-US" dirty="0" err="1" smtClean="0"/>
              <a:t>Hadron</a:t>
            </a:r>
            <a:r>
              <a:rPr lang="en-US" dirty="0" smtClean="0"/>
              <a:t> Collider</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2985911094"/>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1"/>
          <p:cNvGrpSpPr/>
          <p:nvPr/>
        </p:nvGrpSpPr>
        <p:grpSpPr>
          <a:xfrm>
            <a:off x="384990" y="1051560"/>
            <a:ext cx="8374021" cy="5212080"/>
            <a:chOff x="384990" y="1051560"/>
            <a:chExt cx="8374021" cy="5212080"/>
          </a:xfrm>
        </p:grpSpPr>
        <p:pic>
          <p:nvPicPr>
            <p:cNvPr id="8194" name="Picture 5" descr="ATLAS.jpg"/>
            <p:cNvPicPr>
              <a:picLocks noChangeAspect="1"/>
            </p:cNvPicPr>
            <p:nvPr/>
          </p:nvPicPr>
          <p:blipFill>
            <a:blip r:embed="rId3" cstate="print"/>
            <a:srcRect/>
            <a:stretch>
              <a:fillRect/>
            </a:stretch>
          </p:blipFill>
          <p:spPr bwMode="auto">
            <a:xfrm>
              <a:off x="384990" y="1051560"/>
              <a:ext cx="8374021" cy="5212080"/>
            </a:xfrm>
            <a:prstGeom prst="rect">
              <a:avLst/>
            </a:prstGeom>
            <a:noFill/>
            <a:ln w="9525">
              <a:noFill/>
              <a:miter lim="800000"/>
              <a:headEnd/>
              <a:tailEnd/>
            </a:ln>
          </p:spPr>
        </p:pic>
        <p:pic>
          <p:nvPicPr>
            <p:cNvPr id="8199" name="Picture 6" descr="ATLAS_White_560x720_01.jpg"/>
            <p:cNvPicPr>
              <a:picLocks noChangeAspect="1"/>
            </p:cNvPicPr>
            <p:nvPr/>
          </p:nvPicPr>
          <p:blipFill>
            <a:blip r:embed="rId4" cstate="print"/>
            <a:srcRect/>
            <a:stretch>
              <a:fillRect/>
            </a:stretch>
          </p:blipFill>
          <p:spPr bwMode="auto">
            <a:xfrm>
              <a:off x="457200" y="1097280"/>
              <a:ext cx="1244600" cy="1600200"/>
            </a:xfrm>
            <a:prstGeom prst="rect">
              <a:avLst/>
            </a:prstGeom>
            <a:noFill/>
            <a:ln w="9525">
              <a:solidFill>
                <a:schemeClr val="accent4"/>
              </a:solidFill>
              <a:miter lim="800000"/>
              <a:headEnd/>
              <a:tailEnd/>
            </a:ln>
          </p:spPr>
        </p:pic>
      </p:grpSp>
      <p:sp>
        <p:nvSpPr>
          <p:cNvPr id="8195" name="Title 1"/>
          <p:cNvSpPr>
            <a:spLocks noGrp="1"/>
          </p:cNvSpPr>
          <p:nvPr>
            <p:ph type="title"/>
          </p:nvPr>
        </p:nvSpPr>
        <p:spPr/>
        <p:txBody>
          <a:bodyPr/>
          <a:lstStyle/>
          <a:p>
            <a:r>
              <a:rPr lang="en-US" dirty="0" smtClean="0"/>
              <a:t>ATLAS </a:t>
            </a:r>
          </a:p>
        </p:txBody>
      </p:sp>
    </p:spTree>
    <p:extLst>
      <p:ext uri="{BB962C8B-B14F-4D97-AF65-F5344CB8AC3E}">
        <p14:creationId xmlns:p14="http://schemas.microsoft.com/office/powerpoint/2010/main" val="1832177848"/>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plate6">
  <a:themeElements>
    <a:clrScheme name="Custom 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DADEFE"/>
      </a:accent4>
      <a:accent5>
        <a:srgbClr val="1F497D"/>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txDef>
      <a:spPr>
        <a:noFill/>
      </a:spPr>
      <a:bodyPr wrap="square" rtlCol="0">
        <a:spAutoFit/>
      </a:bodyPr>
      <a:lstStyle>
        <a:defPPr>
          <a:defRPr dirty="0" err="1" smtClean="0"/>
        </a:defPPr>
      </a:lstStyle>
    </a:txDef>
  </a:objectDefaults>
  <a:extraClrSchemeLst>
    <a:extraClrScheme>
      <a:clrScheme name="Template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emplate6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emplate6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emplate6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emplate6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emplate6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emplate6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emplate6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emplate6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emplate6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emplate6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emplate6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388</TotalTime>
  <Words>1651</Words>
  <Application>Microsoft Office PowerPoint</Application>
  <PresentationFormat>On-screen Show (4:3)</PresentationFormat>
  <Paragraphs>376</Paragraphs>
  <Slides>45</Slides>
  <Notes>41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45</vt:i4>
      </vt:variant>
    </vt:vector>
  </HeadingPairs>
  <TitlesOfParts>
    <vt:vector size="47" baseType="lpstr">
      <vt:lpstr>Template6</vt:lpstr>
      <vt:lpstr>Bitmap Image</vt:lpstr>
      <vt:lpstr>PowerPoint Presentation</vt:lpstr>
      <vt:lpstr>CERN</vt:lpstr>
      <vt:lpstr>Research at CERN</vt:lpstr>
      <vt:lpstr>Open Questions in Particle Physics</vt:lpstr>
      <vt:lpstr>Higgs</vt:lpstr>
      <vt:lpstr>CERN’s most Famous Invention</vt:lpstr>
      <vt:lpstr>The Large Hadron Collider</vt:lpstr>
      <vt:lpstr>PowerPoint Presentation</vt:lpstr>
      <vt:lpstr>ATLAS </vt:lpstr>
      <vt:lpstr>CMS</vt:lpstr>
      <vt:lpstr>The LHC Accelerator</vt:lpstr>
      <vt:lpstr>Super-conducting Magnets</vt:lpstr>
      <vt:lpstr>PowerPoint Presentation</vt:lpstr>
      <vt:lpstr>Costs</vt:lpstr>
      <vt:lpstr>The Beams</vt:lpstr>
      <vt:lpstr>A Cold and Dark Place</vt:lpstr>
      <vt:lpstr>The quest for the Higgs Boson</vt:lpstr>
      <vt:lpstr>Where is the Vacuum Chamber?</vt:lpstr>
      <vt:lpstr>Small Particles, Lot’s of Energy</vt:lpstr>
      <vt:lpstr>Accelerator for Pedestrians</vt:lpstr>
      <vt:lpstr>CERN Accelerator Complex</vt:lpstr>
      <vt:lpstr>LHC Timeline</vt:lpstr>
      <vt:lpstr>Incident September 19th</vt:lpstr>
      <vt:lpstr>Interconnection Problems</vt:lpstr>
      <vt:lpstr>LHC Timeline</vt:lpstr>
      <vt:lpstr>Nominal Cycle</vt:lpstr>
      <vt:lpstr>Follow us live @</vt:lpstr>
      <vt:lpstr>What about the Higgs ?</vt:lpstr>
      <vt:lpstr>A Higgs Candidate</vt:lpstr>
      <vt:lpstr>And another One…</vt:lpstr>
      <vt:lpstr>The next Event</vt:lpstr>
      <vt:lpstr>The next Years @ LHC</vt:lpstr>
      <vt:lpstr>PowerPoint Presentation</vt:lpstr>
      <vt:lpstr>PowerPoint Presentation</vt:lpstr>
      <vt:lpstr>Accelerator concept</vt:lpstr>
      <vt:lpstr>Bending</vt:lpstr>
      <vt:lpstr>Focusing</vt:lpstr>
      <vt:lpstr>LHCb</vt:lpstr>
      <vt:lpstr>ALICE</vt:lpstr>
      <vt:lpstr>PowerPoint Presentation</vt:lpstr>
      <vt:lpstr>TOTEM and LHCf</vt:lpstr>
      <vt:lpstr>Interconnections</vt:lpstr>
      <vt:lpstr>LHC Repairs in Detail</vt:lpstr>
      <vt:lpstr>LHC Page 1</vt:lpstr>
      <vt:lpstr>Operating the Machine</vt:lpstr>
    </vt:vector>
  </TitlesOfParts>
  <Company>CERN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Tobias Baer</dc:creator>
  <cp:lastModifiedBy>jwenning</cp:lastModifiedBy>
  <cp:revision>1544</cp:revision>
  <dcterms:created xsi:type="dcterms:W3CDTF">2010-02-06T14:40:52Z</dcterms:created>
  <dcterms:modified xsi:type="dcterms:W3CDTF">2012-05-16T09:23:25Z</dcterms:modified>
</cp:coreProperties>
</file>