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305" r:id="rId3"/>
    <p:sldId id="299" r:id="rId4"/>
    <p:sldId id="302" r:id="rId5"/>
    <p:sldId id="300" r:id="rId6"/>
    <p:sldId id="259" r:id="rId7"/>
    <p:sldId id="303" r:id="rId8"/>
    <p:sldId id="301" r:id="rId9"/>
    <p:sldId id="304" r:id="rId10"/>
    <p:sldId id="308" r:id="rId11"/>
    <p:sldId id="309" r:id="rId12"/>
    <p:sldId id="306" r:id="rId13"/>
    <p:sldId id="307" r:id="rId14"/>
    <p:sldId id="310" r:id="rId15"/>
    <p:sldId id="311" r:id="rId16"/>
  </p:sldIdLst>
  <p:sldSz cx="9144000" cy="6858000" type="screen4x3"/>
  <p:notesSz cx="6718300" cy="985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992"/>
    <a:srgbClr val="003368"/>
    <a:srgbClr val="CCCC00"/>
    <a:srgbClr val="006600"/>
    <a:srgbClr val="FFFF66"/>
    <a:srgbClr val="FF33CC"/>
    <a:srgbClr val="FF0000"/>
    <a:srgbClr val="00FF00"/>
    <a:srgbClr val="949494"/>
    <a:srgbClr val="47658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96" autoAdjust="0"/>
    <p:restoredTop sz="94660"/>
  </p:normalViewPr>
  <p:slideViewPr>
    <p:cSldViewPr>
      <p:cViewPr>
        <p:scale>
          <a:sx n="89" d="100"/>
          <a:sy n="89" d="100"/>
        </p:scale>
        <p:origin x="-159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d\dsmekens\Desktop\liste%20aimants%20pour%20presentationTot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d\dsmekens\Desktop\liste%20aimants%20pour%20presentationTot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dm%20Mem%20and%20Meet\ATC_ABOC2008\Mains%20History%20v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d\dsmekens\Desktop\liste%20aimants%20pour%20presentationTot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Divisions\AT\Groups\MEL\MI\MLS\Archives%20DSM\SPS\pannes%202007\pannes%20200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8914720789211861E-2"/>
          <c:y val="1.2286324786324791E-2"/>
          <c:w val="0.92964845655355399"/>
          <c:h val="0.86963254593175732"/>
        </c:manualLayout>
      </c:layout>
      <c:barChart>
        <c:barDir val="col"/>
        <c:grouping val="stacked"/>
        <c:ser>
          <c:idx val="0"/>
          <c:order val="0"/>
          <c:tx>
            <c:strRef>
              <c:f>'Qty per family (3)'!$D$1</c:f>
              <c:strCache>
                <c:ptCount val="1"/>
                <c:pt idx="0">
                  <c:v>installed on LHC way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'Qty per family (3)'!$C$2:$C$81</c:f>
              <c:strCache>
                <c:ptCount val="80"/>
                <c:pt idx="0">
                  <c:v>MBB</c:v>
                </c:pt>
                <c:pt idx="1">
                  <c:v>MBA</c:v>
                </c:pt>
                <c:pt idx="2">
                  <c:v>MBI</c:v>
                </c:pt>
                <c:pt idx="3">
                  <c:v>QF/QD</c:v>
                </c:pt>
                <c:pt idx="4">
                  <c:v>MDH/MDV</c:v>
                </c:pt>
                <c:pt idx="5">
                  <c:v>MQI</c:v>
                </c:pt>
                <c:pt idx="6">
                  <c:v>LS/LSN</c:v>
                </c:pt>
                <c:pt idx="7">
                  <c:v>MCIA</c:v>
                </c:pt>
                <c:pt idx="8">
                  <c:v>LO/LON</c:v>
                </c:pt>
                <c:pt idx="9">
                  <c:v>QI</c:v>
                </c:pt>
                <c:pt idx="10">
                  <c:v>LOE/LOEN</c:v>
                </c:pt>
                <c:pt idx="11">
                  <c:v>H-ISR</c:v>
                </c:pt>
                <c:pt idx="12">
                  <c:v>QFA/QDA</c:v>
                </c:pt>
                <c:pt idx="13">
                  <c:v>B280</c:v>
                </c:pt>
                <c:pt idx="14">
                  <c:v>MPLH</c:v>
                </c:pt>
                <c:pt idx="15">
                  <c:v>LSE/LSEN</c:v>
                </c:pt>
                <c:pt idx="16">
                  <c:v>MPSV</c:v>
                </c:pt>
                <c:pt idx="17">
                  <c:v>QE</c:v>
                </c:pt>
                <c:pt idx="18">
                  <c:v>LQS</c:v>
                </c:pt>
                <c:pt idx="19">
                  <c:v>MDVA</c:v>
                </c:pt>
                <c:pt idx="20">
                  <c:v>MPSH</c:v>
                </c:pt>
                <c:pt idx="21">
                  <c:v>MSI</c:v>
                </c:pt>
                <c:pt idx="22">
                  <c:v>QMS</c:v>
                </c:pt>
                <c:pt idx="23">
                  <c:v>MDHA</c:v>
                </c:pt>
                <c:pt idx="24">
                  <c:v>BHC</c:v>
                </c:pt>
                <c:pt idx="25">
                  <c:v>QISK</c:v>
                </c:pt>
                <c:pt idx="26">
                  <c:v>MPLV</c:v>
                </c:pt>
                <c:pt idx="27">
                  <c:v>MDCA</c:v>
                </c:pt>
                <c:pt idx="28">
                  <c:v>MDCV</c:v>
                </c:pt>
                <c:pt idx="29">
                  <c:v>MDHB</c:v>
                </c:pt>
                <c:pt idx="30">
                  <c:v>MPNH</c:v>
                </c:pt>
                <c:pt idx="31">
                  <c:v>MDHD</c:v>
                </c:pt>
                <c:pt idx="32">
                  <c:v>MBB-BT/MBE</c:v>
                </c:pt>
                <c:pt idx="33">
                  <c:v>B340</c:v>
                </c:pt>
                <c:pt idx="34">
                  <c:v>QFS</c:v>
                </c:pt>
                <c:pt idx="35">
                  <c:v>QTL</c:v>
                </c:pt>
                <c:pt idx="36">
                  <c:v>HB2</c:v>
                </c:pt>
                <c:pt idx="37">
                  <c:v>MDLV</c:v>
                </c:pt>
                <c:pt idx="38">
                  <c:v>MDSH</c:v>
                </c:pt>
                <c:pt idx="39">
                  <c:v>VB2</c:v>
                </c:pt>
                <c:pt idx="40">
                  <c:v>MDSV</c:v>
                </c:pt>
                <c:pt idx="41">
                  <c:v>MDLH</c:v>
                </c:pt>
                <c:pt idx="42">
                  <c:v>QTR</c:v>
                </c:pt>
                <c:pt idx="43">
                  <c:v>MDAV</c:v>
                </c:pt>
                <c:pt idx="44">
                  <c:v>QNL</c:v>
                </c:pt>
                <c:pt idx="45">
                  <c:v>MBN</c:v>
                </c:pt>
                <c:pt idx="46">
                  <c:v>MDX</c:v>
                </c:pt>
                <c:pt idx="47">
                  <c:v>MBG</c:v>
                </c:pt>
                <c:pt idx="48">
                  <c:v>QWL</c:v>
                </c:pt>
                <c:pt idx="49">
                  <c:v>QTS</c:v>
                </c:pt>
                <c:pt idx="50">
                  <c:v>QPL</c:v>
                </c:pt>
                <c:pt idx="51">
                  <c:v>HB1</c:v>
                </c:pt>
                <c:pt idx="52">
                  <c:v>QTA</c:v>
                </c:pt>
                <c:pt idx="53">
                  <c:v>MCW</c:v>
                </c:pt>
                <c:pt idx="54">
                  <c:v>QTG</c:v>
                </c:pt>
                <c:pt idx="55">
                  <c:v>QSL</c:v>
                </c:pt>
                <c:pt idx="56">
                  <c:v>MBPL</c:v>
                </c:pt>
                <c:pt idx="57">
                  <c:v>MBS</c:v>
                </c:pt>
                <c:pt idx="58">
                  <c:v>QPS</c:v>
                </c:pt>
                <c:pt idx="59">
                  <c:v>MDG</c:v>
                </c:pt>
                <c:pt idx="60">
                  <c:v>MSN</c:v>
                </c:pt>
                <c:pt idx="61">
                  <c:v>MTN</c:v>
                </c:pt>
                <c:pt idx="62">
                  <c:v>MBPS</c:v>
                </c:pt>
                <c:pt idx="63">
                  <c:v>MBW</c:v>
                </c:pt>
                <c:pt idx="64">
                  <c:v>MDPH</c:v>
                </c:pt>
                <c:pt idx="65">
                  <c:v>MIB</c:v>
                </c:pt>
                <c:pt idx="66">
                  <c:v>QNLB</c:v>
                </c:pt>
                <c:pt idx="67">
                  <c:v>MSSB</c:v>
                </c:pt>
                <c:pt idx="68">
                  <c:v>MDAH</c:v>
                </c:pt>
                <c:pt idx="69">
                  <c:v>MCIV</c:v>
                </c:pt>
                <c:pt idx="70">
                  <c:v>MDPV</c:v>
                </c:pt>
                <c:pt idx="71">
                  <c:v>MTR</c:v>
                </c:pt>
                <c:pt idx="72">
                  <c:v>MTRV</c:v>
                </c:pt>
                <c:pt idx="73">
                  <c:v>QNRB</c:v>
                </c:pt>
                <c:pt idx="74">
                  <c:v>MCVS</c:v>
                </c:pt>
                <c:pt idx="75">
                  <c:v>MDI</c:v>
                </c:pt>
                <c:pt idx="76">
                  <c:v>MTS</c:v>
                </c:pt>
                <c:pt idx="77">
                  <c:v>MPLS</c:v>
                </c:pt>
                <c:pt idx="78">
                  <c:v>MDNV</c:v>
                </c:pt>
                <c:pt idx="79">
                  <c:v>QM</c:v>
                </c:pt>
              </c:strCache>
            </c:strRef>
          </c:cat>
          <c:val>
            <c:numRef>
              <c:f>'Qty per family (3)'!$D$2:$D$81</c:f>
              <c:numCache>
                <c:formatCode>General</c:formatCode>
                <c:ptCount val="80"/>
                <c:pt idx="0">
                  <c:v>384</c:v>
                </c:pt>
                <c:pt idx="1">
                  <c:v>360</c:v>
                </c:pt>
                <c:pt idx="2">
                  <c:v>348</c:v>
                </c:pt>
                <c:pt idx="3">
                  <c:v>204</c:v>
                </c:pt>
                <c:pt idx="4">
                  <c:v>216</c:v>
                </c:pt>
                <c:pt idx="5">
                  <c:v>178</c:v>
                </c:pt>
                <c:pt idx="6">
                  <c:v>108</c:v>
                </c:pt>
                <c:pt idx="7">
                  <c:v>93</c:v>
                </c:pt>
                <c:pt idx="8">
                  <c:v>52</c:v>
                </c:pt>
                <c:pt idx="9">
                  <c:v>27</c:v>
                </c:pt>
                <c:pt idx="10">
                  <c:v>16</c:v>
                </c:pt>
                <c:pt idx="11">
                  <c:v>14</c:v>
                </c:pt>
                <c:pt idx="12">
                  <c:v>14</c:v>
                </c:pt>
                <c:pt idx="13">
                  <c:v>11</c:v>
                </c:pt>
                <c:pt idx="14">
                  <c:v>7</c:v>
                </c:pt>
                <c:pt idx="15">
                  <c:v>10</c:v>
                </c:pt>
                <c:pt idx="16">
                  <c:v>10</c:v>
                </c:pt>
                <c:pt idx="17">
                  <c:v>5</c:v>
                </c:pt>
                <c:pt idx="18">
                  <c:v>6</c:v>
                </c:pt>
                <c:pt idx="19">
                  <c:v>8</c:v>
                </c:pt>
                <c:pt idx="20">
                  <c:v>5</c:v>
                </c:pt>
                <c:pt idx="21">
                  <c:v>4</c:v>
                </c:pt>
                <c:pt idx="22">
                  <c:v>4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11</c:v>
                </c:pt>
                <c:pt idx="33">
                  <c:v>59</c:v>
                </c:pt>
                <c:pt idx="34">
                  <c:v>3</c:v>
                </c:pt>
                <c:pt idx="35">
                  <c:v>7</c:v>
                </c:pt>
                <c:pt idx="36">
                  <c:v>2</c:v>
                </c:pt>
                <c:pt idx="37">
                  <c:v>1</c:v>
                </c:pt>
                <c:pt idx="38">
                  <c:v>2</c:v>
                </c:pt>
                <c:pt idx="39">
                  <c:v>4</c:v>
                </c:pt>
                <c:pt idx="40">
                  <c:v>1</c:v>
                </c:pt>
                <c:pt idx="41">
                  <c:v>4</c:v>
                </c:pt>
                <c:pt idx="42">
                  <c:v>2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val>
        </c:ser>
        <c:ser>
          <c:idx val="1"/>
          <c:order val="1"/>
          <c:tx>
            <c:strRef>
              <c:f>'Qty per family (3)'!$E$1</c:f>
              <c:strCache>
                <c:ptCount val="1"/>
                <c:pt idx="0">
                  <c:v>installed outside LHC way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'Qty per family (3)'!$C$2:$C$81</c:f>
              <c:strCache>
                <c:ptCount val="80"/>
                <c:pt idx="0">
                  <c:v>MBB</c:v>
                </c:pt>
                <c:pt idx="1">
                  <c:v>MBA</c:v>
                </c:pt>
                <c:pt idx="2">
                  <c:v>MBI</c:v>
                </c:pt>
                <c:pt idx="3">
                  <c:v>QF/QD</c:v>
                </c:pt>
                <c:pt idx="4">
                  <c:v>MDH/MDV</c:v>
                </c:pt>
                <c:pt idx="5">
                  <c:v>MQI</c:v>
                </c:pt>
                <c:pt idx="6">
                  <c:v>LS/LSN</c:v>
                </c:pt>
                <c:pt idx="7">
                  <c:v>MCIA</c:v>
                </c:pt>
                <c:pt idx="8">
                  <c:v>LO/LON</c:v>
                </c:pt>
                <c:pt idx="9">
                  <c:v>QI</c:v>
                </c:pt>
                <c:pt idx="10">
                  <c:v>LOE/LOEN</c:v>
                </c:pt>
                <c:pt idx="11">
                  <c:v>H-ISR</c:v>
                </c:pt>
                <c:pt idx="12">
                  <c:v>QFA/QDA</c:v>
                </c:pt>
                <c:pt idx="13">
                  <c:v>B280</c:v>
                </c:pt>
                <c:pt idx="14">
                  <c:v>MPLH</c:v>
                </c:pt>
                <c:pt idx="15">
                  <c:v>LSE/LSEN</c:v>
                </c:pt>
                <c:pt idx="16">
                  <c:v>MPSV</c:v>
                </c:pt>
                <c:pt idx="17">
                  <c:v>QE</c:v>
                </c:pt>
                <c:pt idx="18">
                  <c:v>LQS</c:v>
                </c:pt>
                <c:pt idx="19">
                  <c:v>MDVA</c:v>
                </c:pt>
                <c:pt idx="20">
                  <c:v>MPSH</c:v>
                </c:pt>
                <c:pt idx="21">
                  <c:v>MSI</c:v>
                </c:pt>
                <c:pt idx="22">
                  <c:v>QMS</c:v>
                </c:pt>
                <c:pt idx="23">
                  <c:v>MDHA</c:v>
                </c:pt>
                <c:pt idx="24">
                  <c:v>BHC</c:v>
                </c:pt>
                <c:pt idx="25">
                  <c:v>QISK</c:v>
                </c:pt>
                <c:pt idx="26">
                  <c:v>MPLV</c:v>
                </c:pt>
                <c:pt idx="27">
                  <c:v>MDCA</c:v>
                </c:pt>
                <c:pt idx="28">
                  <c:v>MDCV</c:v>
                </c:pt>
                <c:pt idx="29">
                  <c:v>MDHB</c:v>
                </c:pt>
                <c:pt idx="30">
                  <c:v>MPNH</c:v>
                </c:pt>
                <c:pt idx="31">
                  <c:v>MDHD</c:v>
                </c:pt>
                <c:pt idx="32">
                  <c:v>MBB-BT/MBE</c:v>
                </c:pt>
                <c:pt idx="33">
                  <c:v>B340</c:v>
                </c:pt>
                <c:pt idx="34">
                  <c:v>QFS</c:v>
                </c:pt>
                <c:pt idx="35">
                  <c:v>QTL</c:v>
                </c:pt>
                <c:pt idx="36">
                  <c:v>HB2</c:v>
                </c:pt>
                <c:pt idx="37">
                  <c:v>MDLV</c:v>
                </c:pt>
                <c:pt idx="38">
                  <c:v>MDSH</c:v>
                </c:pt>
                <c:pt idx="39">
                  <c:v>VB2</c:v>
                </c:pt>
                <c:pt idx="40">
                  <c:v>MDSV</c:v>
                </c:pt>
                <c:pt idx="41">
                  <c:v>MDLH</c:v>
                </c:pt>
                <c:pt idx="42">
                  <c:v>QTR</c:v>
                </c:pt>
                <c:pt idx="43">
                  <c:v>MDAV</c:v>
                </c:pt>
                <c:pt idx="44">
                  <c:v>QNL</c:v>
                </c:pt>
                <c:pt idx="45">
                  <c:v>MBN</c:v>
                </c:pt>
                <c:pt idx="46">
                  <c:v>MDX</c:v>
                </c:pt>
                <c:pt idx="47">
                  <c:v>MBG</c:v>
                </c:pt>
                <c:pt idx="48">
                  <c:v>QWL</c:v>
                </c:pt>
                <c:pt idx="49">
                  <c:v>QTS</c:v>
                </c:pt>
                <c:pt idx="50">
                  <c:v>QPL</c:v>
                </c:pt>
                <c:pt idx="51">
                  <c:v>HB1</c:v>
                </c:pt>
                <c:pt idx="52">
                  <c:v>QTA</c:v>
                </c:pt>
                <c:pt idx="53">
                  <c:v>MCW</c:v>
                </c:pt>
                <c:pt idx="54">
                  <c:v>QTG</c:v>
                </c:pt>
                <c:pt idx="55">
                  <c:v>QSL</c:v>
                </c:pt>
                <c:pt idx="56">
                  <c:v>MBPL</c:v>
                </c:pt>
                <c:pt idx="57">
                  <c:v>MBS</c:v>
                </c:pt>
                <c:pt idx="58">
                  <c:v>QPS</c:v>
                </c:pt>
                <c:pt idx="59">
                  <c:v>MDG</c:v>
                </c:pt>
                <c:pt idx="60">
                  <c:v>MSN</c:v>
                </c:pt>
                <c:pt idx="61">
                  <c:v>MTN</c:v>
                </c:pt>
                <c:pt idx="62">
                  <c:v>MBPS</c:v>
                </c:pt>
                <c:pt idx="63">
                  <c:v>MBW</c:v>
                </c:pt>
                <c:pt idx="64">
                  <c:v>MDPH</c:v>
                </c:pt>
                <c:pt idx="65">
                  <c:v>MIB</c:v>
                </c:pt>
                <c:pt idx="66">
                  <c:v>QNLB</c:v>
                </c:pt>
                <c:pt idx="67">
                  <c:v>MSSB</c:v>
                </c:pt>
                <c:pt idx="68">
                  <c:v>MDAH</c:v>
                </c:pt>
                <c:pt idx="69">
                  <c:v>MCIV</c:v>
                </c:pt>
                <c:pt idx="70">
                  <c:v>MDPV</c:v>
                </c:pt>
                <c:pt idx="71">
                  <c:v>MTR</c:v>
                </c:pt>
                <c:pt idx="72">
                  <c:v>MTRV</c:v>
                </c:pt>
                <c:pt idx="73">
                  <c:v>QNRB</c:v>
                </c:pt>
                <c:pt idx="74">
                  <c:v>MCVS</c:v>
                </c:pt>
                <c:pt idx="75">
                  <c:v>MDI</c:v>
                </c:pt>
                <c:pt idx="76">
                  <c:v>MTS</c:v>
                </c:pt>
                <c:pt idx="77">
                  <c:v>MPLS</c:v>
                </c:pt>
                <c:pt idx="78">
                  <c:v>MDNV</c:v>
                </c:pt>
                <c:pt idx="79">
                  <c:v>QM</c:v>
                </c:pt>
              </c:strCache>
            </c:strRef>
          </c:cat>
          <c:val>
            <c:numRef>
              <c:f>'Qty per family (3)'!$E$2:$E$81</c:f>
              <c:numCache>
                <c:formatCode>General</c:formatCode>
                <c:ptCount val="80"/>
                <c:pt idx="32">
                  <c:v>46</c:v>
                </c:pt>
                <c:pt idx="33">
                  <c:v>2</c:v>
                </c:pt>
                <c:pt idx="34">
                  <c:v>24</c:v>
                </c:pt>
                <c:pt idx="35">
                  <c:v>19</c:v>
                </c:pt>
                <c:pt idx="36">
                  <c:v>14</c:v>
                </c:pt>
                <c:pt idx="37">
                  <c:v>15</c:v>
                </c:pt>
                <c:pt idx="38">
                  <c:v>9</c:v>
                </c:pt>
                <c:pt idx="39">
                  <c:v>5</c:v>
                </c:pt>
                <c:pt idx="40">
                  <c:v>9</c:v>
                </c:pt>
                <c:pt idx="41">
                  <c:v>3</c:v>
                </c:pt>
                <c:pt idx="42">
                  <c:v>1</c:v>
                </c:pt>
                <c:pt idx="43">
                  <c:v>6</c:v>
                </c:pt>
                <c:pt idx="44">
                  <c:v>133</c:v>
                </c:pt>
                <c:pt idx="45">
                  <c:v>83</c:v>
                </c:pt>
                <c:pt idx="46">
                  <c:v>63</c:v>
                </c:pt>
                <c:pt idx="47">
                  <c:v>73</c:v>
                </c:pt>
                <c:pt idx="48">
                  <c:v>31</c:v>
                </c:pt>
                <c:pt idx="49">
                  <c:v>18</c:v>
                </c:pt>
                <c:pt idx="50">
                  <c:v>40</c:v>
                </c:pt>
                <c:pt idx="51">
                  <c:v>39</c:v>
                </c:pt>
                <c:pt idx="52">
                  <c:v>19</c:v>
                </c:pt>
                <c:pt idx="53">
                  <c:v>6</c:v>
                </c:pt>
                <c:pt idx="54">
                  <c:v>20</c:v>
                </c:pt>
                <c:pt idx="55">
                  <c:v>7</c:v>
                </c:pt>
                <c:pt idx="56">
                  <c:v>16</c:v>
                </c:pt>
                <c:pt idx="57">
                  <c:v>8</c:v>
                </c:pt>
                <c:pt idx="58">
                  <c:v>11</c:v>
                </c:pt>
                <c:pt idx="59">
                  <c:v>12</c:v>
                </c:pt>
                <c:pt idx="60">
                  <c:v>8</c:v>
                </c:pt>
                <c:pt idx="61">
                  <c:v>10</c:v>
                </c:pt>
                <c:pt idx="62">
                  <c:v>1</c:v>
                </c:pt>
                <c:pt idx="63">
                  <c:v>6</c:v>
                </c:pt>
                <c:pt idx="64">
                  <c:v>3</c:v>
                </c:pt>
                <c:pt idx="65">
                  <c:v>8</c:v>
                </c:pt>
                <c:pt idx="66">
                  <c:v>7</c:v>
                </c:pt>
                <c:pt idx="67">
                  <c:v>6</c:v>
                </c:pt>
                <c:pt idx="68">
                  <c:v>4</c:v>
                </c:pt>
                <c:pt idx="69">
                  <c:v>4</c:v>
                </c:pt>
                <c:pt idx="70">
                  <c:v>1</c:v>
                </c:pt>
                <c:pt idx="71">
                  <c:v>2</c:v>
                </c:pt>
                <c:pt idx="72">
                  <c:v>4</c:v>
                </c:pt>
                <c:pt idx="73">
                  <c:v>4</c:v>
                </c:pt>
                <c:pt idx="74">
                  <c:v>2</c:v>
                </c:pt>
                <c:pt idx="75">
                  <c:v>1</c:v>
                </c:pt>
                <c:pt idx="76">
                  <c:v>3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</c:numCache>
            </c:numRef>
          </c:val>
        </c:ser>
        <c:ser>
          <c:idx val="2"/>
          <c:order val="2"/>
          <c:tx>
            <c:strRef>
              <c:f>'Qty per family (3)'!$F$1</c:f>
              <c:strCache>
                <c:ptCount val="1"/>
                <c:pt idx="0">
                  <c:v>total spares</c:v>
                </c:pt>
              </c:strCache>
            </c:strRef>
          </c:tx>
          <c:spPr>
            <a:solidFill>
              <a:srgbClr val="006600"/>
            </a:solidFill>
          </c:spPr>
          <c:cat>
            <c:strRef>
              <c:f>'Qty per family (3)'!$C$2:$C$81</c:f>
              <c:strCache>
                <c:ptCount val="80"/>
                <c:pt idx="0">
                  <c:v>MBB</c:v>
                </c:pt>
                <c:pt idx="1">
                  <c:v>MBA</c:v>
                </c:pt>
                <c:pt idx="2">
                  <c:v>MBI</c:v>
                </c:pt>
                <c:pt idx="3">
                  <c:v>QF/QD</c:v>
                </c:pt>
                <c:pt idx="4">
                  <c:v>MDH/MDV</c:v>
                </c:pt>
                <c:pt idx="5">
                  <c:v>MQI</c:v>
                </c:pt>
                <c:pt idx="6">
                  <c:v>LS/LSN</c:v>
                </c:pt>
                <c:pt idx="7">
                  <c:v>MCIA</c:v>
                </c:pt>
                <c:pt idx="8">
                  <c:v>LO/LON</c:v>
                </c:pt>
                <c:pt idx="9">
                  <c:v>QI</c:v>
                </c:pt>
                <c:pt idx="10">
                  <c:v>LOE/LOEN</c:v>
                </c:pt>
                <c:pt idx="11">
                  <c:v>H-ISR</c:v>
                </c:pt>
                <c:pt idx="12">
                  <c:v>QFA/QDA</c:v>
                </c:pt>
                <c:pt idx="13">
                  <c:v>B280</c:v>
                </c:pt>
                <c:pt idx="14">
                  <c:v>MPLH</c:v>
                </c:pt>
                <c:pt idx="15">
                  <c:v>LSE/LSEN</c:v>
                </c:pt>
                <c:pt idx="16">
                  <c:v>MPSV</c:v>
                </c:pt>
                <c:pt idx="17">
                  <c:v>QE</c:v>
                </c:pt>
                <c:pt idx="18">
                  <c:v>LQS</c:v>
                </c:pt>
                <c:pt idx="19">
                  <c:v>MDVA</c:v>
                </c:pt>
                <c:pt idx="20">
                  <c:v>MPSH</c:v>
                </c:pt>
                <c:pt idx="21">
                  <c:v>MSI</c:v>
                </c:pt>
                <c:pt idx="22">
                  <c:v>QMS</c:v>
                </c:pt>
                <c:pt idx="23">
                  <c:v>MDHA</c:v>
                </c:pt>
                <c:pt idx="24">
                  <c:v>BHC</c:v>
                </c:pt>
                <c:pt idx="25">
                  <c:v>QISK</c:v>
                </c:pt>
                <c:pt idx="26">
                  <c:v>MPLV</c:v>
                </c:pt>
                <c:pt idx="27">
                  <c:v>MDCA</c:v>
                </c:pt>
                <c:pt idx="28">
                  <c:v>MDCV</c:v>
                </c:pt>
                <c:pt idx="29">
                  <c:v>MDHB</c:v>
                </c:pt>
                <c:pt idx="30">
                  <c:v>MPNH</c:v>
                </c:pt>
                <c:pt idx="31">
                  <c:v>MDHD</c:v>
                </c:pt>
                <c:pt idx="32">
                  <c:v>MBB-BT/MBE</c:v>
                </c:pt>
                <c:pt idx="33">
                  <c:v>B340</c:v>
                </c:pt>
                <c:pt idx="34">
                  <c:v>QFS</c:v>
                </c:pt>
                <c:pt idx="35">
                  <c:v>QTL</c:v>
                </c:pt>
                <c:pt idx="36">
                  <c:v>HB2</c:v>
                </c:pt>
                <c:pt idx="37">
                  <c:v>MDLV</c:v>
                </c:pt>
                <c:pt idx="38">
                  <c:v>MDSH</c:v>
                </c:pt>
                <c:pt idx="39">
                  <c:v>VB2</c:v>
                </c:pt>
                <c:pt idx="40">
                  <c:v>MDSV</c:v>
                </c:pt>
                <c:pt idx="41">
                  <c:v>MDLH</c:v>
                </c:pt>
                <c:pt idx="42">
                  <c:v>QTR</c:v>
                </c:pt>
                <c:pt idx="43">
                  <c:v>MDAV</c:v>
                </c:pt>
                <c:pt idx="44">
                  <c:v>QNL</c:v>
                </c:pt>
                <c:pt idx="45">
                  <c:v>MBN</c:v>
                </c:pt>
                <c:pt idx="46">
                  <c:v>MDX</c:v>
                </c:pt>
                <c:pt idx="47">
                  <c:v>MBG</c:v>
                </c:pt>
                <c:pt idx="48">
                  <c:v>QWL</c:v>
                </c:pt>
                <c:pt idx="49">
                  <c:v>QTS</c:v>
                </c:pt>
                <c:pt idx="50">
                  <c:v>QPL</c:v>
                </c:pt>
                <c:pt idx="51">
                  <c:v>HB1</c:v>
                </c:pt>
                <c:pt idx="52">
                  <c:v>QTA</c:v>
                </c:pt>
                <c:pt idx="53">
                  <c:v>MCW</c:v>
                </c:pt>
                <c:pt idx="54">
                  <c:v>QTG</c:v>
                </c:pt>
                <c:pt idx="55">
                  <c:v>QSL</c:v>
                </c:pt>
                <c:pt idx="56">
                  <c:v>MBPL</c:v>
                </c:pt>
                <c:pt idx="57">
                  <c:v>MBS</c:v>
                </c:pt>
                <c:pt idx="58">
                  <c:v>QPS</c:v>
                </c:pt>
                <c:pt idx="59">
                  <c:v>MDG</c:v>
                </c:pt>
                <c:pt idx="60">
                  <c:v>MSN</c:v>
                </c:pt>
                <c:pt idx="61">
                  <c:v>MTN</c:v>
                </c:pt>
                <c:pt idx="62">
                  <c:v>MBPS</c:v>
                </c:pt>
                <c:pt idx="63">
                  <c:v>MBW</c:v>
                </c:pt>
                <c:pt idx="64">
                  <c:v>MDPH</c:v>
                </c:pt>
                <c:pt idx="65">
                  <c:v>MIB</c:v>
                </c:pt>
                <c:pt idx="66">
                  <c:v>QNLB</c:v>
                </c:pt>
                <c:pt idx="67">
                  <c:v>MSSB</c:v>
                </c:pt>
                <c:pt idx="68">
                  <c:v>MDAH</c:v>
                </c:pt>
                <c:pt idx="69">
                  <c:v>MCIV</c:v>
                </c:pt>
                <c:pt idx="70">
                  <c:v>MDPV</c:v>
                </c:pt>
                <c:pt idx="71">
                  <c:v>MTR</c:v>
                </c:pt>
                <c:pt idx="72">
                  <c:v>MTRV</c:v>
                </c:pt>
                <c:pt idx="73">
                  <c:v>QNRB</c:v>
                </c:pt>
                <c:pt idx="74">
                  <c:v>MCVS</c:v>
                </c:pt>
                <c:pt idx="75">
                  <c:v>MDI</c:v>
                </c:pt>
                <c:pt idx="76">
                  <c:v>MTS</c:v>
                </c:pt>
                <c:pt idx="77">
                  <c:v>MPLS</c:v>
                </c:pt>
                <c:pt idx="78">
                  <c:v>MDNV</c:v>
                </c:pt>
                <c:pt idx="79">
                  <c:v>QM</c:v>
                </c:pt>
              </c:strCache>
            </c:strRef>
          </c:cat>
          <c:val>
            <c:numRef>
              <c:f>'Qty per family (3)'!$F$2:$F$81</c:f>
              <c:numCache>
                <c:formatCode>General</c:formatCode>
                <c:ptCount val="80"/>
                <c:pt idx="0">
                  <c:v>10</c:v>
                </c:pt>
                <c:pt idx="1">
                  <c:v>10</c:v>
                </c:pt>
                <c:pt idx="2">
                  <c:v>12</c:v>
                </c:pt>
                <c:pt idx="3">
                  <c:v>19</c:v>
                </c:pt>
                <c:pt idx="4">
                  <c:v>3</c:v>
                </c:pt>
                <c:pt idx="5">
                  <c:v>6</c:v>
                </c:pt>
                <c:pt idx="6">
                  <c:v>2</c:v>
                </c:pt>
                <c:pt idx="7">
                  <c:v>12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5</c:v>
                </c:pt>
                <c:pt idx="15">
                  <c:v>1</c:v>
                </c:pt>
                <c:pt idx="16">
                  <c:v>1</c:v>
                </c:pt>
                <c:pt idx="17">
                  <c:v>6</c:v>
                </c:pt>
                <c:pt idx="18">
                  <c:v>4</c:v>
                </c:pt>
                <c:pt idx="19">
                  <c:v>1</c:v>
                </c:pt>
                <c:pt idx="20">
                  <c:v>3</c:v>
                </c:pt>
                <c:pt idx="21">
                  <c:v>2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28</c:v>
                </c:pt>
                <c:pt idx="33">
                  <c:v>1</c:v>
                </c:pt>
                <c:pt idx="34">
                  <c:v>23</c:v>
                </c:pt>
                <c:pt idx="35">
                  <c:v>23</c:v>
                </c:pt>
                <c:pt idx="36">
                  <c:v>12</c:v>
                </c:pt>
                <c:pt idx="37">
                  <c:v>4</c:v>
                </c:pt>
                <c:pt idx="38">
                  <c:v>4</c:v>
                </c:pt>
                <c:pt idx="39">
                  <c:v>5</c:v>
                </c:pt>
                <c:pt idx="40">
                  <c:v>3</c:v>
                </c:pt>
                <c:pt idx="41">
                  <c:v>3</c:v>
                </c:pt>
                <c:pt idx="42">
                  <c:v>6</c:v>
                </c:pt>
                <c:pt idx="43">
                  <c:v>1</c:v>
                </c:pt>
                <c:pt idx="44">
                  <c:v>27</c:v>
                </c:pt>
                <c:pt idx="45">
                  <c:v>23</c:v>
                </c:pt>
                <c:pt idx="46">
                  <c:v>28</c:v>
                </c:pt>
                <c:pt idx="47">
                  <c:v>5</c:v>
                </c:pt>
                <c:pt idx="48">
                  <c:v>36</c:v>
                </c:pt>
                <c:pt idx="49">
                  <c:v>39</c:v>
                </c:pt>
                <c:pt idx="50">
                  <c:v>15</c:v>
                </c:pt>
                <c:pt idx="51">
                  <c:v>11</c:v>
                </c:pt>
                <c:pt idx="52">
                  <c:v>5</c:v>
                </c:pt>
                <c:pt idx="53">
                  <c:v>17</c:v>
                </c:pt>
                <c:pt idx="54">
                  <c:v>3</c:v>
                </c:pt>
                <c:pt idx="55">
                  <c:v>15</c:v>
                </c:pt>
                <c:pt idx="56">
                  <c:v>3</c:v>
                </c:pt>
                <c:pt idx="57">
                  <c:v>9</c:v>
                </c:pt>
                <c:pt idx="58">
                  <c:v>5</c:v>
                </c:pt>
                <c:pt idx="59">
                  <c:v>3</c:v>
                </c:pt>
                <c:pt idx="60">
                  <c:v>4</c:v>
                </c:pt>
                <c:pt idx="61">
                  <c:v>2</c:v>
                </c:pt>
                <c:pt idx="62">
                  <c:v>9</c:v>
                </c:pt>
                <c:pt idx="63">
                  <c:v>4</c:v>
                </c:pt>
                <c:pt idx="64">
                  <c:v>5</c:v>
                </c:pt>
                <c:pt idx="65">
                  <c:v>0</c:v>
                </c:pt>
                <c:pt idx="66">
                  <c:v>1</c:v>
                </c:pt>
                <c:pt idx="67">
                  <c:v>1</c:v>
                </c:pt>
                <c:pt idx="68">
                  <c:v>2</c:v>
                </c:pt>
                <c:pt idx="69">
                  <c:v>1</c:v>
                </c:pt>
                <c:pt idx="70">
                  <c:v>3</c:v>
                </c:pt>
                <c:pt idx="71">
                  <c:v>2</c:v>
                </c:pt>
                <c:pt idx="72">
                  <c:v>0</c:v>
                </c:pt>
                <c:pt idx="73">
                  <c:v>0</c:v>
                </c:pt>
                <c:pt idx="74">
                  <c:v>1</c:v>
                </c:pt>
                <c:pt idx="75">
                  <c:v>2</c:v>
                </c:pt>
                <c:pt idx="76">
                  <c:v>0</c:v>
                </c:pt>
                <c:pt idx="77">
                  <c:v>1</c:v>
                </c:pt>
                <c:pt idx="78">
                  <c:v>0</c:v>
                </c:pt>
                <c:pt idx="79">
                  <c:v>0</c:v>
                </c:pt>
              </c:numCache>
            </c:numRef>
          </c:val>
        </c:ser>
        <c:gapWidth val="40"/>
        <c:overlap val="100"/>
        <c:axId val="63488768"/>
        <c:axId val="63490304"/>
      </c:barChart>
      <c:catAx>
        <c:axId val="63488768"/>
        <c:scaling>
          <c:orientation val="minMax"/>
        </c:scaling>
        <c:axPos val="b"/>
        <c:tickLblPos val="nextTo"/>
        <c:txPr>
          <a:bodyPr/>
          <a:lstStyle/>
          <a:p>
            <a:pPr>
              <a:defRPr sz="600" baseline="0"/>
            </a:pPr>
            <a:endParaRPr lang="en-US"/>
          </a:p>
        </c:txPr>
        <c:crossAx val="63490304"/>
        <c:crosses val="autoZero"/>
        <c:auto val="1"/>
        <c:lblAlgn val="ctr"/>
        <c:lblOffset val="100"/>
      </c:catAx>
      <c:valAx>
        <c:axId val="63490304"/>
        <c:scaling>
          <c:orientation val="minMax"/>
          <c:max val="400"/>
          <c:min val="0"/>
        </c:scaling>
        <c:axPos val="l"/>
        <c:majorGridlines/>
        <c:numFmt formatCode="General" sourceLinked="1"/>
        <c:tickLblPos val="nextTo"/>
        <c:crossAx val="63488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07557244999692"/>
          <c:y val="5.4736842105263306E-2"/>
          <c:w val="0.19954905421305125"/>
          <c:h val="0.194214785651794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1833822678944777E-2"/>
          <c:y val="9.0909090909091064E-2"/>
          <c:w val="0.93262945415721454"/>
          <c:h val="0.71664519207826438"/>
        </c:manualLayout>
      </c:layout>
      <c:barChart>
        <c:barDir val="col"/>
        <c:grouping val="stacked"/>
        <c:ser>
          <c:idx val="0"/>
          <c:order val="0"/>
          <c:tx>
            <c:strRef>
              <c:f>'Qty per family (3)'!$D$1</c:f>
              <c:strCache>
                <c:ptCount val="1"/>
                <c:pt idx="0">
                  <c:v>installed on LHC way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'Qty per family (3)'!$C$2:$C$45</c:f>
              <c:strCache>
                <c:ptCount val="44"/>
                <c:pt idx="0">
                  <c:v>MBB</c:v>
                </c:pt>
                <c:pt idx="1">
                  <c:v>MBA</c:v>
                </c:pt>
                <c:pt idx="2">
                  <c:v>MBI</c:v>
                </c:pt>
                <c:pt idx="3">
                  <c:v>QF/QD</c:v>
                </c:pt>
                <c:pt idx="4">
                  <c:v>MDH/MDV</c:v>
                </c:pt>
                <c:pt idx="5">
                  <c:v>MQI</c:v>
                </c:pt>
                <c:pt idx="6">
                  <c:v>LS/LSN</c:v>
                </c:pt>
                <c:pt idx="7">
                  <c:v>MCIA</c:v>
                </c:pt>
                <c:pt idx="8">
                  <c:v>LO/LON</c:v>
                </c:pt>
                <c:pt idx="9">
                  <c:v>QI</c:v>
                </c:pt>
                <c:pt idx="10">
                  <c:v>LOE/LOEN</c:v>
                </c:pt>
                <c:pt idx="11">
                  <c:v>H-ISR</c:v>
                </c:pt>
                <c:pt idx="12">
                  <c:v>QFA/QDA</c:v>
                </c:pt>
                <c:pt idx="13">
                  <c:v>B280</c:v>
                </c:pt>
                <c:pt idx="14">
                  <c:v>MPLH</c:v>
                </c:pt>
                <c:pt idx="15">
                  <c:v>LSE/LSEN</c:v>
                </c:pt>
                <c:pt idx="16">
                  <c:v>MPSV</c:v>
                </c:pt>
                <c:pt idx="17">
                  <c:v>QE</c:v>
                </c:pt>
                <c:pt idx="18">
                  <c:v>LQS</c:v>
                </c:pt>
                <c:pt idx="19">
                  <c:v>MDVA</c:v>
                </c:pt>
                <c:pt idx="20">
                  <c:v>MPSH</c:v>
                </c:pt>
                <c:pt idx="21">
                  <c:v>MSI</c:v>
                </c:pt>
                <c:pt idx="22">
                  <c:v>QMS</c:v>
                </c:pt>
                <c:pt idx="23">
                  <c:v>MDHA</c:v>
                </c:pt>
                <c:pt idx="24">
                  <c:v>BHC</c:v>
                </c:pt>
                <c:pt idx="25">
                  <c:v>QISK</c:v>
                </c:pt>
                <c:pt idx="26">
                  <c:v>MPLV</c:v>
                </c:pt>
                <c:pt idx="27">
                  <c:v>MDCA</c:v>
                </c:pt>
                <c:pt idx="28">
                  <c:v>MDCV</c:v>
                </c:pt>
                <c:pt idx="29">
                  <c:v>MDHB</c:v>
                </c:pt>
                <c:pt idx="30">
                  <c:v>MPNH</c:v>
                </c:pt>
                <c:pt idx="31">
                  <c:v>MDHD</c:v>
                </c:pt>
                <c:pt idx="32">
                  <c:v>MBB-BT/MBE</c:v>
                </c:pt>
                <c:pt idx="33">
                  <c:v>B340</c:v>
                </c:pt>
                <c:pt idx="34">
                  <c:v>QFS</c:v>
                </c:pt>
                <c:pt idx="35">
                  <c:v>QTL</c:v>
                </c:pt>
                <c:pt idx="36">
                  <c:v>HB2</c:v>
                </c:pt>
                <c:pt idx="37">
                  <c:v>MDLV</c:v>
                </c:pt>
                <c:pt idx="38">
                  <c:v>MDSH</c:v>
                </c:pt>
                <c:pt idx="39">
                  <c:v>VB2</c:v>
                </c:pt>
                <c:pt idx="40">
                  <c:v>MDSV</c:v>
                </c:pt>
                <c:pt idx="41">
                  <c:v>MDLH</c:v>
                </c:pt>
                <c:pt idx="42">
                  <c:v>QTR</c:v>
                </c:pt>
                <c:pt idx="43">
                  <c:v>MDAV</c:v>
                </c:pt>
              </c:strCache>
            </c:strRef>
          </c:cat>
          <c:val>
            <c:numRef>
              <c:f>'Qty per family (3)'!$D$2:$D$45</c:f>
              <c:numCache>
                <c:formatCode>General</c:formatCode>
                <c:ptCount val="44"/>
                <c:pt idx="0">
                  <c:v>384</c:v>
                </c:pt>
                <c:pt idx="1">
                  <c:v>360</c:v>
                </c:pt>
                <c:pt idx="2">
                  <c:v>348</c:v>
                </c:pt>
                <c:pt idx="3">
                  <c:v>204</c:v>
                </c:pt>
                <c:pt idx="4">
                  <c:v>216</c:v>
                </c:pt>
                <c:pt idx="5">
                  <c:v>178</c:v>
                </c:pt>
                <c:pt idx="6">
                  <c:v>108</c:v>
                </c:pt>
                <c:pt idx="7">
                  <c:v>93</c:v>
                </c:pt>
                <c:pt idx="8">
                  <c:v>52</c:v>
                </c:pt>
                <c:pt idx="9">
                  <c:v>27</c:v>
                </c:pt>
                <c:pt idx="10">
                  <c:v>16</c:v>
                </c:pt>
                <c:pt idx="11">
                  <c:v>14</c:v>
                </c:pt>
                <c:pt idx="12">
                  <c:v>14</c:v>
                </c:pt>
                <c:pt idx="13">
                  <c:v>11</c:v>
                </c:pt>
                <c:pt idx="14">
                  <c:v>7</c:v>
                </c:pt>
                <c:pt idx="15">
                  <c:v>10</c:v>
                </c:pt>
                <c:pt idx="16">
                  <c:v>10</c:v>
                </c:pt>
                <c:pt idx="17">
                  <c:v>5</c:v>
                </c:pt>
                <c:pt idx="18">
                  <c:v>6</c:v>
                </c:pt>
                <c:pt idx="19">
                  <c:v>8</c:v>
                </c:pt>
                <c:pt idx="20">
                  <c:v>5</c:v>
                </c:pt>
                <c:pt idx="21">
                  <c:v>4</c:v>
                </c:pt>
                <c:pt idx="22">
                  <c:v>4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11</c:v>
                </c:pt>
                <c:pt idx="33">
                  <c:v>59</c:v>
                </c:pt>
                <c:pt idx="34">
                  <c:v>3</c:v>
                </c:pt>
                <c:pt idx="35">
                  <c:v>7</c:v>
                </c:pt>
                <c:pt idx="36">
                  <c:v>2</c:v>
                </c:pt>
                <c:pt idx="37">
                  <c:v>1</c:v>
                </c:pt>
                <c:pt idx="38">
                  <c:v>2</c:v>
                </c:pt>
                <c:pt idx="39">
                  <c:v>4</c:v>
                </c:pt>
                <c:pt idx="40">
                  <c:v>1</c:v>
                </c:pt>
                <c:pt idx="41">
                  <c:v>4</c:v>
                </c:pt>
                <c:pt idx="42">
                  <c:v>2</c:v>
                </c:pt>
                <c:pt idx="43">
                  <c:v>1</c:v>
                </c:pt>
              </c:numCache>
            </c:numRef>
          </c:val>
        </c:ser>
        <c:ser>
          <c:idx val="1"/>
          <c:order val="1"/>
          <c:tx>
            <c:strRef>
              <c:f>'Qty per family (3)'!$E$1</c:f>
              <c:strCache>
                <c:ptCount val="1"/>
                <c:pt idx="0">
                  <c:v>installed outside LHC way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'Qty per family (3)'!$C$2:$C$45</c:f>
              <c:strCache>
                <c:ptCount val="44"/>
                <c:pt idx="0">
                  <c:v>MBB</c:v>
                </c:pt>
                <c:pt idx="1">
                  <c:v>MBA</c:v>
                </c:pt>
                <c:pt idx="2">
                  <c:v>MBI</c:v>
                </c:pt>
                <c:pt idx="3">
                  <c:v>QF/QD</c:v>
                </c:pt>
                <c:pt idx="4">
                  <c:v>MDH/MDV</c:v>
                </c:pt>
                <c:pt idx="5">
                  <c:v>MQI</c:v>
                </c:pt>
                <c:pt idx="6">
                  <c:v>LS/LSN</c:v>
                </c:pt>
                <c:pt idx="7">
                  <c:v>MCIA</c:v>
                </c:pt>
                <c:pt idx="8">
                  <c:v>LO/LON</c:v>
                </c:pt>
                <c:pt idx="9">
                  <c:v>QI</c:v>
                </c:pt>
                <c:pt idx="10">
                  <c:v>LOE/LOEN</c:v>
                </c:pt>
                <c:pt idx="11">
                  <c:v>H-ISR</c:v>
                </c:pt>
                <c:pt idx="12">
                  <c:v>QFA/QDA</c:v>
                </c:pt>
                <c:pt idx="13">
                  <c:v>B280</c:v>
                </c:pt>
                <c:pt idx="14">
                  <c:v>MPLH</c:v>
                </c:pt>
                <c:pt idx="15">
                  <c:v>LSE/LSEN</c:v>
                </c:pt>
                <c:pt idx="16">
                  <c:v>MPSV</c:v>
                </c:pt>
                <c:pt idx="17">
                  <c:v>QE</c:v>
                </c:pt>
                <c:pt idx="18">
                  <c:v>LQS</c:v>
                </c:pt>
                <c:pt idx="19">
                  <c:v>MDVA</c:v>
                </c:pt>
                <c:pt idx="20">
                  <c:v>MPSH</c:v>
                </c:pt>
                <c:pt idx="21">
                  <c:v>MSI</c:v>
                </c:pt>
                <c:pt idx="22">
                  <c:v>QMS</c:v>
                </c:pt>
                <c:pt idx="23">
                  <c:v>MDHA</c:v>
                </c:pt>
                <c:pt idx="24">
                  <c:v>BHC</c:v>
                </c:pt>
                <c:pt idx="25">
                  <c:v>QISK</c:v>
                </c:pt>
                <c:pt idx="26">
                  <c:v>MPLV</c:v>
                </c:pt>
                <c:pt idx="27">
                  <c:v>MDCA</c:v>
                </c:pt>
                <c:pt idx="28">
                  <c:v>MDCV</c:v>
                </c:pt>
                <c:pt idx="29">
                  <c:v>MDHB</c:v>
                </c:pt>
                <c:pt idx="30">
                  <c:v>MPNH</c:v>
                </c:pt>
                <c:pt idx="31">
                  <c:v>MDHD</c:v>
                </c:pt>
                <c:pt idx="32">
                  <c:v>MBB-BT/MBE</c:v>
                </c:pt>
                <c:pt idx="33">
                  <c:v>B340</c:v>
                </c:pt>
                <c:pt idx="34">
                  <c:v>QFS</c:v>
                </c:pt>
                <c:pt idx="35">
                  <c:v>QTL</c:v>
                </c:pt>
                <c:pt idx="36">
                  <c:v>HB2</c:v>
                </c:pt>
                <c:pt idx="37">
                  <c:v>MDLV</c:v>
                </c:pt>
                <c:pt idx="38">
                  <c:v>MDSH</c:v>
                </c:pt>
                <c:pt idx="39">
                  <c:v>VB2</c:v>
                </c:pt>
                <c:pt idx="40">
                  <c:v>MDSV</c:v>
                </c:pt>
                <c:pt idx="41">
                  <c:v>MDLH</c:v>
                </c:pt>
                <c:pt idx="42">
                  <c:v>QTR</c:v>
                </c:pt>
                <c:pt idx="43">
                  <c:v>MDAV</c:v>
                </c:pt>
              </c:strCache>
            </c:strRef>
          </c:cat>
          <c:val>
            <c:numRef>
              <c:f>'Qty per family (3)'!$E$2:$E$45</c:f>
              <c:numCache>
                <c:formatCode>General</c:formatCode>
                <c:ptCount val="44"/>
                <c:pt idx="32">
                  <c:v>46</c:v>
                </c:pt>
                <c:pt idx="33">
                  <c:v>2</c:v>
                </c:pt>
                <c:pt idx="34">
                  <c:v>24</c:v>
                </c:pt>
                <c:pt idx="35">
                  <c:v>19</c:v>
                </c:pt>
                <c:pt idx="36">
                  <c:v>14</c:v>
                </c:pt>
                <c:pt idx="37">
                  <c:v>15</c:v>
                </c:pt>
                <c:pt idx="38">
                  <c:v>9</c:v>
                </c:pt>
                <c:pt idx="39">
                  <c:v>5</c:v>
                </c:pt>
                <c:pt idx="40">
                  <c:v>9</c:v>
                </c:pt>
                <c:pt idx="41">
                  <c:v>3</c:v>
                </c:pt>
                <c:pt idx="42">
                  <c:v>1</c:v>
                </c:pt>
                <c:pt idx="43">
                  <c:v>6</c:v>
                </c:pt>
              </c:numCache>
            </c:numRef>
          </c:val>
        </c:ser>
        <c:ser>
          <c:idx val="2"/>
          <c:order val="2"/>
          <c:tx>
            <c:strRef>
              <c:f>'Qty per family (3)'!$F$1</c:f>
              <c:strCache>
                <c:ptCount val="1"/>
                <c:pt idx="0">
                  <c:v>total spares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'Qty per family (3)'!$C$2:$C$45</c:f>
              <c:strCache>
                <c:ptCount val="44"/>
                <c:pt idx="0">
                  <c:v>MBB</c:v>
                </c:pt>
                <c:pt idx="1">
                  <c:v>MBA</c:v>
                </c:pt>
                <c:pt idx="2">
                  <c:v>MBI</c:v>
                </c:pt>
                <c:pt idx="3">
                  <c:v>QF/QD</c:v>
                </c:pt>
                <c:pt idx="4">
                  <c:v>MDH/MDV</c:v>
                </c:pt>
                <c:pt idx="5">
                  <c:v>MQI</c:v>
                </c:pt>
                <c:pt idx="6">
                  <c:v>LS/LSN</c:v>
                </c:pt>
                <c:pt idx="7">
                  <c:v>MCIA</c:v>
                </c:pt>
                <c:pt idx="8">
                  <c:v>LO/LON</c:v>
                </c:pt>
                <c:pt idx="9">
                  <c:v>QI</c:v>
                </c:pt>
                <c:pt idx="10">
                  <c:v>LOE/LOEN</c:v>
                </c:pt>
                <c:pt idx="11">
                  <c:v>H-ISR</c:v>
                </c:pt>
                <c:pt idx="12">
                  <c:v>QFA/QDA</c:v>
                </c:pt>
                <c:pt idx="13">
                  <c:v>B280</c:v>
                </c:pt>
                <c:pt idx="14">
                  <c:v>MPLH</c:v>
                </c:pt>
                <c:pt idx="15">
                  <c:v>LSE/LSEN</c:v>
                </c:pt>
                <c:pt idx="16">
                  <c:v>MPSV</c:v>
                </c:pt>
                <c:pt idx="17">
                  <c:v>QE</c:v>
                </c:pt>
                <c:pt idx="18">
                  <c:v>LQS</c:v>
                </c:pt>
                <c:pt idx="19">
                  <c:v>MDVA</c:v>
                </c:pt>
                <c:pt idx="20">
                  <c:v>MPSH</c:v>
                </c:pt>
                <c:pt idx="21">
                  <c:v>MSI</c:v>
                </c:pt>
                <c:pt idx="22">
                  <c:v>QMS</c:v>
                </c:pt>
                <c:pt idx="23">
                  <c:v>MDHA</c:v>
                </c:pt>
                <c:pt idx="24">
                  <c:v>BHC</c:v>
                </c:pt>
                <c:pt idx="25">
                  <c:v>QISK</c:v>
                </c:pt>
                <c:pt idx="26">
                  <c:v>MPLV</c:v>
                </c:pt>
                <c:pt idx="27">
                  <c:v>MDCA</c:v>
                </c:pt>
                <c:pt idx="28">
                  <c:v>MDCV</c:v>
                </c:pt>
                <c:pt idx="29">
                  <c:v>MDHB</c:v>
                </c:pt>
                <c:pt idx="30">
                  <c:v>MPNH</c:v>
                </c:pt>
                <c:pt idx="31">
                  <c:v>MDHD</c:v>
                </c:pt>
                <c:pt idx="32">
                  <c:v>MBB-BT/MBE</c:v>
                </c:pt>
                <c:pt idx="33">
                  <c:v>B340</c:v>
                </c:pt>
                <c:pt idx="34">
                  <c:v>QFS</c:v>
                </c:pt>
                <c:pt idx="35">
                  <c:v>QTL</c:v>
                </c:pt>
                <c:pt idx="36">
                  <c:v>HB2</c:v>
                </c:pt>
                <c:pt idx="37">
                  <c:v>MDLV</c:v>
                </c:pt>
                <c:pt idx="38">
                  <c:v>MDSH</c:v>
                </c:pt>
                <c:pt idx="39">
                  <c:v>VB2</c:v>
                </c:pt>
                <c:pt idx="40">
                  <c:v>MDSV</c:v>
                </c:pt>
                <c:pt idx="41">
                  <c:v>MDLH</c:v>
                </c:pt>
                <c:pt idx="42">
                  <c:v>QTR</c:v>
                </c:pt>
                <c:pt idx="43">
                  <c:v>MDAV</c:v>
                </c:pt>
              </c:strCache>
            </c:strRef>
          </c:cat>
          <c:val>
            <c:numRef>
              <c:f>'Qty per family (3)'!$F$2:$F$45</c:f>
              <c:numCache>
                <c:formatCode>General</c:formatCode>
                <c:ptCount val="44"/>
                <c:pt idx="0">
                  <c:v>10</c:v>
                </c:pt>
                <c:pt idx="1">
                  <c:v>10</c:v>
                </c:pt>
                <c:pt idx="2">
                  <c:v>12</c:v>
                </c:pt>
                <c:pt idx="3">
                  <c:v>19</c:v>
                </c:pt>
                <c:pt idx="4">
                  <c:v>3</c:v>
                </c:pt>
                <c:pt idx="5">
                  <c:v>6</c:v>
                </c:pt>
                <c:pt idx="6">
                  <c:v>2</c:v>
                </c:pt>
                <c:pt idx="7">
                  <c:v>12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5</c:v>
                </c:pt>
                <c:pt idx="15">
                  <c:v>1</c:v>
                </c:pt>
                <c:pt idx="16">
                  <c:v>1</c:v>
                </c:pt>
                <c:pt idx="17">
                  <c:v>6</c:v>
                </c:pt>
                <c:pt idx="18">
                  <c:v>4</c:v>
                </c:pt>
                <c:pt idx="19">
                  <c:v>1</c:v>
                </c:pt>
                <c:pt idx="20">
                  <c:v>3</c:v>
                </c:pt>
                <c:pt idx="21">
                  <c:v>2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28</c:v>
                </c:pt>
                <c:pt idx="33">
                  <c:v>1</c:v>
                </c:pt>
                <c:pt idx="34">
                  <c:v>23</c:v>
                </c:pt>
                <c:pt idx="35">
                  <c:v>23</c:v>
                </c:pt>
                <c:pt idx="36">
                  <c:v>12</c:v>
                </c:pt>
                <c:pt idx="37">
                  <c:v>4</c:v>
                </c:pt>
                <c:pt idx="38">
                  <c:v>4</c:v>
                </c:pt>
                <c:pt idx="39">
                  <c:v>5</c:v>
                </c:pt>
                <c:pt idx="40">
                  <c:v>3</c:v>
                </c:pt>
                <c:pt idx="41">
                  <c:v>3</c:v>
                </c:pt>
                <c:pt idx="42">
                  <c:v>6</c:v>
                </c:pt>
                <c:pt idx="43">
                  <c:v>1</c:v>
                </c:pt>
              </c:numCache>
            </c:numRef>
          </c:val>
        </c:ser>
        <c:gapWidth val="40"/>
        <c:overlap val="100"/>
        <c:axId val="62929536"/>
        <c:axId val="62931328"/>
      </c:barChart>
      <c:catAx>
        <c:axId val="62929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62931328"/>
        <c:crosses val="autoZero"/>
        <c:auto val="1"/>
        <c:lblAlgn val="ctr"/>
        <c:lblOffset val="100"/>
      </c:catAx>
      <c:valAx>
        <c:axId val="62931328"/>
        <c:scaling>
          <c:orientation val="minMax"/>
          <c:max val="400"/>
          <c:min val="0"/>
        </c:scaling>
        <c:axPos val="l"/>
        <c:majorGridlines/>
        <c:numFmt formatCode="General" sourceLinked="1"/>
        <c:majorTickMark val="in"/>
        <c:tickLblPos val="low"/>
        <c:txPr>
          <a:bodyPr/>
          <a:lstStyle/>
          <a:p>
            <a:pPr>
              <a:defRPr baseline="0"/>
            </a:pPr>
            <a:endParaRPr lang="en-US"/>
          </a:p>
        </c:txPr>
        <c:crossAx val="62929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265114106499403"/>
          <c:y val="0.2718457920032723"/>
          <c:w val="0.16506634886389873"/>
          <c:h val="0.1671307563827249"/>
        </c:manualLayout>
      </c:layout>
      <c:overlay val="1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4485981944564621"/>
          <c:y val="0"/>
          <c:w val="0.5146728966571501"/>
          <c:h val="0.7988267104613157"/>
        </c:manualLayout>
      </c:layout>
      <c:barChart>
        <c:barDir val="bar"/>
        <c:grouping val="clustered"/>
        <c:ser>
          <c:idx val="0"/>
          <c:order val="0"/>
          <c:cat>
            <c:strRef>
              <c:f>'Installation (2)'!$H$188:$H$195</c:f>
              <c:strCache>
                <c:ptCount val="8"/>
                <c:pt idx="0">
                  <c:v>Diverse</c:v>
                </c:pt>
                <c:pt idx="1">
                  <c:v>Beam Induced Damages (Vacuum Chamber)</c:v>
                </c:pt>
                <c:pt idx="2">
                  <c:v>Coil Short Circuits (Internal Short or Ground Short)</c:v>
                </c:pt>
                <c:pt idx="3">
                  <c:v>Exchanged for PPS Project (Tolerances of VAC Ch.)</c:v>
                </c:pt>
                <c:pt idx="4">
                  <c:v>Water Leaks</c:v>
                </c:pt>
                <c:pt idx="5">
                  <c:v>Early days, missing data</c:v>
                </c:pt>
                <c:pt idx="6">
                  <c:v>Vacuum Leaks</c:v>
                </c:pt>
                <c:pt idx="7">
                  <c:v>Preventive Exchanges</c:v>
                </c:pt>
              </c:strCache>
            </c:strRef>
          </c:cat>
          <c:val>
            <c:numRef>
              <c:f>'Installation (2)'!$I$188:$I$195</c:f>
              <c:numCache>
                <c:formatCode>General</c:formatCode>
                <c:ptCount val="8"/>
                <c:pt idx="0">
                  <c:v>7</c:v>
                </c:pt>
                <c:pt idx="1">
                  <c:v>11</c:v>
                </c:pt>
                <c:pt idx="2">
                  <c:v>13</c:v>
                </c:pt>
                <c:pt idx="3">
                  <c:v>13</c:v>
                </c:pt>
                <c:pt idx="4">
                  <c:v>18</c:v>
                </c:pt>
                <c:pt idx="5">
                  <c:v>28</c:v>
                </c:pt>
                <c:pt idx="6">
                  <c:v>34</c:v>
                </c:pt>
                <c:pt idx="7">
                  <c:v>56</c:v>
                </c:pt>
              </c:numCache>
            </c:numRef>
          </c:val>
        </c:ser>
        <c:axId val="64000000"/>
        <c:axId val="64001536"/>
      </c:barChart>
      <c:catAx>
        <c:axId val="64000000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64001536"/>
        <c:crosses val="autoZero"/>
        <c:auto val="1"/>
        <c:lblAlgn val="ctr"/>
        <c:lblOffset val="100"/>
      </c:catAx>
      <c:valAx>
        <c:axId val="64001536"/>
        <c:scaling>
          <c:orientation val="minMax"/>
        </c:scaling>
        <c:axPos val="b"/>
        <c:majorGridlines/>
        <c:numFmt formatCode="General" sourceLinked="1"/>
        <c:tickLblPos val="nextTo"/>
        <c:crossAx val="6400000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SPS Main Dipoles</a:t>
            </a:r>
            <a:r>
              <a:rPr lang="en-US" sz="1400" baseline="0"/>
              <a:t> (MBA&amp;MBB) Evolution of Breakdowns</a:t>
            </a:r>
            <a:endParaRPr lang="en-US" sz="1400"/>
          </a:p>
        </c:rich>
      </c:tx>
      <c:layout/>
    </c:title>
    <c:plotArea>
      <c:layout>
        <c:manualLayout>
          <c:layoutTarget val="inner"/>
          <c:xMode val="edge"/>
          <c:yMode val="edge"/>
          <c:x val="0.35047222556206775"/>
          <c:y val="9.4256234415121182E-2"/>
          <c:w val="0.63326761372888518"/>
          <c:h val="0.47848603810252832"/>
        </c:manualLayout>
      </c:layout>
      <c:barChart>
        <c:barDir val="col"/>
        <c:grouping val="clustered"/>
        <c:ser>
          <c:idx val="0"/>
          <c:order val="0"/>
          <c:tx>
            <c:strRef>
              <c:f>'Evolution of breakdowns'!$B$199</c:f>
              <c:strCache>
                <c:ptCount val="1"/>
                <c:pt idx="0">
                  <c:v>vacuum leak</c:v>
                </c:pt>
              </c:strCache>
            </c:strRef>
          </c:tx>
          <c:cat>
            <c:strRef>
              <c:f>'Evolution of breakdowns'!$C$198:$F$198</c:f>
              <c:strCache>
                <c:ptCount val="4"/>
                <c:pt idx="0">
                  <c:v>1988-1992</c:v>
                </c:pt>
                <c:pt idx="1">
                  <c:v>1993-1997</c:v>
                </c:pt>
                <c:pt idx="2">
                  <c:v>1998-2002</c:v>
                </c:pt>
                <c:pt idx="3">
                  <c:v>2003-2007</c:v>
                </c:pt>
              </c:strCache>
            </c:strRef>
          </c:cat>
          <c:val>
            <c:numRef>
              <c:f>'Evolution of breakdowns'!$C$199:$F$199</c:f>
              <c:numCache>
                <c:formatCode>General</c:formatCode>
                <c:ptCount val="4"/>
                <c:pt idx="0">
                  <c:v>8</c:v>
                </c:pt>
                <c:pt idx="1">
                  <c:v>12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'Evolution of breakdowns'!$B$200</c:f>
              <c:strCache>
                <c:ptCount val="1"/>
                <c:pt idx="0">
                  <c:v>Water leak</c:v>
                </c:pt>
              </c:strCache>
            </c:strRef>
          </c:tx>
          <c:cat>
            <c:strRef>
              <c:f>'Evolution of breakdowns'!$C$198:$F$198</c:f>
              <c:strCache>
                <c:ptCount val="4"/>
                <c:pt idx="0">
                  <c:v>1988-1992</c:v>
                </c:pt>
                <c:pt idx="1">
                  <c:v>1993-1997</c:v>
                </c:pt>
                <c:pt idx="2">
                  <c:v>1998-2002</c:v>
                </c:pt>
                <c:pt idx="3">
                  <c:v>2003-2007</c:v>
                </c:pt>
              </c:strCache>
            </c:strRef>
          </c:cat>
          <c:val>
            <c:numRef>
              <c:f>'Evolution of breakdowns'!$C$200:$F$200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'Evolution of breakdowns'!$B$201</c:f>
              <c:strCache>
                <c:ptCount val="1"/>
                <c:pt idx="0">
                  <c:v>Short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'Evolution of breakdowns'!$C$198:$F$198</c:f>
              <c:strCache>
                <c:ptCount val="4"/>
                <c:pt idx="0">
                  <c:v>1988-1992</c:v>
                </c:pt>
                <c:pt idx="1">
                  <c:v>1993-1997</c:v>
                </c:pt>
                <c:pt idx="2">
                  <c:v>1998-2002</c:v>
                </c:pt>
                <c:pt idx="3">
                  <c:v>2003-2007</c:v>
                </c:pt>
              </c:strCache>
            </c:strRef>
          </c:cat>
          <c:val>
            <c:numRef>
              <c:f>'Evolution of breakdowns'!$C$201:$F$201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'Evolution of breakdowns'!$B$202</c:f>
              <c:strCache>
                <c:ptCount val="1"/>
                <c:pt idx="0">
                  <c:v>Beam induced damages</c:v>
                </c:pt>
              </c:strCache>
            </c:strRef>
          </c:tx>
          <c:spPr>
            <a:noFill/>
          </c:spPr>
          <c:cat>
            <c:strRef>
              <c:f>'Evolution of breakdowns'!$C$198:$F$198</c:f>
              <c:strCache>
                <c:ptCount val="4"/>
                <c:pt idx="0">
                  <c:v>1988-1992</c:v>
                </c:pt>
                <c:pt idx="1">
                  <c:v>1993-1997</c:v>
                </c:pt>
                <c:pt idx="2">
                  <c:v>1998-2002</c:v>
                </c:pt>
                <c:pt idx="3">
                  <c:v>2003-2007</c:v>
                </c:pt>
              </c:strCache>
            </c:strRef>
          </c:cat>
          <c:val>
            <c:numRef>
              <c:f>'Evolution of breakdowns'!$C$202:$F$202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'Evolution of breakdowns'!$B$203</c:f>
              <c:strCache>
                <c:ptCount val="1"/>
                <c:pt idx="0">
                  <c:v>diverse</c:v>
                </c:pt>
              </c:strCache>
            </c:strRef>
          </c:tx>
          <c:spPr>
            <a:noFill/>
          </c:spPr>
          <c:cat>
            <c:strRef>
              <c:f>'Evolution of breakdowns'!$C$198:$F$198</c:f>
              <c:strCache>
                <c:ptCount val="4"/>
                <c:pt idx="0">
                  <c:v>1988-1992</c:v>
                </c:pt>
                <c:pt idx="1">
                  <c:v>1993-1997</c:v>
                </c:pt>
                <c:pt idx="2">
                  <c:v>1998-2002</c:v>
                </c:pt>
                <c:pt idx="3">
                  <c:v>2003-2007</c:v>
                </c:pt>
              </c:strCache>
            </c:strRef>
          </c:cat>
          <c:val>
            <c:numRef>
              <c:f>'Evolution of breakdowns'!$C$203:$F$203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'Evolution of breakdowns'!$B$204</c:f>
              <c:strCache>
                <c:ptCount val="1"/>
                <c:pt idx="0">
                  <c:v>Exchange for PPS project, VC shifted, impossible to install RF shielding</c:v>
                </c:pt>
              </c:strCache>
            </c:strRef>
          </c:tx>
          <c:spPr>
            <a:noFill/>
          </c:spPr>
          <c:cat>
            <c:strRef>
              <c:f>'Evolution of breakdowns'!$C$198:$F$198</c:f>
              <c:strCache>
                <c:ptCount val="4"/>
                <c:pt idx="0">
                  <c:v>1988-1992</c:v>
                </c:pt>
                <c:pt idx="1">
                  <c:v>1993-1997</c:v>
                </c:pt>
                <c:pt idx="2">
                  <c:v>1998-2002</c:v>
                </c:pt>
                <c:pt idx="3">
                  <c:v>2003-2007</c:v>
                </c:pt>
              </c:strCache>
            </c:strRef>
          </c:cat>
          <c:val>
            <c:numRef>
              <c:f>'Evolution of breakdowns'!$C$204:$F$204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'Evolution of breakdowns'!$B$205</c:f>
              <c:strCache>
                <c:ptCount val="1"/>
                <c:pt idx="0">
                  <c:v>Preventive exchange</c:v>
                </c:pt>
              </c:strCache>
            </c:strRef>
          </c:tx>
          <c:spPr>
            <a:noFill/>
          </c:spPr>
          <c:cat>
            <c:strRef>
              <c:f>'Evolution of breakdowns'!$C$198:$F$198</c:f>
              <c:strCache>
                <c:ptCount val="4"/>
                <c:pt idx="0">
                  <c:v>1988-1992</c:v>
                </c:pt>
                <c:pt idx="1">
                  <c:v>1993-1997</c:v>
                </c:pt>
                <c:pt idx="2">
                  <c:v>1998-2002</c:v>
                </c:pt>
                <c:pt idx="3">
                  <c:v>2003-2007</c:v>
                </c:pt>
              </c:strCache>
            </c:strRef>
          </c:cat>
          <c:val>
            <c:numRef>
              <c:f>'Evolution of breakdowns'!$C$205:$F$205</c:f>
              <c:numCache>
                <c:formatCode>General</c:formatCode>
                <c:ptCount val="4"/>
                <c:pt idx="0">
                  <c:v>7</c:v>
                </c:pt>
                <c:pt idx="1">
                  <c:v>27</c:v>
                </c:pt>
                <c:pt idx="2">
                  <c:v>15</c:v>
                </c:pt>
                <c:pt idx="3">
                  <c:v>6</c:v>
                </c:pt>
              </c:numCache>
            </c:numRef>
          </c:val>
        </c:ser>
        <c:ser>
          <c:idx val="7"/>
          <c:order val="7"/>
          <c:tx>
            <c:strRef>
              <c:f>'Evolution of breakdowns'!$B$206</c:f>
              <c:strCache>
                <c:ptCount val="1"/>
                <c:pt idx="0">
                  <c:v>no information available</c:v>
                </c:pt>
              </c:strCache>
            </c:strRef>
          </c:tx>
          <c:spPr>
            <a:noFill/>
          </c:spPr>
          <c:cat>
            <c:strRef>
              <c:f>'Evolution of breakdowns'!$C$198:$F$198</c:f>
              <c:strCache>
                <c:ptCount val="4"/>
                <c:pt idx="0">
                  <c:v>1988-1992</c:v>
                </c:pt>
                <c:pt idx="1">
                  <c:v>1993-1997</c:v>
                </c:pt>
                <c:pt idx="2">
                  <c:v>1998-2002</c:v>
                </c:pt>
                <c:pt idx="3">
                  <c:v>2003-2007</c:v>
                </c:pt>
              </c:strCache>
            </c:strRef>
          </c:cat>
          <c:val>
            <c:numRef>
              <c:f>'Evolution of breakdowns'!$C$206:$F$206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'Evolution of breakdowns'!$B$207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cat>
            <c:strRef>
              <c:f>'Evolution of breakdowns'!$C$198:$F$198</c:f>
              <c:strCache>
                <c:ptCount val="4"/>
                <c:pt idx="0">
                  <c:v>1988-1992</c:v>
                </c:pt>
                <c:pt idx="1">
                  <c:v>1993-1997</c:v>
                </c:pt>
                <c:pt idx="2">
                  <c:v>1998-2002</c:v>
                </c:pt>
                <c:pt idx="3">
                  <c:v>2003-2007</c:v>
                </c:pt>
              </c:strCache>
            </c:strRef>
          </c:cat>
          <c:val>
            <c:numRef>
              <c:f>'Evolution of breakdowns'!$C$207:$F$207</c:f>
              <c:numCache>
                <c:formatCode>General</c:formatCode>
                <c:ptCount val="4"/>
                <c:pt idx="0">
                  <c:v>22</c:v>
                </c:pt>
                <c:pt idx="1">
                  <c:v>46</c:v>
                </c:pt>
                <c:pt idx="2">
                  <c:v>39</c:v>
                </c:pt>
                <c:pt idx="3">
                  <c:v>22</c:v>
                </c:pt>
              </c:numCache>
            </c:numRef>
          </c:val>
        </c:ser>
        <c:gapWidth val="500"/>
        <c:overlap val="10"/>
        <c:axId val="64685952"/>
        <c:axId val="64687488"/>
      </c:barChart>
      <c:catAx>
        <c:axId val="64685952"/>
        <c:scaling>
          <c:orientation val="minMax"/>
        </c:scaling>
        <c:axPos val="b"/>
        <c:majorTickMark val="none"/>
        <c:tickLblPos val="nextTo"/>
        <c:crossAx val="64687488"/>
        <c:crosses val="autoZero"/>
        <c:auto val="1"/>
        <c:lblAlgn val="ctr"/>
        <c:lblOffset val="100"/>
      </c:catAx>
      <c:valAx>
        <c:axId val="64687488"/>
        <c:scaling>
          <c:orientation val="minMax"/>
          <c:max val="12"/>
          <c:min val="0"/>
        </c:scaling>
        <c:axPos val="l"/>
        <c:majorGridlines/>
        <c:numFmt formatCode="General" sourceLinked="1"/>
        <c:majorTickMark val="none"/>
        <c:tickLblPos val="nextTo"/>
        <c:crossAx val="646859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Distribution of MTTR  according</a:t>
            </a:r>
            <a:r>
              <a:rPr lang="en-US" baseline="0" dirty="0"/>
              <a:t> to </a:t>
            </a:r>
            <a:r>
              <a:rPr lang="en-US" dirty="0"/>
              <a:t>2007 breakdown Log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(</a:t>
            </a:r>
            <a:r>
              <a:rPr lang="en-US" dirty="0"/>
              <a:t>26 interventions)</a:t>
            </a:r>
          </a:p>
        </c:rich>
      </c:tx>
      <c:layout>
        <c:manualLayout>
          <c:xMode val="edge"/>
          <c:yMode val="edge"/>
          <c:x val="0.11605654761904755"/>
          <c:y val="9.2592592592592782E-2"/>
        </c:manualLayout>
      </c:layout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CCC0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3180296477024878"/>
                  <c:y val="-0.1344720371492027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&lt; 4 hours
70%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9.648768513310825E-2"/>
                  <c:y val="7.179522698551578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&lt; 20 h
20%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up to 100 h
10%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Sheet1!$H$59:$H$61</c:f>
              <c:strCache>
                <c:ptCount val="3"/>
                <c:pt idx="0">
                  <c:v>&lt; 4 hours</c:v>
                </c:pt>
                <c:pt idx="1">
                  <c:v>&lt; 20 h</c:v>
                </c:pt>
                <c:pt idx="2">
                  <c:v>up to 100 h</c:v>
                </c:pt>
              </c:strCache>
            </c:strRef>
          </c:cat>
          <c:val>
            <c:numRef>
              <c:f>Sheet1!$I$59:$I$61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790" cy="49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1" tIns="45606" rIns="91211" bIns="45606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930" y="0"/>
            <a:ext cx="2911790" cy="49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1" tIns="45606" rIns="91211" bIns="456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8188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1855"/>
            <a:ext cx="5374640" cy="443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1" tIns="45606" rIns="91211" bIns="456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0538"/>
            <a:ext cx="2911790" cy="49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1" tIns="45606" rIns="91211" bIns="45606" numCol="1" anchor="b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930" y="9360538"/>
            <a:ext cx="2911790" cy="49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1" tIns="45606" rIns="91211" bIns="456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28C1851-F1B8-4E0C-8CDA-91B2A6631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C1851-F1B8-4E0C-8CDA-91B2A66317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057400" cy="6278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019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400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143000"/>
            <a:ext cx="8229600" cy="51355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85800"/>
            <a:ext cx="228600" cy="6172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685800"/>
          </a:xfrm>
          <a:prstGeom prst="rect">
            <a:avLst/>
          </a:prstGeom>
          <a:gradFill rotWithShape="1">
            <a:gsLst>
              <a:gs pos="0">
                <a:srgbClr val="003368">
                  <a:alpha val="67999"/>
                </a:srgbClr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eaLnBrk="1" hangingPunct="1">
              <a:defRPr/>
            </a:pPr>
            <a:endParaRPr lang="en-GB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64008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6360" tIns="43181" rIns="86360" bIns="431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430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8" descr="Logo CERN width=144,      height=14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 rot="-5400000">
            <a:off x="-2870994" y="3593306"/>
            <a:ext cx="5943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r>
              <a:rPr lang="en-US" sz="1100" dirty="0" smtClean="0"/>
              <a:t>ATC / ABOC Days – Session 4 – 21-23 January</a:t>
            </a:r>
            <a:r>
              <a:rPr lang="en-US" sz="1100" baseline="0" dirty="0" smtClean="0"/>
              <a:t> 2008. </a:t>
            </a:r>
            <a:r>
              <a:rPr lang="en-US" sz="1100" dirty="0" smtClean="0"/>
              <a:t> </a:t>
            </a:r>
            <a:r>
              <a:rPr lang="en-US" sz="1100" dirty="0"/>
              <a:t>D. </a:t>
            </a:r>
            <a:r>
              <a:rPr lang="en-US" sz="1100" dirty="0" smtClean="0"/>
              <a:t>Smekens AT-MCS-MNC</a:t>
            </a:r>
            <a:endParaRPr lang="en-US" dirty="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077200" y="6477000"/>
            <a:ext cx="102076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223" tIns="48111" rIns="96223" bIns="48111"/>
          <a:lstStyle/>
          <a:p>
            <a:pPr algn="r" defTabSz="962025">
              <a:defRPr/>
            </a:pPr>
            <a:fld id="{123DCD0A-8D91-40D9-ADAE-200361E97965}" type="slidenum">
              <a:rPr lang="de-DE" altLang="de-DE">
                <a:solidFill>
                  <a:srgbClr val="808080"/>
                </a:solidFill>
              </a:rPr>
              <a:pPr algn="r" defTabSz="962025">
                <a:defRPr/>
              </a:pPr>
              <a:t>‹#›</a:t>
            </a:fld>
            <a:endParaRPr lang="de-DE" altLang="de-DE">
              <a:solidFill>
                <a:srgbClr val="808080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7696200" y="0"/>
            <a:ext cx="1447800" cy="762000"/>
          </a:xfrm>
          <a:prstGeom prst="rect">
            <a:avLst/>
          </a:prstGeom>
          <a:solidFill>
            <a:schemeClr val="bg1">
              <a:alpha val="74001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/>
          </a:p>
        </p:txBody>
      </p:sp>
      <p:pic>
        <p:nvPicPr>
          <p:cNvPr id="2" name="Picture 21" descr="at_logo_full_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429000" y="7696200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5" descr="ATdeplogo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69225" y="109538"/>
            <a:ext cx="129857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2707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72707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defTabSz="72707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defTabSz="72707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defTabSz="72707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defTabSz="72707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defTabSz="72707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defTabSz="72707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defTabSz="72707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75"/>
        </a:lnSpc>
        <a:spcBef>
          <a:spcPct val="50000"/>
        </a:spcBef>
        <a:spcAft>
          <a:spcPct val="0"/>
        </a:spcAft>
        <a:buClr>
          <a:srgbClr val="013469"/>
        </a:buClr>
        <a:buSzPct val="95000"/>
        <a:buFont typeface="Wingdings" pitchFamily="2" charset="2"/>
        <a:buChar char="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75"/>
        </a:lnSpc>
        <a:spcBef>
          <a:spcPct val="50000"/>
        </a:spcBef>
        <a:spcAft>
          <a:spcPct val="0"/>
        </a:spcAft>
        <a:buClr>
          <a:srgbClr val="013469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75"/>
        </a:lnSpc>
        <a:spcBef>
          <a:spcPct val="50000"/>
        </a:spcBef>
        <a:spcAft>
          <a:spcPct val="0"/>
        </a:spcAft>
        <a:buClr>
          <a:srgbClr val="01346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75"/>
        </a:lnSpc>
        <a:spcBef>
          <a:spcPct val="50000"/>
        </a:spcBef>
        <a:spcAft>
          <a:spcPct val="0"/>
        </a:spcAft>
        <a:buClr>
          <a:srgbClr val="013469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ts val="2075"/>
        </a:lnSpc>
        <a:spcBef>
          <a:spcPct val="50000"/>
        </a:spcBef>
        <a:spcAft>
          <a:spcPct val="0"/>
        </a:spcAft>
        <a:buClr>
          <a:srgbClr val="013469"/>
        </a:buClr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ts val="2075"/>
        </a:lnSpc>
        <a:spcBef>
          <a:spcPct val="50000"/>
        </a:spcBef>
        <a:spcAft>
          <a:spcPct val="0"/>
        </a:spcAft>
        <a:buClr>
          <a:srgbClr val="013469"/>
        </a:buClr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ts val="2075"/>
        </a:lnSpc>
        <a:spcBef>
          <a:spcPct val="50000"/>
        </a:spcBef>
        <a:spcAft>
          <a:spcPct val="0"/>
        </a:spcAft>
        <a:buClr>
          <a:srgbClr val="013469"/>
        </a:buClr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ts val="2075"/>
        </a:lnSpc>
        <a:spcBef>
          <a:spcPct val="50000"/>
        </a:spcBef>
        <a:spcAft>
          <a:spcPct val="0"/>
        </a:spcAft>
        <a:buClr>
          <a:srgbClr val="013469"/>
        </a:buClr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3364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19000" contrast="3000"/>
          </a:blip>
          <a:srcRect b="4762"/>
          <a:stretch>
            <a:fillRect/>
          </a:stretch>
        </p:blipFill>
        <p:spPr>
          <a:xfrm>
            <a:off x="228600" y="685800"/>
            <a:ext cx="8534400" cy="6096000"/>
          </a:xfrm>
          <a:prstGeom prst="rect">
            <a:avLst/>
          </a:prstGeom>
        </p:spPr>
      </p:pic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229600" cy="1524000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Arial Black" pitchFamily="34" charset="0"/>
              </a:rPr>
              <a:t>MAGNETS </a:t>
            </a:r>
          </a:p>
          <a:p>
            <a:pPr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Arial Black" pitchFamily="34" charset="0"/>
              </a:rPr>
              <a:t>FOR </a:t>
            </a:r>
          </a:p>
          <a:p>
            <a:pPr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Arial Black" pitchFamily="34" charset="0"/>
              </a:rPr>
              <a:t>SPS &amp; BEAM LINES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010400" cy="685800"/>
          </a:xfrm>
        </p:spPr>
        <p:txBody>
          <a:bodyPr/>
          <a:lstStyle/>
          <a:p>
            <a:r>
              <a:rPr lang="fr-FR" dirty="0" smtClean="0"/>
              <a:t>MTTR &amp; </a:t>
            </a:r>
            <a:r>
              <a:rPr lang="fr-FR" dirty="0" err="1" smtClean="0"/>
              <a:t>Spare</a:t>
            </a:r>
            <a:r>
              <a:rPr lang="fr-FR" dirty="0" smtClean="0"/>
              <a:t> Policy for the LHC </a:t>
            </a:r>
            <a:r>
              <a:rPr lang="fr-FR" dirty="0" err="1" smtClean="0"/>
              <a:t>Injectors</a:t>
            </a:r>
            <a:r>
              <a:rPr lang="fr-FR" dirty="0" smtClean="0"/>
              <a:t> &amp; </a:t>
            </a:r>
            <a:r>
              <a:rPr lang="fr-FR" dirty="0" err="1" smtClean="0"/>
              <a:t>Exp</a:t>
            </a:r>
            <a:r>
              <a:rPr lang="fr-FR" dirty="0" smtClean="0"/>
              <a:t>. Areas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373563"/>
          </a:xfrm>
        </p:spPr>
        <p:txBody>
          <a:bodyPr/>
          <a:lstStyle/>
          <a:p>
            <a:r>
              <a:rPr lang="fr-FR" sz="1800" dirty="0" smtClean="0"/>
              <a:t>Limited Impact:</a:t>
            </a:r>
          </a:p>
          <a:p>
            <a:pPr lvl="1"/>
            <a:r>
              <a:rPr lang="fr-FR" sz="1600" dirty="0" smtClean="0"/>
              <a:t>No </a:t>
            </a:r>
            <a:r>
              <a:rPr lang="fr-FR" sz="1600" dirty="0" err="1" smtClean="0"/>
              <a:t>cryogeny</a:t>
            </a:r>
            <a:r>
              <a:rPr lang="fr-FR" sz="1600" dirty="0" smtClean="0"/>
              <a:t>, no explosive </a:t>
            </a:r>
            <a:r>
              <a:rPr lang="fr-FR" sz="1600" dirty="0" err="1" smtClean="0"/>
              <a:t>gas</a:t>
            </a:r>
            <a:r>
              <a:rPr lang="fr-FR" sz="1600" dirty="0" smtClean="0"/>
              <a:t>, no </a:t>
            </a:r>
            <a:r>
              <a:rPr lang="fr-FR" sz="1600" dirty="0" err="1" smtClean="0"/>
              <a:t>pressurized</a:t>
            </a:r>
            <a:r>
              <a:rPr lang="fr-FR" sz="1600" dirty="0" smtClean="0"/>
              <a:t> </a:t>
            </a:r>
            <a:r>
              <a:rPr lang="fr-FR" sz="1600" dirty="0" err="1" smtClean="0"/>
              <a:t>vessels</a:t>
            </a:r>
            <a:r>
              <a:rPr lang="fr-FR" sz="1600" dirty="0" smtClean="0"/>
              <a:t>, few </a:t>
            </a:r>
            <a:r>
              <a:rPr lang="fr-FR" sz="1600" dirty="0" err="1" smtClean="0"/>
              <a:t>flammable</a:t>
            </a:r>
            <a:r>
              <a:rPr lang="fr-FR" sz="1600" dirty="0" smtClean="0"/>
              <a:t> </a:t>
            </a:r>
            <a:r>
              <a:rPr lang="fr-FR" sz="1600" dirty="0" err="1" smtClean="0"/>
              <a:t>materials</a:t>
            </a:r>
            <a:r>
              <a:rPr lang="fr-FR" sz="1600" dirty="0" smtClean="0"/>
              <a:t>,…</a:t>
            </a:r>
          </a:p>
          <a:p>
            <a:pPr lvl="1"/>
            <a:r>
              <a:rPr lang="fr-FR" sz="1600" dirty="0" err="1" smtClean="0"/>
              <a:t>Low</a:t>
            </a:r>
            <a:r>
              <a:rPr lang="fr-FR" sz="1600" dirty="0" smtClean="0"/>
              <a:t> </a:t>
            </a:r>
            <a:r>
              <a:rPr lang="fr-FR" sz="1600" dirty="0" err="1" smtClean="0"/>
              <a:t>Risk</a:t>
            </a:r>
            <a:r>
              <a:rPr lang="fr-FR" sz="1600" dirty="0" smtClean="0"/>
              <a:t> of </a:t>
            </a:r>
            <a:r>
              <a:rPr lang="fr-FR" sz="1600" dirty="0" err="1" smtClean="0"/>
              <a:t>severe</a:t>
            </a:r>
            <a:r>
              <a:rPr lang="fr-FR" sz="1600" dirty="0" smtClean="0"/>
              <a:t> </a:t>
            </a:r>
            <a:r>
              <a:rPr lang="fr-FR" sz="1600" dirty="0" err="1" smtClean="0"/>
              <a:t>injury</a:t>
            </a:r>
            <a:r>
              <a:rPr lang="fr-FR" sz="1600" dirty="0" smtClean="0"/>
              <a:t> or of </a:t>
            </a:r>
            <a:r>
              <a:rPr lang="fr-FR" sz="1600" dirty="0" err="1" smtClean="0"/>
              <a:t>loss</a:t>
            </a:r>
            <a:r>
              <a:rPr lang="fr-FR" sz="1600" dirty="0" smtClean="0"/>
              <a:t> of life (</a:t>
            </a:r>
            <a:r>
              <a:rPr lang="fr-FR" sz="1600" dirty="0" err="1" smtClean="0"/>
              <a:t>heavy</a:t>
            </a:r>
            <a:r>
              <a:rPr lang="fr-FR" sz="1600" dirty="0" smtClean="0"/>
              <a:t> </a:t>
            </a:r>
            <a:r>
              <a:rPr lang="fr-FR" sz="1600" dirty="0" err="1" smtClean="0"/>
              <a:t>handling</a:t>
            </a:r>
            <a:r>
              <a:rPr lang="fr-FR" sz="1600" dirty="0" smtClean="0"/>
              <a:t>, </a:t>
            </a:r>
            <a:r>
              <a:rPr lang="fr-FR" sz="1600" dirty="0" err="1" smtClean="0"/>
              <a:t>high</a:t>
            </a:r>
            <a:r>
              <a:rPr lang="fr-FR" sz="1600" dirty="0" smtClean="0"/>
              <a:t> voltage)</a:t>
            </a:r>
          </a:p>
          <a:p>
            <a:pPr lvl="1"/>
            <a:r>
              <a:rPr lang="fr-FR" sz="1600" dirty="0" err="1" smtClean="0"/>
              <a:t>Risk</a:t>
            </a:r>
            <a:r>
              <a:rPr lang="fr-FR" sz="1600" dirty="0" smtClean="0"/>
              <a:t> of contamination </a:t>
            </a:r>
            <a:r>
              <a:rPr lang="fr-FR" sz="1600" dirty="0" err="1" smtClean="0"/>
              <a:t>is</a:t>
            </a:r>
            <a:r>
              <a:rPr lang="fr-FR" sz="1600" dirty="0" smtClean="0"/>
              <a:t> not </a:t>
            </a:r>
            <a:r>
              <a:rPr lang="fr-FR" sz="1600" dirty="0" err="1" smtClean="0"/>
              <a:t>significant</a:t>
            </a: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1600" dirty="0" smtClean="0"/>
          </a:p>
          <a:p>
            <a:r>
              <a:rPr lang="fr-FR" sz="1800" dirty="0" err="1" smtClean="0"/>
              <a:t>Moderate</a:t>
            </a:r>
            <a:r>
              <a:rPr lang="fr-FR" sz="1800" dirty="0" smtClean="0"/>
              <a:t> Impact: </a:t>
            </a:r>
          </a:p>
          <a:p>
            <a:pPr lvl="1"/>
            <a:r>
              <a:rPr lang="fr-FR" sz="1400" dirty="0" err="1" smtClean="0"/>
              <a:t>exposure</a:t>
            </a:r>
            <a:r>
              <a:rPr lang="fr-FR" sz="1400" dirty="0" smtClean="0"/>
              <a:t> of personnel to radiation</a:t>
            </a:r>
          </a:p>
          <a:p>
            <a:pPr lvl="1"/>
            <a:r>
              <a:rPr lang="fr-FR" sz="1400" dirty="0" smtClean="0"/>
              <a:t>production of radioactive </a:t>
            </a:r>
            <a:r>
              <a:rPr lang="fr-FR" sz="1400" dirty="0" err="1" smtClean="0"/>
              <a:t>waste</a:t>
            </a:r>
            <a:r>
              <a:rPr lang="fr-FR" sz="1400" dirty="0" smtClean="0"/>
              <a:t> (</a:t>
            </a:r>
            <a:r>
              <a:rPr lang="fr-FR" sz="1400" dirty="0" err="1" smtClean="0"/>
              <a:t>damaged</a:t>
            </a:r>
            <a:r>
              <a:rPr lang="fr-FR" sz="1400" dirty="0" smtClean="0"/>
              <a:t> components)</a:t>
            </a:r>
            <a:br>
              <a:rPr lang="fr-FR" sz="1400" dirty="0" smtClean="0"/>
            </a:br>
            <a:endParaRPr lang="fr-FR" sz="1400" dirty="0" smtClean="0"/>
          </a:p>
          <a:p>
            <a:r>
              <a:rPr lang="fr-FR" sz="1800" dirty="0" smtClean="0"/>
              <a:t>Possible major impact: </a:t>
            </a:r>
            <a:r>
              <a:rPr lang="fr-FR" sz="1800" dirty="0" err="1" smtClean="0"/>
              <a:t>Scientific</a:t>
            </a:r>
            <a:r>
              <a:rPr lang="fr-FR" sz="1800" dirty="0" smtClean="0"/>
              <a:t> Program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of </a:t>
            </a:r>
            <a:r>
              <a:rPr lang="fr-FR" dirty="0" err="1" smtClean="0"/>
              <a:t>Magnet</a:t>
            </a:r>
            <a:r>
              <a:rPr lang="fr-FR" dirty="0" smtClean="0"/>
              <a:t> System </a:t>
            </a:r>
            <a:r>
              <a:rPr lang="fr-FR" dirty="0" err="1" smtClean="0"/>
              <a:t>Failures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447800"/>
          </a:xfrm>
        </p:spPr>
        <p:txBody>
          <a:bodyPr/>
          <a:lstStyle/>
          <a:p>
            <a:r>
              <a:rPr lang="fr-FR" sz="1600" dirty="0" smtClean="0"/>
              <a:t>Impact of </a:t>
            </a:r>
            <a:r>
              <a:rPr lang="fr-FR" sz="1600" dirty="0" err="1" smtClean="0"/>
              <a:t>magnet</a:t>
            </a:r>
            <a:r>
              <a:rPr lang="fr-FR" sz="1600" dirty="0" smtClean="0"/>
              <a:t> </a:t>
            </a:r>
            <a:r>
              <a:rPr lang="fr-FR" sz="1600" dirty="0" err="1" smtClean="0"/>
              <a:t>failures</a:t>
            </a:r>
            <a:r>
              <a:rPr lang="fr-FR" sz="1600" dirty="0" smtClean="0"/>
              <a:t> on the </a:t>
            </a:r>
            <a:r>
              <a:rPr lang="fr-FR" sz="1600" dirty="0" err="1" smtClean="0"/>
              <a:t>Scientific</a:t>
            </a:r>
            <a:r>
              <a:rPr lang="fr-FR" sz="1600" dirty="0" smtClean="0"/>
              <a:t> program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mitigated</a:t>
            </a:r>
            <a:r>
              <a:rPr lang="fr-FR" sz="1600" dirty="0" smtClean="0"/>
              <a:t> by:</a:t>
            </a:r>
          </a:p>
          <a:p>
            <a:pPr lvl="1"/>
            <a:r>
              <a:rPr lang="fr-FR" sz="1400" dirty="0" err="1" smtClean="0"/>
              <a:t>Reducing</a:t>
            </a:r>
            <a:r>
              <a:rPr lang="fr-FR" sz="1400" dirty="0" smtClean="0"/>
              <a:t> the </a:t>
            </a:r>
            <a:r>
              <a:rPr lang="fr-FR" sz="1400" dirty="0" err="1" smtClean="0"/>
              <a:t>failure</a:t>
            </a:r>
            <a:r>
              <a:rPr lang="fr-FR" sz="1400" dirty="0" smtClean="0"/>
              <a:t> rate</a:t>
            </a:r>
          </a:p>
          <a:p>
            <a:pPr lvl="1"/>
            <a:r>
              <a:rPr lang="fr-FR" sz="1400" dirty="0" err="1" smtClean="0"/>
              <a:t>Extending</a:t>
            </a:r>
            <a:r>
              <a:rPr lang="fr-FR" sz="1400" dirty="0" smtClean="0"/>
              <a:t> the </a:t>
            </a:r>
            <a:r>
              <a:rPr lang="fr-FR" sz="1400" dirty="0" err="1" smtClean="0"/>
              <a:t>lifetime</a:t>
            </a:r>
            <a:r>
              <a:rPr lang="fr-FR" sz="1400" dirty="0" smtClean="0"/>
              <a:t> </a:t>
            </a:r>
            <a:r>
              <a:rPr lang="fr-FR" sz="1400" dirty="0" err="1" smtClean="0"/>
              <a:t>expectancy</a:t>
            </a:r>
            <a:r>
              <a:rPr lang="fr-FR" sz="1400" dirty="0" smtClean="0"/>
              <a:t> of the components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Mitigation of </a:t>
            </a:r>
            <a:r>
              <a:rPr lang="fr-FR" dirty="0" err="1" smtClean="0"/>
              <a:t>Failure</a:t>
            </a:r>
            <a:r>
              <a:rPr lang="fr-FR" dirty="0" smtClean="0"/>
              <a:t> Impact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44958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None/>
            </a:pPr>
            <a:r>
              <a:rPr lang="fr-FR" dirty="0" smtClean="0">
                <a:solidFill>
                  <a:schemeClr val="tx1"/>
                </a:solidFill>
              </a:rPr>
              <a:t>. 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MTTR </a:t>
            </a:r>
            <a:r>
              <a:rPr lang="fr-FR" sz="1600" dirty="0" err="1" smtClean="0">
                <a:solidFill>
                  <a:schemeClr val="tx1"/>
                </a:solidFill>
              </a:rPr>
              <a:t>follows</a:t>
            </a:r>
            <a:r>
              <a:rPr lang="fr-FR" sz="1600" dirty="0" smtClean="0">
                <a:solidFill>
                  <a:schemeClr val="tx1"/>
                </a:solidFill>
              </a:rPr>
              <a:t> the </a:t>
            </a:r>
            <a:r>
              <a:rPr lang="fr-FR" sz="1600" dirty="0" err="1" smtClean="0">
                <a:solidFill>
                  <a:schemeClr val="tx1"/>
                </a:solidFill>
              </a:rPr>
              <a:t>dictates</a:t>
            </a:r>
            <a:r>
              <a:rPr lang="fr-FR" sz="1600" dirty="0" smtClean="0">
                <a:solidFill>
                  <a:schemeClr val="tx1"/>
                </a:solidFill>
              </a:rPr>
              <a:t> of the cool down time (</a:t>
            </a:r>
            <a:r>
              <a:rPr lang="fr-FR" sz="1600" dirty="0" err="1" smtClean="0">
                <a:solidFill>
                  <a:schemeClr val="tx1"/>
                </a:solidFill>
              </a:rPr>
              <a:t>remanent</a:t>
            </a:r>
            <a:r>
              <a:rPr lang="fr-FR" sz="1600" dirty="0" smtClean="0">
                <a:solidFill>
                  <a:schemeClr val="tx1"/>
                </a:solidFill>
              </a:rPr>
              <a:t> radiation </a:t>
            </a:r>
            <a:r>
              <a:rPr lang="fr-FR" sz="1600" dirty="0" err="1" smtClean="0">
                <a:solidFill>
                  <a:schemeClr val="tx1"/>
                </a:solidFill>
              </a:rPr>
              <a:t>levels</a:t>
            </a:r>
            <a:r>
              <a:rPr lang="fr-FR" sz="1600" dirty="0" smtClean="0">
                <a:solidFill>
                  <a:schemeClr val="tx1"/>
                </a:solidFill>
              </a:rPr>
              <a:t>), of the </a:t>
            </a:r>
            <a:r>
              <a:rPr lang="fr-FR" sz="1600" dirty="0" err="1" smtClean="0">
                <a:solidFill>
                  <a:schemeClr val="tx1"/>
                </a:solidFill>
              </a:rPr>
              <a:t>method</a:t>
            </a:r>
            <a:r>
              <a:rPr lang="fr-FR" sz="1600" dirty="0" smtClean="0">
                <a:solidFill>
                  <a:schemeClr val="tx1"/>
                </a:solidFill>
              </a:rPr>
              <a:t> of </a:t>
            </a:r>
            <a:r>
              <a:rPr lang="fr-FR" sz="1600" dirty="0" err="1" smtClean="0">
                <a:solidFill>
                  <a:schemeClr val="tx1"/>
                </a:solidFill>
              </a:rPr>
              <a:t>access</a:t>
            </a:r>
            <a:r>
              <a:rPr lang="fr-FR" sz="1600" dirty="0" smtClean="0">
                <a:solidFill>
                  <a:schemeClr val="tx1"/>
                </a:solidFill>
              </a:rPr>
              <a:t> for the </a:t>
            </a:r>
            <a:r>
              <a:rPr lang="fr-FR" sz="1600" dirty="0" err="1" smtClean="0">
                <a:solidFill>
                  <a:schemeClr val="tx1"/>
                </a:solidFill>
              </a:rPr>
              <a:t>heavy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equipment</a:t>
            </a:r>
            <a:r>
              <a:rPr lang="fr-FR" sz="1600" dirty="0" smtClean="0">
                <a:solidFill>
                  <a:schemeClr val="tx1"/>
                </a:solidFill>
              </a:rPr>
              <a:t>, of the distance for the transport &amp; of the </a:t>
            </a:r>
            <a:r>
              <a:rPr lang="fr-FR" sz="1600" dirty="0" err="1" smtClean="0">
                <a:solidFill>
                  <a:schemeClr val="tx1"/>
                </a:solidFill>
              </a:rPr>
              <a:t>restoration</a:t>
            </a:r>
            <a:r>
              <a:rPr lang="fr-FR" sz="1600" dirty="0" smtClean="0">
                <a:solidFill>
                  <a:schemeClr val="tx1"/>
                </a:solidFill>
              </a:rPr>
              <a:t> of the vacuum in the </a:t>
            </a:r>
            <a:r>
              <a:rPr lang="fr-FR" sz="1600" dirty="0" err="1" smtClean="0">
                <a:solidFill>
                  <a:schemeClr val="tx1"/>
                </a:solidFill>
              </a:rPr>
              <a:t>sector</a:t>
            </a:r>
            <a:r>
              <a:rPr lang="fr-FR" sz="16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fr-FR" sz="1600" dirty="0" err="1" smtClean="0">
                <a:solidFill>
                  <a:schemeClr val="tx1"/>
                </a:solidFill>
              </a:rPr>
              <a:t>Minimizing</a:t>
            </a:r>
            <a:r>
              <a:rPr lang="fr-FR" sz="1600" dirty="0" smtClean="0">
                <a:solidFill>
                  <a:schemeClr val="tx1"/>
                </a:solidFill>
              </a:rPr>
              <a:t> MTTR </a:t>
            </a:r>
            <a:r>
              <a:rPr lang="fr-FR" sz="1600" dirty="0" err="1" smtClean="0">
                <a:solidFill>
                  <a:schemeClr val="tx1"/>
                </a:solidFill>
              </a:rPr>
              <a:t>can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conflict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with</a:t>
            </a:r>
            <a:r>
              <a:rPr lang="fr-FR" sz="1600" dirty="0" smtClean="0">
                <a:solidFill>
                  <a:schemeClr val="tx1"/>
                </a:solidFill>
              </a:rPr>
              <a:t> the </a:t>
            </a:r>
            <a:r>
              <a:rPr lang="fr-FR" sz="1600" dirty="0" err="1" smtClean="0">
                <a:solidFill>
                  <a:schemeClr val="tx1"/>
                </a:solidFill>
              </a:rPr>
              <a:t>reduction</a:t>
            </a:r>
            <a:r>
              <a:rPr lang="fr-FR" sz="1600" dirty="0" smtClean="0">
                <a:solidFill>
                  <a:schemeClr val="tx1"/>
                </a:solidFill>
              </a:rPr>
              <a:t> (mitigation) of the </a:t>
            </a:r>
            <a:r>
              <a:rPr lang="fr-FR" sz="1600" dirty="0" err="1" smtClean="0">
                <a:solidFill>
                  <a:schemeClr val="tx1"/>
                </a:solidFill>
              </a:rPr>
              <a:t>exposure</a:t>
            </a:r>
            <a:r>
              <a:rPr lang="fr-FR" sz="1600" dirty="0" smtClean="0">
                <a:solidFill>
                  <a:schemeClr val="tx1"/>
                </a:solidFill>
              </a:rPr>
              <a:t> of the personnel to radiation.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676400" y="22098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ts val="2075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Tx/>
              <a:buFont typeface="Arial" charset="0"/>
              <a:buChar char="–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preventive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exchange of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magnets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during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shutdowns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200150" lvl="2" indent="-28575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Font typeface="Arial" pitchFamily="34" charset="0"/>
              <a:buChar char="•"/>
            </a:pP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Requires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Magnet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Rebuild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Facilities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ts val="2075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Tx/>
              <a:buFont typeface="Arial" charset="0"/>
              <a:buChar char="–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By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means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of </a:t>
            </a:r>
            <a:r>
              <a:rPr kumimoji="0" lang="fr-FR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specific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curative actions once a </a:t>
            </a:r>
            <a:r>
              <a:rPr kumimoji="0" lang="fr-FR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problem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is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detected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0" fontAlgn="base" latinLnBrk="0" hangingPunct="0">
              <a:lnSpc>
                <a:spcPts val="2075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Tx/>
              <a:buFontTx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Requires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 consolidation </a:t>
            </a: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fund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ts val="2075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Tx/>
              <a:buFont typeface="Arial" charset="0"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" name="Picture 2" descr="C:\Documents and Settings\dsmekens\Local Settings\Temporary Internet Files\Content.IE5\ZT56HYMX\MCWB01753_0000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963295"/>
            <a:ext cx="2285999" cy="800100"/>
          </a:xfrm>
          <a:prstGeom prst="rect">
            <a:avLst/>
          </a:prstGeom>
          <a:noFill/>
        </p:spPr>
      </p:pic>
      <p:sp>
        <p:nvSpPr>
          <p:cNvPr id="18" name="Freeform 17"/>
          <p:cNvSpPr/>
          <p:nvPr/>
        </p:nvSpPr>
        <p:spPr bwMode="auto">
          <a:xfrm>
            <a:off x="1349190" y="4692127"/>
            <a:ext cx="1437939" cy="946673"/>
          </a:xfrm>
          <a:custGeom>
            <a:avLst/>
            <a:gdLst>
              <a:gd name="connsiteX0" fmla="*/ 491266 w 1437939"/>
              <a:gd name="connsiteY0" fmla="*/ 0 h 946673"/>
              <a:gd name="connsiteX1" fmla="*/ 157779 w 1437939"/>
              <a:gd name="connsiteY1" fmla="*/ 387276 h 946673"/>
              <a:gd name="connsiteX2" fmla="*/ 1437939 w 1437939"/>
              <a:gd name="connsiteY2" fmla="*/ 946673 h 946673"/>
              <a:gd name="connsiteX3" fmla="*/ 1437939 w 1437939"/>
              <a:gd name="connsiteY3" fmla="*/ 946673 h 946673"/>
              <a:gd name="connsiteX4" fmla="*/ 1437939 w 1437939"/>
              <a:gd name="connsiteY4" fmla="*/ 946673 h 94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939" h="946673">
                <a:moveTo>
                  <a:pt x="491266" y="0"/>
                </a:moveTo>
                <a:cubicBezTo>
                  <a:pt x="245633" y="114748"/>
                  <a:pt x="0" y="229497"/>
                  <a:pt x="157779" y="387276"/>
                </a:cubicBezTo>
                <a:cubicBezTo>
                  <a:pt x="315558" y="545055"/>
                  <a:pt x="1437939" y="946673"/>
                  <a:pt x="1437939" y="946673"/>
                </a:cubicBezTo>
                <a:lnTo>
                  <a:pt x="1437939" y="946673"/>
                </a:lnTo>
                <a:lnTo>
                  <a:pt x="1437939" y="9466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57200" y="3810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ts val="2075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Tx/>
              <a:buFont typeface="Arial" charset="0"/>
              <a:buChar char="–"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ts val="2075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Tx/>
              <a:buFont typeface="Arial" charset="0"/>
              <a:buChar char="–"/>
              <a:tabLst/>
              <a:defRPr/>
            </a:pP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Minimizing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the MTTR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142999"/>
          </a:xfrm>
        </p:spPr>
        <p:txBody>
          <a:bodyPr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M	      -	T	-	T	-      	R </a:t>
            </a:r>
            <a:br>
              <a:rPr lang="fr-FR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371600"/>
            <a:ext cx="7010400" cy="1828800"/>
          </a:xfrm>
        </p:spPr>
        <p:txBody>
          <a:bodyPr/>
          <a:lstStyle/>
          <a:p>
            <a:pPr algn="l"/>
            <a:r>
              <a:rPr lang="fr-FR" sz="2400" dirty="0" smtClean="0"/>
              <a:t>Minimum	 	Time To		</a:t>
            </a:r>
            <a:r>
              <a:rPr lang="fr-FR" sz="2400" dirty="0" err="1" smtClean="0"/>
              <a:t>Repair</a:t>
            </a:r>
            <a:endParaRPr lang="fr-FR" sz="2400" dirty="0" smtClean="0"/>
          </a:p>
          <a:p>
            <a:pPr algn="l"/>
            <a:r>
              <a:rPr lang="fr-FR" sz="2400" dirty="0" smtClean="0"/>
              <a:t>Maximum					</a:t>
            </a:r>
            <a:r>
              <a:rPr lang="fr-FR" sz="2400" dirty="0" err="1" smtClean="0"/>
              <a:t>Recovery</a:t>
            </a:r>
            <a:endParaRPr lang="fr-FR" sz="2400" dirty="0" smtClean="0"/>
          </a:p>
          <a:p>
            <a:pPr algn="l"/>
            <a:r>
              <a:rPr lang="fr-FR" sz="2400" dirty="0" err="1" smtClean="0"/>
              <a:t>Mean</a:t>
            </a:r>
            <a:r>
              <a:rPr lang="fr-FR" sz="2400" dirty="0" smtClean="0"/>
              <a:t>						</a:t>
            </a:r>
            <a:r>
              <a:rPr lang="fr-FR" sz="2400" dirty="0" err="1" smtClean="0"/>
              <a:t>Respond</a:t>
            </a:r>
            <a:endParaRPr lang="fr-FR" sz="2400" dirty="0" smtClean="0"/>
          </a:p>
          <a:p>
            <a:pPr algn="l"/>
            <a:r>
              <a:rPr lang="fr-FR" sz="2400" dirty="0" smtClean="0"/>
              <a:t>						Replace</a:t>
            </a:r>
            <a:br>
              <a:rPr lang="fr-FR" sz="2400" dirty="0" smtClean="0"/>
            </a:b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0"/>
            <a:ext cx="64008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6360" tIns="43181" rIns="86360" bIns="4318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7270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MTTR: Interpretation &amp; Objectives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Documents and Settings\dsmekens\Local Settings\Temporary Internet Files\Content.IE5\ZT56HYMX\MCWB01753_0000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109832" y="2220559"/>
            <a:ext cx="1218176" cy="487083"/>
          </a:xfrm>
          <a:prstGeom prst="rect">
            <a:avLst/>
          </a:prstGeom>
          <a:noFill/>
        </p:spPr>
      </p:pic>
      <p:pic>
        <p:nvPicPr>
          <p:cNvPr id="6" name="Picture 2" descr="C:\Documents and Settings\dsmekens\Local Settings\Temporary Internet Files\Content.IE5\ZT56HYMX\MCWB01753_0000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596232" y="1306159"/>
            <a:ext cx="1218176" cy="487083"/>
          </a:xfrm>
          <a:prstGeom prst="rect">
            <a:avLst/>
          </a:prstGeom>
          <a:noFill/>
        </p:spPr>
      </p:pic>
      <p:pic>
        <p:nvPicPr>
          <p:cNvPr id="7" name="Picture 2" descr="C:\Documents and Settings\dsmekens\Local Settings\Temporary Internet Files\Content.IE5\ZT56HYMX\MCWB01753_0000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748632" y="2601559"/>
            <a:ext cx="1218176" cy="487083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3200400"/>
          <a:ext cx="8686800" cy="3434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42197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MTTR (</a:t>
                      </a:r>
                      <a:r>
                        <a:rPr lang="fr-FR" dirty="0" err="1" smtClean="0"/>
                        <a:t>Repair</a:t>
                      </a:r>
                      <a:r>
                        <a:rPr lang="fr-FR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MTTR (Replace)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2197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 4 </a:t>
                      </a:r>
                      <a:r>
                        <a:rPr lang="fr-FR" sz="1600" dirty="0" err="1" smtClean="0"/>
                        <a:t>hours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20 </a:t>
                      </a:r>
                      <a:r>
                        <a:rPr lang="fr-FR" sz="1600" dirty="0" err="1" smtClean="0"/>
                        <a:t>hours</a:t>
                      </a:r>
                      <a:endParaRPr lang="en-US" sz="1600" dirty="0"/>
                    </a:p>
                  </a:txBody>
                  <a:tcPr/>
                </a:tc>
              </a:tr>
              <a:tr h="2204041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/>
                        <a:t>Magnet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Cooling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Faults</a:t>
                      </a:r>
                      <a:r>
                        <a:rPr lang="fr-FR" sz="1600" dirty="0" smtClean="0"/>
                        <a:t>	</a:t>
                      </a:r>
                    </a:p>
                    <a:p>
                      <a:pPr lvl="1"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/>
                        <a:t>Leaks</a:t>
                      </a:r>
                      <a:endParaRPr lang="fr-FR" sz="1600" dirty="0" smtClean="0"/>
                    </a:p>
                    <a:p>
                      <a:pPr lvl="1" algn="l">
                        <a:buFont typeface="Arial" pitchFamily="34" charset="0"/>
                        <a:buChar char="•"/>
                      </a:pPr>
                      <a:r>
                        <a:rPr lang="fr-FR" sz="1600" dirty="0" smtClean="0"/>
                        <a:t>Water Pressure </a:t>
                      </a:r>
                      <a:r>
                        <a:rPr lang="fr-FR" sz="1600" dirty="0" err="1" smtClean="0"/>
                        <a:t>Faults</a:t>
                      </a:r>
                      <a:r>
                        <a:rPr lang="fr-FR" sz="1600" dirty="0" smtClean="0"/>
                        <a:t> </a:t>
                      </a:r>
                    </a:p>
                    <a:p>
                      <a:pPr lvl="1" algn="l">
                        <a:buFont typeface="Arial" pitchFamily="34" charset="0"/>
                        <a:buChar char="•"/>
                      </a:pP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Overheating</a:t>
                      </a:r>
                      <a:endParaRPr lang="fr-FR" sz="1600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/>
                        <a:t>Magnet</a:t>
                      </a:r>
                      <a:r>
                        <a:rPr lang="fr-FR" sz="1600" dirty="0" smtClean="0"/>
                        <a:t> Interlock </a:t>
                      </a:r>
                      <a:r>
                        <a:rPr lang="fr-FR" sz="1600" dirty="0" err="1" smtClean="0"/>
                        <a:t>Faults</a:t>
                      </a:r>
                      <a:endParaRPr lang="fr-FR" sz="1600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/>
                        <a:t>Specific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Electronic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Faults</a:t>
                      </a:r>
                      <a:endParaRPr lang="fr-FR" sz="1600" dirty="0" smtClean="0"/>
                    </a:p>
                    <a:p>
                      <a:pPr lvl="1"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/>
                        <a:t>Imbalance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current</a:t>
                      </a:r>
                      <a:r>
                        <a:rPr lang="fr-FR" sz="1600" dirty="0" smtClean="0"/>
                        <a:t> detector</a:t>
                      </a:r>
                    </a:p>
                    <a:p>
                      <a:pPr lvl="1" algn="l">
                        <a:buFont typeface="Arial" pitchFamily="34" charset="0"/>
                        <a:buChar char="•"/>
                      </a:pPr>
                      <a:r>
                        <a:rPr lang="fr-FR" sz="1600" dirty="0" err="1" smtClean="0"/>
                        <a:t>Null</a:t>
                      </a:r>
                      <a:r>
                        <a:rPr lang="fr-FR" sz="1600" dirty="0" smtClean="0"/>
                        <a:t> Field Probes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Magnet</a:t>
                      </a:r>
                      <a:r>
                        <a:rPr lang="fr-FR" sz="1600" baseline="0" dirty="0" smtClean="0"/>
                        <a:t> Exchange</a:t>
                      </a:r>
                    </a:p>
                    <a:p>
                      <a:pPr algn="l"/>
                      <a:endParaRPr lang="fr-FR" sz="1400" baseline="0" dirty="0" smtClean="0"/>
                    </a:p>
                    <a:p>
                      <a:pPr algn="l"/>
                      <a:endParaRPr lang="fr-FR" sz="1400" baseline="0" dirty="0" smtClean="0"/>
                    </a:p>
                    <a:p>
                      <a:pPr algn="l"/>
                      <a:r>
                        <a:rPr lang="fr-FR" sz="1400" baseline="0" dirty="0" smtClean="0"/>
                        <a:t>Note: </a:t>
                      </a:r>
                      <a:r>
                        <a:rPr lang="fr-FR" sz="1400" baseline="0" dirty="0" err="1" smtClean="0"/>
                        <a:t>Specific</a:t>
                      </a:r>
                      <a:r>
                        <a:rPr lang="fr-FR" sz="1400" baseline="0" dirty="0" smtClean="0"/>
                        <a:t> issues for the MTTR (</a:t>
                      </a:r>
                      <a:r>
                        <a:rPr lang="fr-FR" sz="1400" baseline="0" dirty="0" err="1" smtClean="0"/>
                        <a:t>Mean</a:t>
                      </a:r>
                      <a:r>
                        <a:rPr lang="fr-FR" sz="1400" baseline="0" dirty="0" smtClean="0"/>
                        <a:t> Time to </a:t>
                      </a:r>
                      <a:r>
                        <a:rPr lang="fr-FR" sz="1400" baseline="0" dirty="0" err="1" smtClean="0"/>
                        <a:t>Respond</a:t>
                      </a:r>
                      <a:r>
                        <a:rPr lang="fr-FR" sz="1400" baseline="0" dirty="0" smtClean="0"/>
                        <a:t>): </a:t>
                      </a:r>
                      <a:r>
                        <a:rPr lang="fr-FR" sz="1400" baseline="0" dirty="0" err="1" smtClean="0"/>
                        <a:t>although</a:t>
                      </a:r>
                      <a:r>
                        <a:rPr lang="fr-FR" sz="1400" baseline="0" dirty="0" smtClean="0"/>
                        <a:t> the </a:t>
                      </a:r>
                      <a:r>
                        <a:rPr lang="fr-FR" sz="1400" baseline="0" dirty="0" err="1" smtClean="0"/>
                        <a:t>acknowledgement</a:t>
                      </a:r>
                      <a:r>
                        <a:rPr lang="fr-FR" sz="1400" baseline="0" dirty="0" smtClean="0"/>
                        <a:t> of the </a:t>
                      </a:r>
                      <a:r>
                        <a:rPr lang="fr-FR" sz="1400" baseline="0" dirty="0" err="1" smtClean="0"/>
                        <a:t>fault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is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usually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very</a:t>
                      </a:r>
                      <a:r>
                        <a:rPr lang="fr-FR" sz="1400" baseline="0" dirty="0" smtClean="0"/>
                        <a:t> quick, the initiation of the mitigation </a:t>
                      </a:r>
                      <a:r>
                        <a:rPr lang="fr-FR" sz="1400" baseline="0" dirty="0" err="1" smtClean="0"/>
                        <a:t>can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be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postponed</a:t>
                      </a:r>
                      <a:r>
                        <a:rPr lang="fr-FR" sz="1400" baseline="0" dirty="0" smtClean="0"/>
                        <a:t> due to </a:t>
                      </a:r>
                      <a:r>
                        <a:rPr lang="fr-FR" sz="1400" baseline="0" dirty="0" err="1" smtClean="0"/>
                        <a:t>various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reasons</a:t>
                      </a:r>
                      <a:r>
                        <a:rPr lang="fr-FR" sz="1400" baseline="0" dirty="0" smtClean="0"/>
                        <a:t>: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AB/OP (</a:t>
                      </a:r>
                      <a:r>
                        <a:rPr lang="fr-FR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Physics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priority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SC/RP (</a:t>
                      </a:r>
                      <a:r>
                        <a:rPr lang="fr-FR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Safety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 Trivial »</a:t>
                      </a:r>
                      <a:r>
                        <a:rPr lang="fr-FR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matters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nights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week-ends)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MTTR: Return of </a:t>
            </a:r>
            <a:r>
              <a:rPr lang="fr-FR" dirty="0" err="1" smtClean="0"/>
              <a:t>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1981200"/>
          </a:xfrm>
        </p:spPr>
        <p:txBody>
          <a:bodyPr/>
          <a:lstStyle/>
          <a:p>
            <a:r>
              <a:rPr lang="fr-FR" sz="1600" dirty="0" smtClean="0"/>
              <a:t>Breakdowns in SPS </a:t>
            </a:r>
            <a:r>
              <a:rPr lang="fr-FR" sz="1600" dirty="0" err="1" smtClean="0"/>
              <a:t>Complex</a:t>
            </a:r>
            <a:r>
              <a:rPr lang="fr-FR" sz="1600" dirty="0" smtClean="0"/>
              <a:t> :</a:t>
            </a:r>
          </a:p>
          <a:p>
            <a:pPr lvl="1"/>
            <a:r>
              <a:rPr lang="fr-FR" sz="1600" dirty="0" smtClean="0"/>
              <a:t>2006: 35 interventions (27 in Target &amp; </a:t>
            </a:r>
            <a:r>
              <a:rPr lang="fr-FR" sz="1600" dirty="0" err="1" smtClean="0"/>
              <a:t>North</a:t>
            </a:r>
            <a:r>
              <a:rPr lang="fr-FR" sz="1600" dirty="0" smtClean="0"/>
              <a:t> Areas), 4 </a:t>
            </a:r>
            <a:r>
              <a:rPr lang="fr-FR" sz="1600" dirty="0" err="1" smtClean="0"/>
              <a:t>magnets</a:t>
            </a:r>
            <a:r>
              <a:rPr lang="fr-FR" sz="1600" dirty="0" smtClean="0"/>
              <a:t> </a:t>
            </a:r>
            <a:r>
              <a:rPr lang="fr-FR" sz="1600" dirty="0" err="1" smtClean="0"/>
              <a:t>exchanged</a:t>
            </a:r>
            <a:endParaRPr lang="fr-FR" sz="1600" dirty="0" smtClean="0"/>
          </a:p>
          <a:p>
            <a:pPr lvl="1"/>
            <a:r>
              <a:rPr lang="fr-FR" sz="1600" dirty="0" smtClean="0"/>
              <a:t>2007: 26 interventions (13 in Target &amp; </a:t>
            </a:r>
            <a:r>
              <a:rPr lang="fr-FR" sz="1600" dirty="0" err="1" smtClean="0"/>
              <a:t>North</a:t>
            </a:r>
            <a:r>
              <a:rPr lang="fr-FR" sz="1600" dirty="0" smtClean="0"/>
              <a:t> Areas), 5 </a:t>
            </a:r>
            <a:r>
              <a:rPr lang="fr-FR" sz="1600" dirty="0" err="1" smtClean="0"/>
              <a:t>magnets</a:t>
            </a:r>
            <a:r>
              <a:rPr lang="fr-FR" sz="1600" dirty="0" smtClean="0"/>
              <a:t> </a:t>
            </a:r>
            <a:r>
              <a:rPr lang="fr-FR" sz="1600" dirty="0" err="1" smtClean="0"/>
              <a:t>exchanged</a:t>
            </a:r>
            <a:endParaRPr lang="fr-FR" sz="1600" dirty="0" smtClean="0"/>
          </a:p>
          <a:p>
            <a:pPr lvl="1"/>
            <a:r>
              <a:rPr lang="fr-FR" sz="1600" dirty="0" smtClean="0"/>
              <a:t>Objectives: </a:t>
            </a:r>
            <a:r>
              <a:rPr lang="fr-FR" sz="1600" dirty="0" err="1" smtClean="0"/>
              <a:t>remain</a:t>
            </a:r>
            <a:r>
              <a:rPr lang="fr-FR" sz="1600" dirty="0" smtClean="0"/>
              <a:t> </a:t>
            </a:r>
            <a:r>
              <a:rPr lang="fr-FR" sz="1600" dirty="0" err="1" smtClean="0"/>
              <a:t>below</a:t>
            </a:r>
            <a:r>
              <a:rPr lang="fr-FR" sz="1600" dirty="0" smtClean="0"/>
              <a:t> </a:t>
            </a:r>
            <a:r>
              <a:rPr lang="fr-FR" sz="1600" dirty="0" err="1" smtClean="0"/>
              <a:t>actual</a:t>
            </a:r>
            <a:r>
              <a:rPr lang="fr-FR" sz="1600" dirty="0" smtClean="0"/>
              <a:t> </a:t>
            </a:r>
            <a:r>
              <a:rPr lang="fr-FR" sz="1600" dirty="0" err="1" smtClean="0"/>
              <a:t>statistics</a:t>
            </a:r>
            <a:r>
              <a:rPr lang="fr-FR" sz="1600" dirty="0" smtClean="0"/>
              <a:t> (</a:t>
            </a:r>
            <a:r>
              <a:rPr lang="fr-FR" sz="1600" dirty="0" err="1" smtClean="0"/>
              <a:t>hereunder</a:t>
            </a:r>
            <a:r>
              <a:rPr lang="fr-FR" sz="1600" dirty="0" smtClean="0"/>
              <a:t>)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381000" y="2438400"/>
          <a:ext cx="8534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762001"/>
            <a:ext cx="8229600" cy="762000"/>
          </a:xfrm>
        </p:spPr>
        <p:txBody>
          <a:bodyPr/>
          <a:lstStyle/>
          <a:p>
            <a:r>
              <a:rPr lang="fr-FR" sz="1600" dirty="0" err="1" smtClean="0"/>
              <a:t>Spare</a:t>
            </a:r>
            <a:r>
              <a:rPr lang="fr-FR" sz="1600" dirty="0" smtClean="0"/>
              <a:t> </a:t>
            </a:r>
            <a:r>
              <a:rPr lang="fr-FR" sz="1600" dirty="0" err="1" smtClean="0"/>
              <a:t>magnets</a:t>
            </a:r>
            <a:r>
              <a:rPr lang="fr-FR" sz="1600" dirty="0" smtClean="0"/>
              <a:t> are </a:t>
            </a:r>
            <a:r>
              <a:rPr lang="fr-FR" sz="1600" dirty="0" err="1" smtClean="0"/>
              <a:t>available</a:t>
            </a:r>
            <a:r>
              <a:rPr lang="fr-FR" sz="1600" dirty="0" smtClean="0"/>
              <a:t>: no </a:t>
            </a:r>
            <a:r>
              <a:rPr lang="fr-FR" sz="1600" dirty="0" err="1" smtClean="0"/>
              <a:t>specific</a:t>
            </a:r>
            <a:r>
              <a:rPr lang="fr-FR" sz="1600" dirty="0" smtClean="0"/>
              <a:t> </a:t>
            </a:r>
            <a:r>
              <a:rPr lang="fr-FR" sz="1600" dirty="0" err="1" smtClean="0"/>
              <a:t>risk</a:t>
            </a:r>
            <a:r>
              <a:rPr lang="fr-FR" sz="1600" dirty="0" smtClean="0"/>
              <a:t> </a:t>
            </a:r>
            <a:r>
              <a:rPr lang="fr-FR" sz="1600" dirty="0" err="1" smtClean="0"/>
              <a:t>detected</a:t>
            </a:r>
            <a:r>
              <a:rPr lang="fr-FR" sz="1600" dirty="0" smtClean="0"/>
              <a:t> on the </a:t>
            </a:r>
            <a:r>
              <a:rPr lang="fr-FR" sz="1600" dirty="0" err="1" smtClean="0"/>
              <a:t>way</a:t>
            </a:r>
            <a:r>
              <a:rPr lang="fr-FR" sz="1600" dirty="0" smtClean="0"/>
              <a:t> to LHC for </a:t>
            </a:r>
            <a:r>
              <a:rPr lang="fr-FR" sz="1600" dirty="0" err="1" smtClean="0"/>
              <a:t>most</a:t>
            </a:r>
            <a:r>
              <a:rPr lang="fr-FR" sz="1600" dirty="0" smtClean="0"/>
              <a:t>  of the </a:t>
            </a:r>
            <a:r>
              <a:rPr lang="fr-FR" sz="1600" dirty="0" err="1" smtClean="0"/>
              <a:t>magnet</a:t>
            </a:r>
            <a:r>
              <a:rPr lang="fr-FR" sz="1600" dirty="0" smtClean="0"/>
              <a:t> </a:t>
            </a:r>
            <a:r>
              <a:rPr lang="fr-FR" sz="1600" dirty="0" err="1" smtClean="0"/>
              <a:t>families</a:t>
            </a:r>
            <a:endParaRPr lang="fr-FR" sz="1600" dirty="0" smtClean="0"/>
          </a:p>
          <a:p>
            <a:pPr lvl="0">
              <a:defRPr/>
            </a:pPr>
            <a:r>
              <a:rPr lang="fr-FR" sz="1600" dirty="0" smtClean="0"/>
              <a:t>SPS main </a:t>
            </a:r>
            <a:r>
              <a:rPr lang="fr-FR" sz="1600" dirty="0" err="1" smtClean="0"/>
              <a:t>magnets</a:t>
            </a:r>
            <a:r>
              <a:rPr lang="fr-FR" sz="1600" dirty="0" smtClean="0"/>
              <a:t> </a:t>
            </a:r>
            <a:r>
              <a:rPr lang="fr-FR" sz="1600" dirty="0" err="1" smtClean="0"/>
              <a:t>remain</a:t>
            </a:r>
            <a:r>
              <a:rPr lang="fr-FR" sz="1600" dirty="0" smtClean="0"/>
              <a:t> </a:t>
            </a:r>
            <a:r>
              <a:rPr lang="fr-FR" sz="1600" dirty="0" err="1" smtClean="0"/>
              <a:t>our</a:t>
            </a:r>
            <a:r>
              <a:rPr lang="fr-FR" sz="1600" dirty="0" smtClean="0"/>
              <a:t> top </a:t>
            </a:r>
            <a:r>
              <a:rPr lang="fr-FR" sz="1600" dirty="0" err="1" smtClean="0"/>
              <a:t>priority</a:t>
            </a:r>
            <a:r>
              <a:rPr lang="fr-FR" sz="1600" dirty="0" smtClean="0"/>
              <a:t> and </a:t>
            </a:r>
            <a:r>
              <a:rPr lang="fr-FR" sz="1600" dirty="0" err="1" smtClean="0"/>
              <a:t>require</a:t>
            </a:r>
            <a:endParaRPr lang="fr-FR" sz="1800" dirty="0" smtClean="0"/>
          </a:p>
          <a:p>
            <a:pPr lvl="1"/>
            <a:r>
              <a:rPr lang="fr-FR" sz="1400" dirty="0" smtClean="0"/>
              <a:t>A close monitoring of the performance</a:t>
            </a:r>
          </a:p>
          <a:p>
            <a:pPr lvl="1"/>
            <a:r>
              <a:rPr lang="fr-FR" sz="1400" dirty="0" smtClean="0"/>
              <a:t>An </a:t>
            </a:r>
            <a:r>
              <a:rPr lang="fr-FR" sz="1400" dirty="0" err="1" smtClean="0"/>
              <a:t>early</a:t>
            </a:r>
            <a:r>
              <a:rPr lang="fr-FR" sz="1400" dirty="0" smtClean="0"/>
              <a:t> </a:t>
            </a:r>
            <a:r>
              <a:rPr lang="fr-FR" sz="1400" dirty="0" err="1" smtClean="0"/>
              <a:t>detection</a:t>
            </a:r>
            <a:r>
              <a:rPr lang="fr-FR" sz="1400" dirty="0" smtClean="0"/>
              <a:t> of a possible accumulation of </a:t>
            </a:r>
            <a:r>
              <a:rPr lang="fr-FR" sz="1400" dirty="0" err="1" smtClean="0"/>
              <a:t>faults</a:t>
            </a:r>
            <a:r>
              <a:rPr lang="fr-FR" sz="1400" dirty="0" smtClean="0"/>
              <a:t> (</a:t>
            </a:r>
            <a:r>
              <a:rPr lang="fr-FR" sz="1400" dirty="0" err="1" smtClean="0"/>
              <a:t>waterleaks</a:t>
            </a:r>
            <a:r>
              <a:rPr lang="fr-FR" sz="1400" dirty="0" smtClean="0"/>
              <a:t> + shorts + vacuum </a:t>
            </a:r>
            <a:r>
              <a:rPr lang="fr-FR" sz="1400" dirty="0" err="1" smtClean="0"/>
              <a:t>faults</a:t>
            </a:r>
            <a:r>
              <a:rPr lang="fr-FR" sz="1400" dirty="0" smtClean="0"/>
              <a:t>) It </a:t>
            </a:r>
            <a:r>
              <a:rPr lang="fr-FR" sz="1400" dirty="0" err="1" smtClean="0"/>
              <a:t>is</a:t>
            </a:r>
            <a:r>
              <a:rPr lang="fr-FR" sz="1400" dirty="0" smtClean="0"/>
              <a:t> vital and </a:t>
            </a:r>
            <a:r>
              <a:rPr lang="fr-FR" sz="1400" dirty="0" err="1" smtClean="0"/>
              <a:t>it</a:t>
            </a:r>
            <a:r>
              <a:rPr lang="fr-FR" sz="1400" dirty="0" smtClean="0"/>
              <a:t> </a:t>
            </a:r>
            <a:r>
              <a:rPr lang="fr-FR" sz="1400" dirty="0" err="1" smtClean="0"/>
              <a:t>will</a:t>
            </a:r>
            <a:r>
              <a:rPr lang="fr-FR" sz="1400" dirty="0" smtClean="0"/>
              <a:t> </a:t>
            </a:r>
            <a:r>
              <a:rPr lang="fr-FR" sz="1400" dirty="0" err="1" smtClean="0"/>
              <a:t>require</a:t>
            </a:r>
            <a:r>
              <a:rPr lang="fr-FR" sz="1400" dirty="0" smtClean="0"/>
              <a:t> </a:t>
            </a:r>
            <a:r>
              <a:rPr lang="fr-FR" sz="1400" dirty="0" err="1" smtClean="0"/>
              <a:t>immediate</a:t>
            </a:r>
            <a:r>
              <a:rPr lang="fr-FR" sz="1400" dirty="0" smtClean="0"/>
              <a:t> action</a:t>
            </a:r>
          </a:p>
          <a:p>
            <a:pPr lvl="1"/>
            <a:r>
              <a:rPr lang="fr-FR" sz="1400" dirty="0" smtClean="0"/>
              <a:t>To have </a:t>
            </a:r>
            <a:r>
              <a:rPr lang="fr-FR" sz="1400" dirty="0" err="1" smtClean="0"/>
              <a:t>spare</a:t>
            </a:r>
            <a:r>
              <a:rPr lang="fr-FR" sz="1400" dirty="0" smtClean="0"/>
              <a:t> </a:t>
            </a:r>
            <a:r>
              <a:rPr lang="fr-FR" sz="1400" dirty="0" err="1" smtClean="0"/>
              <a:t>coils</a:t>
            </a:r>
            <a:r>
              <a:rPr lang="fr-FR" sz="1400" dirty="0" smtClean="0"/>
              <a:t> and/or </a:t>
            </a:r>
            <a:r>
              <a:rPr lang="fr-FR" sz="1400" dirty="0" err="1" smtClean="0"/>
              <a:t>refurbished</a:t>
            </a:r>
            <a:r>
              <a:rPr lang="fr-FR" sz="1400" dirty="0" smtClean="0"/>
              <a:t> </a:t>
            </a:r>
            <a:r>
              <a:rPr lang="fr-FR" sz="1400" dirty="0" err="1" smtClean="0"/>
              <a:t>coils</a:t>
            </a:r>
            <a:r>
              <a:rPr lang="fr-FR" sz="1400" dirty="0" smtClean="0"/>
              <a:t> </a:t>
            </a:r>
            <a:r>
              <a:rPr lang="fr-FR" sz="1400" dirty="0" err="1" smtClean="0"/>
              <a:t>available</a:t>
            </a:r>
            <a:r>
              <a:rPr lang="fr-FR" sz="1400" dirty="0" smtClean="0"/>
              <a:t> </a:t>
            </a:r>
          </a:p>
          <a:p>
            <a:pPr lvl="0">
              <a:defRPr/>
            </a:pPr>
            <a:r>
              <a:rPr lang="fr-FR" sz="1600" dirty="0" err="1" smtClean="0"/>
              <a:t>Other</a:t>
            </a:r>
            <a:r>
              <a:rPr lang="fr-FR" sz="1600" dirty="0" smtClean="0"/>
              <a:t> </a:t>
            </a:r>
            <a:r>
              <a:rPr lang="fr-FR" sz="1600" dirty="0" err="1" smtClean="0"/>
              <a:t>largely</a:t>
            </a:r>
            <a:r>
              <a:rPr lang="fr-FR" sz="1600" dirty="0" smtClean="0"/>
              <a:t> </a:t>
            </a:r>
            <a:r>
              <a:rPr lang="fr-FR" sz="1600" dirty="0" err="1" smtClean="0"/>
              <a:t>populated</a:t>
            </a:r>
            <a:r>
              <a:rPr lang="fr-FR" sz="1600" dirty="0" smtClean="0"/>
              <a:t> </a:t>
            </a:r>
            <a:r>
              <a:rPr lang="fr-FR" sz="1600" dirty="0" err="1" smtClean="0"/>
              <a:t>magnet</a:t>
            </a:r>
            <a:r>
              <a:rPr lang="fr-FR" sz="1600" dirty="0" smtClean="0"/>
              <a:t> </a:t>
            </a:r>
            <a:r>
              <a:rPr lang="fr-FR" sz="1600" dirty="0" err="1" smtClean="0"/>
              <a:t>families</a:t>
            </a:r>
            <a:r>
              <a:rPr lang="fr-FR" sz="1600" dirty="0" smtClean="0"/>
              <a:t> (</a:t>
            </a:r>
            <a:r>
              <a:rPr lang="fr-FR" sz="1600" dirty="0" err="1" smtClean="0"/>
              <a:t>MBIs</a:t>
            </a:r>
            <a:r>
              <a:rPr lang="fr-FR" sz="1600" dirty="0" smtClean="0"/>
              <a:t>, </a:t>
            </a:r>
            <a:r>
              <a:rPr lang="fr-FR" sz="1600" dirty="0" err="1" smtClean="0"/>
              <a:t>MQIs</a:t>
            </a:r>
            <a:r>
              <a:rPr lang="fr-FR" sz="1600" dirty="0" smtClean="0"/>
              <a:t> for TI2 &amp; TI8) </a:t>
            </a:r>
            <a:r>
              <a:rPr lang="fr-FR" sz="1600" dirty="0" err="1" smtClean="0"/>
              <a:t>will</a:t>
            </a:r>
            <a:r>
              <a:rPr lang="fr-FR" sz="1600" dirty="0" smtClean="0"/>
              <a:t> </a:t>
            </a:r>
            <a:r>
              <a:rPr lang="fr-FR" sz="1600" dirty="0" err="1" smtClean="0"/>
              <a:t>require</a:t>
            </a:r>
            <a:endParaRPr lang="fr-FR" sz="1600" dirty="0" smtClean="0"/>
          </a:p>
          <a:p>
            <a:pPr lvl="1"/>
            <a:r>
              <a:rPr lang="fr-FR" sz="1400" dirty="0" smtClean="0"/>
              <a:t>To </a:t>
            </a:r>
            <a:r>
              <a:rPr lang="fr-FR" sz="1400" dirty="0" err="1" smtClean="0"/>
              <a:t>assess</a:t>
            </a:r>
            <a:r>
              <a:rPr lang="fr-FR" sz="1400" dirty="0" smtClean="0"/>
              <a:t> </a:t>
            </a:r>
            <a:r>
              <a:rPr lang="fr-FR" sz="1400" dirty="0" err="1" smtClean="0"/>
              <a:t>soon</a:t>
            </a:r>
            <a:r>
              <a:rPr lang="fr-FR" sz="1400" dirty="0" smtClean="0"/>
              <a:t> the </a:t>
            </a:r>
            <a:r>
              <a:rPr lang="fr-FR" sz="1400" dirty="0" err="1" smtClean="0"/>
              <a:t>reliability</a:t>
            </a:r>
            <a:r>
              <a:rPr lang="fr-FR" sz="1400" dirty="0" smtClean="0"/>
              <a:t> of the new design and </a:t>
            </a:r>
            <a:r>
              <a:rPr lang="fr-FR" sz="1400" dirty="0" err="1" smtClean="0"/>
              <a:t>determine</a:t>
            </a:r>
            <a:r>
              <a:rPr lang="fr-FR" sz="1400" dirty="0" smtClean="0"/>
              <a:t> the </a:t>
            </a:r>
            <a:r>
              <a:rPr lang="fr-FR" sz="1400" dirty="0" err="1" smtClean="0"/>
              <a:t>need</a:t>
            </a:r>
            <a:r>
              <a:rPr lang="fr-FR" sz="1400" dirty="0" smtClean="0"/>
              <a:t> of new </a:t>
            </a:r>
            <a:r>
              <a:rPr lang="fr-FR" sz="1400" dirty="0" err="1" smtClean="0"/>
              <a:t>refurbishment</a:t>
            </a:r>
            <a:r>
              <a:rPr lang="fr-FR" sz="1400" dirty="0" smtClean="0"/>
              <a:t> workshops</a:t>
            </a:r>
          </a:p>
          <a:p>
            <a:endParaRPr lang="fr-FR" sz="1800" dirty="0" smtClean="0"/>
          </a:p>
          <a:p>
            <a:endParaRPr lang="fr-FR" sz="1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54332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514487" y="1707035"/>
            <a:ext cx="8153400" cy="4572000"/>
            <a:chOff x="514487" y="1707035"/>
            <a:chExt cx="8153400" cy="4572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487" y="1707035"/>
              <a:ext cx="81534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Freeform 10"/>
            <p:cNvSpPr/>
            <p:nvPr/>
          </p:nvSpPr>
          <p:spPr bwMode="auto">
            <a:xfrm>
              <a:off x="2286000" y="2971800"/>
              <a:ext cx="5410200" cy="2895600"/>
            </a:xfrm>
            <a:custGeom>
              <a:avLst/>
              <a:gdLst>
                <a:gd name="connsiteX0" fmla="*/ 0 w 3969571"/>
                <a:gd name="connsiteY0" fmla="*/ 1914861 h 2008093"/>
                <a:gd name="connsiteX1" fmla="*/ 2710927 w 3969571"/>
                <a:gd name="connsiteY1" fmla="*/ 1688950 h 2008093"/>
                <a:gd name="connsiteX2" fmla="*/ 3969571 w 3969571"/>
                <a:gd name="connsiteY2" fmla="*/ 0 h 200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9571" h="2008093">
                  <a:moveTo>
                    <a:pt x="0" y="1914861"/>
                  </a:moveTo>
                  <a:cubicBezTo>
                    <a:pt x="1024666" y="1961477"/>
                    <a:pt x="2049332" y="2008093"/>
                    <a:pt x="2710927" y="1688950"/>
                  </a:cubicBezTo>
                  <a:cubicBezTo>
                    <a:pt x="3372522" y="1369807"/>
                    <a:pt x="3795656" y="190052"/>
                    <a:pt x="3969571" y="0"/>
                  </a:cubicBezTo>
                </a:path>
              </a:pathLst>
            </a:custGeom>
            <a:noFill/>
            <a:ln w="19050" cap="flat" cmpd="sng" algn="ctr">
              <a:solidFill>
                <a:schemeClr val="accent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35" tIns="45718" rIns="91435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209800" y="4495800"/>
              <a:ext cx="5562600" cy="1505638"/>
            </a:xfrm>
            <a:custGeom>
              <a:avLst/>
              <a:gdLst>
                <a:gd name="connsiteX0" fmla="*/ 0 w 4206240"/>
                <a:gd name="connsiteY0" fmla="*/ 1226372 h 1226372"/>
                <a:gd name="connsiteX1" fmla="*/ 2721685 w 4206240"/>
                <a:gd name="connsiteY1" fmla="*/ 796066 h 1226372"/>
                <a:gd name="connsiteX2" fmla="*/ 4206240 w 4206240"/>
                <a:gd name="connsiteY2" fmla="*/ 0 h 1226372"/>
                <a:gd name="connsiteX3" fmla="*/ 4206240 w 4206240"/>
                <a:gd name="connsiteY3" fmla="*/ 0 h 122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40" h="1226372">
                  <a:moveTo>
                    <a:pt x="0" y="1226372"/>
                  </a:moveTo>
                  <a:cubicBezTo>
                    <a:pt x="1010322" y="1113416"/>
                    <a:pt x="2020645" y="1000461"/>
                    <a:pt x="2721685" y="796066"/>
                  </a:cubicBezTo>
                  <a:cubicBezTo>
                    <a:pt x="3422725" y="591671"/>
                    <a:pt x="4206240" y="0"/>
                    <a:pt x="4206240" y="0"/>
                  </a:cubicBezTo>
                  <a:lnTo>
                    <a:pt x="4206240" y="0"/>
                  </a:lnTo>
                </a:path>
              </a:pathLst>
            </a:custGeom>
            <a:noFill/>
            <a:ln w="1905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35" tIns="45718" rIns="91435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5000" y="38100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3C6992"/>
                  </a:solidFill>
                </a:rPr>
                <a:t>Erosion </a:t>
              </a:r>
              <a:r>
                <a:rPr lang="fr-FR" b="1" dirty="0" err="1" smtClean="0">
                  <a:solidFill>
                    <a:srgbClr val="3C6992"/>
                  </a:solidFill>
                </a:rPr>
                <a:t>induced</a:t>
              </a:r>
              <a:r>
                <a:rPr lang="fr-FR" b="1" dirty="0" smtClean="0">
                  <a:solidFill>
                    <a:srgbClr val="3C6992"/>
                  </a:solidFill>
                </a:rPr>
                <a:t> </a:t>
              </a:r>
              <a:r>
                <a:rPr lang="fr-FR" b="1" dirty="0" err="1" smtClean="0">
                  <a:solidFill>
                    <a:srgbClr val="3C6992"/>
                  </a:solidFill>
                </a:rPr>
                <a:t>Waterleaks</a:t>
              </a:r>
              <a:endParaRPr lang="en-US" b="1" dirty="0">
                <a:solidFill>
                  <a:srgbClr val="3C699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0916" y="5029200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>
                  <a:solidFill>
                    <a:srgbClr val="C00000"/>
                  </a:solidFill>
                </a:rPr>
                <a:t>Coil</a:t>
              </a:r>
              <a:r>
                <a:rPr lang="fr-FR" b="1" dirty="0" smtClean="0">
                  <a:solidFill>
                    <a:srgbClr val="C00000"/>
                  </a:solidFill>
                </a:rPr>
                <a:t> Shorts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Annex</a:t>
            </a:r>
            <a:r>
              <a:rPr lang="fr-FR" dirty="0" smtClean="0"/>
              <a:t>: </a:t>
            </a:r>
            <a:r>
              <a:rPr lang="fr-FR" dirty="0" err="1" smtClean="0"/>
              <a:t>Identified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endParaRPr lang="en-US" dirty="0"/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1600" dirty="0" err="1" smtClean="0">
                <a:solidFill>
                  <a:schemeClr val="tx1"/>
                </a:solidFill>
              </a:rPr>
              <a:t>Failure</a:t>
            </a:r>
            <a:r>
              <a:rPr lang="fr-FR" sz="1600" dirty="0" smtClean="0">
                <a:solidFill>
                  <a:schemeClr val="tx1"/>
                </a:solidFill>
              </a:rPr>
              <a:t> of </a:t>
            </a:r>
            <a:r>
              <a:rPr lang="fr-FR" sz="1600" dirty="0" err="1" smtClean="0">
                <a:solidFill>
                  <a:schemeClr val="tx1"/>
                </a:solidFill>
              </a:rPr>
              <a:t>Associated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Ancillary</a:t>
            </a:r>
            <a:r>
              <a:rPr lang="fr-FR" sz="1600" dirty="0" smtClean="0">
                <a:solidFill>
                  <a:schemeClr val="tx1"/>
                </a:solidFill>
              </a:rPr>
              <a:t> Equipment </a:t>
            </a:r>
            <a:r>
              <a:rPr lang="fr-FR" sz="1600" dirty="0" err="1" smtClean="0">
                <a:solidFill>
                  <a:schemeClr val="tx1"/>
                </a:solidFill>
              </a:rPr>
              <a:t>would</a:t>
            </a:r>
            <a:r>
              <a:rPr lang="fr-FR" sz="1600" dirty="0" smtClean="0">
                <a:solidFill>
                  <a:schemeClr val="tx1"/>
                </a:solidFill>
              </a:rPr>
              <a:t> have an important impact:</a:t>
            </a:r>
          </a:p>
          <a:p>
            <a:pPr lvl="1"/>
            <a:r>
              <a:rPr lang="fr-FR" sz="1400" dirty="0" smtClean="0">
                <a:solidFill>
                  <a:schemeClr val="tx1"/>
                </a:solidFill>
              </a:rPr>
              <a:t>SPS Main </a:t>
            </a:r>
            <a:r>
              <a:rPr lang="fr-FR" sz="1400" dirty="0" err="1" smtClean="0">
                <a:solidFill>
                  <a:schemeClr val="tx1"/>
                </a:solidFill>
              </a:rPr>
              <a:t>Busbar</a:t>
            </a:r>
            <a:r>
              <a:rPr lang="fr-FR" sz="1400" dirty="0" smtClean="0">
                <a:solidFill>
                  <a:schemeClr val="tx1"/>
                </a:solidFill>
              </a:rPr>
              <a:t> system (4x SPS </a:t>
            </a:r>
            <a:r>
              <a:rPr lang="fr-FR" sz="1400" dirty="0" err="1" smtClean="0">
                <a:solidFill>
                  <a:schemeClr val="tx1"/>
                </a:solidFill>
              </a:rPr>
              <a:t>circumference</a:t>
            </a:r>
            <a:r>
              <a:rPr lang="fr-FR" sz="1400" dirty="0" smtClean="0">
                <a:solidFill>
                  <a:schemeClr val="tx1"/>
                </a:solidFill>
              </a:rPr>
              <a:t>), </a:t>
            </a:r>
            <a:r>
              <a:rPr lang="fr-FR" sz="1400" dirty="0" err="1" smtClean="0">
                <a:solidFill>
                  <a:schemeClr val="tx1"/>
                </a:solidFill>
              </a:rPr>
              <a:t>powering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dipoles</a:t>
            </a:r>
            <a:r>
              <a:rPr lang="fr-FR" sz="1400" dirty="0" smtClean="0">
                <a:solidFill>
                  <a:schemeClr val="tx1"/>
                </a:solidFill>
              </a:rPr>
              <a:t> and </a:t>
            </a:r>
            <a:r>
              <a:rPr lang="fr-FR" sz="1400" dirty="0" err="1" smtClean="0">
                <a:solidFill>
                  <a:schemeClr val="tx1"/>
                </a:solidFill>
              </a:rPr>
              <a:t>quadrupoles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could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still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suffer</a:t>
            </a:r>
            <a:r>
              <a:rPr lang="fr-FR" sz="1400" dirty="0" smtClean="0">
                <a:solidFill>
                  <a:schemeClr val="tx1"/>
                </a:solidFill>
              </a:rPr>
              <a:t> a major damage (as in 1983, </a:t>
            </a:r>
            <a:r>
              <a:rPr lang="fr-FR" sz="1400" dirty="0" err="1" smtClean="0">
                <a:solidFill>
                  <a:schemeClr val="tx1"/>
                </a:solidFill>
              </a:rPr>
              <a:t>flashover</a:t>
            </a:r>
            <a:r>
              <a:rPr lang="fr-FR" sz="1400" dirty="0" smtClean="0">
                <a:solidFill>
                  <a:schemeClr val="tx1"/>
                </a:solidFill>
              </a:rPr>
              <a:t>). Mitigation: </a:t>
            </a:r>
            <a:r>
              <a:rPr lang="fr-FR" sz="1400" dirty="0" err="1" smtClean="0">
                <a:solidFill>
                  <a:schemeClr val="tx1"/>
                </a:solidFill>
              </a:rPr>
              <a:t>raw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material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is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available</a:t>
            </a:r>
            <a:r>
              <a:rPr lang="fr-FR" sz="1400" dirty="0" smtClean="0">
                <a:solidFill>
                  <a:schemeClr val="tx1"/>
                </a:solidFill>
              </a:rPr>
              <a:t>, </a:t>
            </a:r>
            <a:r>
              <a:rPr lang="fr-FR" sz="1400" dirty="0" err="1" smtClean="0">
                <a:solidFill>
                  <a:schemeClr val="tx1"/>
                </a:solidFill>
              </a:rPr>
              <a:t>estimated</a:t>
            </a:r>
            <a:r>
              <a:rPr lang="fr-FR" sz="1400" dirty="0" smtClean="0">
                <a:solidFill>
                  <a:schemeClr val="tx1"/>
                </a:solidFill>
              </a:rPr>
              <a:t> MTTR&lt;2weeks</a:t>
            </a:r>
          </a:p>
          <a:p>
            <a:pPr lvl="1"/>
            <a:r>
              <a:rPr lang="fr-FR" sz="1400" dirty="0" smtClean="0">
                <a:solidFill>
                  <a:schemeClr val="tx1"/>
                </a:solidFill>
              </a:rPr>
              <a:t>Water-</a:t>
            </a:r>
            <a:r>
              <a:rPr lang="fr-FR" sz="1400" dirty="0" err="1" smtClean="0">
                <a:solidFill>
                  <a:schemeClr val="tx1"/>
                </a:solidFill>
              </a:rPr>
              <a:t>Cooled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Cables</a:t>
            </a:r>
            <a:r>
              <a:rPr lang="fr-FR" sz="1400" dirty="0" smtClean="0">
                <a:solidFill>
                  <a:schemeClr val="tx1"/>
                </a:solidFill>
              </a:rPr>
              <a:t>, </a:t>
            </a:r>
            <a:r>
              <a:rPr lang="fr-FR" sz="1400" dirty="0" err="1" smtClean="0">
                <a:solidFill>
                  <a:schemeClr val="tx1"/>
                </a:solidFill>
              </a:rPr>
              <a:t>linking</a:t>
            </a:r>
            <a:r>
              <a:rPr lang="fr-FR" sz="1400" dirty="0" smtClean="0">
                <a:solidFill>
                  <a:schemeClr val="tx1"/>
                </a:solidFill>
              </a:rPr>
              <a:t> Power </a:t>
            </a:r>
            <a:r>
              <a:rPr lang="fr-FR" sz="1400" dirty="0" err="1" smtClean="0">
                <a:solidFill>
                  <a:schemeClr val="tx1"/>
                </a:solidFill>
              </a:rPr>
              <a:t>converters</a:t>
            </a:r>
            <a:r>
              <a:rPr lang="fr-FR" sz="1400" dirty="0" smtClean="0">
                <a:solidFill>
                  <a:schemeClr val="tx1"/>
                </a:solidFill>
              </a:rPr>
              <a:t> in surface </a:t>
            </a:r>
            <a:r>
              <a:rPr lang="fr-FR" sz="1400" dirty="0" err="1" smtClean="0">
                <a:solidFill>
                  <a:schemeClr val="tx1"/>
                </a:solidFill>
              </a:rPr>
              <a:t>with</a:t>
            </a:r>
            <a:r>
              <a:rPr lang="fr-FR" sz="1400" dirty="0" smtClean="0">
                <a:solidFill>
                  <a:schemeClr val="tx1"/>
                </a:solidFill>
              </a:rPr>
              <a:t> the underground SPS main </a:t>
            </a:r>
            <a:r>
              <a:rPr lang="fr-FR" sz="1400" dirty="0" err="1" smtClean="0">
                <a:solidFill>
                  <a:schemeClr val="tx1"/>
                </a:solidFill>
              </a:rPr>
              <a:t>busbar</a:t>
            </a:r>
            <a:r>
              <a:rPr lang="fr-FR" sz="1400" dirty="0" smtClean="0">
                <a:solidFill>
                  <a:schemeClr val="tx1"/>
                </a:solidFill>
              </a:rPr>
              <a:t> system, and TI2 and TI8 MBI </a:t>
            </a:r>
            <a:r>
              <a:rPr lang="fr-FR" sz="1400" dirty="0" err="1" smtClean="0">
                <a:solidFill>
                  <a:schemeClr val="tx1"/>
                </a:solidFill>
              </a:rPr>
              <a:t>Dipoles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could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suffer</a:t>
            </a:r>
            <a:r>
              <a:rPr lang="fr-FR" sz="1400" dirty="0" smtClean="0">
                <a:solidFill>
                  <a:schemeClr val="tx1"/>
                </a:solidFill>
              </a:rPr>
              <a:t> a </a:t>
            </a:r>
            <a:r>
              <a:rPr lang="fr-FR" sz="1400" dirty="0" err="1" smtClean="0">
                <a:solidFill>
                  <a:schemeClr val="tx1"/>
                </a:solidFill>
              </a:rPr>
              <a:t>breakage</a:t>
            </a:r>
            <a:r>
              <a:rPr lang="fr-FR" sz="1400" dirty="0" smtClean="0">
                <a:solidFill>
                  <a:schemeClr val="tx1"/>
                </a:solidFill>
              </a:rPr>
              <a:t> of the </a:t>
            </a:r>
            <a:r>
              <a:rPr lang="fr-FR" sz="1400" dirty="0" err="1" smtClean="0">
                <a:solidFill>
                  <a:schemeClr val="tx1"/>
                </a:solidFill>
              </a:rPr>
              <a:t>inner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cooling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duct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leading</a:t>
            </a:r>
            <a:r>
              <a:rPr lang="fr-FR" sz="1400" dirty="0" smtClean="0">
                <a:solidFill>
                  <a:schemeClr val="tx1"/>
                </a:solidFill>
              </a:rPr>
              <a:t> to </a:t>
            </a:r>
            <a:r>
              <a:rPr lang="fr-FR" sz="1400" dirty="0" err="1" smtClean="0">
                <a:solidFill>
                  <a:schemeClr val="tx1"/>
                </a:solidFill>
              </a:rPr>
              <a:t>waterleaks</a:t>
            </a:r>
            <a:r>
              <a:rPr lang="fr-FR" sz="1400" dirty="0" smtClean="0">
                <a:solidFill>
                  <a:schemeClr val="tx1"/>
                </a:solidFill>
              </a:rPr>
              <a:t> &amp; </a:t>
            </a:r>
            <a:r>
              <a:rPr lang="fr-FR" sz="1400" dirty="0" err="1" smtClean="0">
                <a:solidFill>
                  <a:schemeClr val="tx1"/>
                </a:solidFill>
              </a:rPr>
              <a:t>electrical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insulation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failure</a:t>
            </a:r>
            <a:r>
              <a:rPr lang="fr-FR" sz="1400" dirty="0" smtClean="0">
                <a:solidFill>
                  <a:schemeClr val="tx1"/>
                </a:solidFill>
              </a:rPr>
              <a:t> (as in 1993 for SPS, and in 1998 for LEP)  (</a:t>
            </a:r>
            <a:r>
              <a:rPr lang="fr-FR" sz="1400" dirty="0" smtClean="0">
                <a:solidFill>
                  <a:schemeClr val="tx1"/>
                </a:solidFill>
                <a:sym typeface="Wingdings" pitchFamily="2" charset="2"/>
              </a:rPr>
              <a:t> No mitigation solution ?)</a:t>
            </a:r>
          </a:p>
          <a:p>
            <a:pPr lvl="1"/>
            <a:r>
              <a:rPr lang="fr-FR" sz="1400" dirty="0" err="1" smtClean="0">
                <a:sym typeface="Wingdings" pitchFamily="2" charset="2"/>
              </a:rPr>
              <a:t>Magnet</a:t>
            </a:r>
            <a:r>
              <a:rPr lang="fr-FR" sz="1400" dirty="0" smtClean="0">
                <a:sym typeface="Wingdings" pitchFamily="2" charset="2"/>
              </a:rPr>
              <a:t> Installation </a:t>
            </a:r>
            <a:r>
              <a:rPr lang="fr-FR" sz="1400" dirty="0" err="1" smtClean="0">
                <a:sym typeface="Wingdings" pitchFamily="2" charset="2"/>
              </a:rPr>
              <a:t>Vehicles</a:t>
            </a:r>
            <a:r>
              <a:rPr lang="fr-FR" sz="1400" dirty="0" smtClean="0">
                <a:sym typeface="Wingdings" pitchFamily="2" charset="2"/>
              </a:rPr>
              <a:t>, </a:t>
            </a:r>
            <a:r>
              <a:rPr lang="fr-FR" sz="1400" dirty="0" err="1" smtClean="0">
                <a:sym typeface="Wingdings" pitchFamily="2" charset="2"/>
              </a:rPr>
              <a:t>using</a:t>
            </a:r>
            <a:r>
              <a:rPr lang="fr-FR" sz="1400" dirty="0" smtClean="0">
                <a:sym typeface="Wingdings" pitchFamily="2" charset="2"/>
              </a:rPr>
              <a:t> modern </a:t>
            </a:r>
            <a:r>
              <a:rPr lang="fr-FR" sz="1400" dirty="0" err="1" smtClean="0">
                <a:sym typeface="Wingdings" pitchFamily="2" charset="2"/>
              </a:rPr>
              <a:t>electronic</a:t>
            </a:r>
            <a:r>
              <a:rPr lang="fr-FR" sz="1400" dirty="0" smtClean="0">
                <a:sym typeface="Wingdings" pitchFamily="2" charset="2"/>
              </a:rPr>
              <a:t> and software </a:t>
            </a:r>
            <a:r>
              <a:rPr lang="fr-FR" sz="1400" dirty="0" err="1" smtClean="0">
                <a:sym typeface="Wingdings" pitchFamily="2" charset="2"/>
              </a:rPr>
              <a:t>controlled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will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require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special</a:t>
            </a:r>
            <a:r>
              <a:rPr lang="fr-FR" sz="1400" dirty="0" smtClean="0">
                <a:sym typeface="Wingdings" pitchFamily="2" charset="2"/>
              </a:rPr>
              <a:t> maintenance in the future. </a:t>
            </a:r>
            <a:r>
              <a:rPr lang="fr-FR" sz="1400" dirty="0" err="1" smtClean="0">
                <a:sym typeface="Wingdings" pitchFamily="2" charset="2"/>
              </a:rPr>
              <a:t>Those</a:t>
            </a:r>
            <a:r>
              <a:rPr lang="fr-FR" sz="1400" dirty="0" smtClean="0">
                <a:sym typeface="Wingdings" pitchFamily="2" charset="2"/>
              </a:rPr>
              <a:t> are the </a:t>
            </a:r>
            <a:r>
              <a:rPr lang="fr-FR" sz="1400" dirty="0" err="1" smtClean="0">
                <a:sym typeface="Wingdings" pitchFamily="2" charset="2"/>
              </a:rPr>
              <a:t>only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vehicles</a:t>
            </a:r>
            <a:r>
              <a:rPr lang="fr-FR" sz="1400" dirty="0" smtClean="0">
                <a:sym typeface="Wingdings" pitchFamily="2" charset="2"/>
              </a:rPr>
              <a:t> able to </a:t>
            </a:r>
            <a:r>
              <a:rPr lang="fr-FR" sz="1400" dirty="0" err="1" smtClean="0">
                <a:sym typeface="Wingdings" pitchFamily="2" charset="2"/>
              </a:rPr>
              <a:t>install</a:t>
            </a:r>
            <a:r>
              <a:rPr lang="fr-FR" sz="1400" dirty="0" smtClean="0">
                <a:sym typeface="Wingdings" pitchFamily="2" charset="2"/>
              </a:rPr>
              <a:t>/</a:t>
            </a:r>
            <a:r>
              <a:rPr lang="fr-FR" sz="1400" dirty="0" err="1" smtClean="0">
                <a:sym typeface="Wingdings" pitchFamily="2" charset="2"/>
              </a:rPr>
              <a:t>remove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most</a:t>
            </a:r>
            <a:r>
              <a:rPr lang="fr-FR" sz="1400" dirty="0" smtClean="0">
                <a:sym typeface="Wingdings" pitchFamily="2" charset="2"/>
              </a:rPr>
              <a:t> of the </a:t>
            </a:r>
            <a:r>
              <a:rPr lang="fr-FR" sz="1400" dirty="0" err="1" smtClean="0">
                <a:sym typeface="Wingdings" pitchFamily="2" charset="2"/>
              </a:rPr>
              <a:t>magnets</a:t>
            </a:r>
            <a:r>
              <a:rPr lang="fr-FR" sz="1400" dirty="0" smtClean="0">
                <a:sym typeface="Wingdings" pitchFamily="2" charset="2"/>
              </a:rPr>
              <a:t> (and the TED dumps) in the </a:t>
            </a:r>
            <a:r>
              <a:rPr lang="fr-FR" sz="1400" dirty="0" err="1" smtClean="0">
                <a:sym typeface="Wingdings" pitchFamily="2" charset="2"/>
              </a:rPr>
              <a:t>Tis</a:t>
            </a:r>
            <a:r>
              <a:rPr lang="fr-FR" sz="1400" dirty="0" smtClean="0">
                <a:sym typeface="Wingdings" pitchFamily="2" charset="2"/>
              </a:rPr>
              <a:t>, in the CNGS but </a:t>
            </a:r>
            <a:r>
              <a:rPr lang="fr-FR" sz="1400" dirty="0" err="1" smtClean="0">
                <a:sym typeface="Wingdings" pitchFamily="2" charset="2"/>
              </a:rPr>
              <a:t>also</a:t>
            </a:r>
            <a:r>
              <a:rPr lang="fr-FR" sz="1400" dirty="0" smtClean="0">
                <a:sym typeface="Wingdings" pitchFamily="2" charset="2"/>
              </a:rPr>
              <a:t> in the LHC Main Ring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075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Char char="è"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075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Char char="è"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150" t="3293"/>
          <a:stretch>
            <a:fillRect/>
          </a:stretch>
        </p:blipFill>
        <p:spPr bwMode="auto">
          <a:xfrm>
            <a:off x="1676400" y="4891200"/>
            <a:ext cx="1111764" cy="900000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l="-1738" r="10100"/>
          <a:stretch>
            <a:fillRect/>
          </a:stretch>
        </p:blipFill>
        <p:spPr bwMode="auto">
          <a:xfrm>
            <a:off x="457200" y="4891200"/>
            <a:ext cx="1087645" cy="900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9314" y="4723020"/>
            <a:ext cx="5829886" cy="137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838200"/>
            <a:ext cx="5451054" cy="563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762000"/>
          </a:xfrm>
        </p:spPr>
        <p:txBody>
          <a:bodyPr/>
          <a:lstStyle/>
          <a:p>
            <a:pPr algn="ctr"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SPS &amp; BEAM LINE </a:t>
            </a:r>
          </a:p>
          <a:p>
            <a:pPr algn="ctr"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MAGNET SYSTEMS</a:t>
            </a:r>
          </a:p>
          <a:p>
            <a:pPr algn="ctr"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For the LHC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010400" cy="685800"/>
          </a:xfrm>
        </p:spPr>
        <p:txBody>
          <a:bodyPr/>
          <a:lstStyle/>
          <a:p>
            <a:r>
              <a:rPr lang="fr-FR" dirty="0" smtClean="0"/>
              <a:t>MTTR &amp; </a:t>
            </a:r>
            <a:r>
              <a:rPr lang="fr-FR" dirty="0" err="1" smtClean="0"/>
              <a:t>Spare</a:t>
            </a:r>
            <a:r>
              <a:rPr lang="fr-FR" dirty="0" smtClean="0"/>
              <a:t> Policy for the LHC </a:t>
            </a:r>
            <a:r>
              <a:rPr lang="fr-FR" dirty="0" err="1" smtClean="0"/>
              <a:t>Injectors</a:t>
            </a:r>
            <a:r>
              <a:rPr lang="fr-FR" dirty="0" smtClean="0"/>
              <a:t> &amp; </a:t>
            </a:r>
            <a:r>
              <a:rPr lang="fr-FR" dirty="0" err="1" smtClean="0"/>
              <a:t>Exp</a:t>
            </a:r>
            <a:r>
              <a:rPr lang="fr-FR" dirty="0" smtClean="0"/>
              <a:t>. Areas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SPS as LHC </a:t>
            </a:r>
            <a:r>
              <a:rPr lang="fr-FR" dirty="0" err="1" smtClean="0"/>
              <a:t>Injector</a:t>
            </a:r>
            <a:r>
              <a:rPr lang="fr-FR" dirty="0" smtClean="0"/>
              <a:t> : </a:t>
            </a:r>
            <a:r>
              <a:rPr lang="fr-FR" dirty="0" err="1" smtClean="0"/>
              <a:t>Overview</a:t>
            </a:r>
            <a:r>
              <a:rPr lang="fr-FR" dirty="0" smtClean="0"/>
              <a:t> of the </a:t>
            </a:r>
            <a:r>
              <a:rPr lang="fr-FR" dirty="0" err="1" smtClean="0"/>
              <a:t>Complex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6061" t="7076" r="2020" b="9435"/>
          <a:stretch>
            <a:fillRect/>
          </a:stretch>
        </p:blipFill>
        <p:spPr bwMode="auto">
          <a:xfrm>
            <a:off x="803342" y="990600"/>
            <a:ext cx="8340657" cy="540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5" name="Group 28"/>
          <p:cNvGraphicFramePr>
            <a:graphicFrameLocks noGrp="1"/>
          </p:cNvGraphicFramePr>
          <p:nvPr>
            <p:ph sz="half" idx="1"/>
          </p:nvPr>
        </p:nvGraphicFramePr>
        <p:xfrm>
          <a:off x="6172200" y="5257800"/>
          <a:ext cx="2895600" cy="624836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75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1346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SPS Bending Peak Field: </a:t>
                      </a:r>
                      <a:b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2.02 T @ 5750 A  (450GeV/c)</a:t>
                      </a:r>
                    </a:p>
                  </a:txBody>
                  <a:tcPr marL="91435" marR="91435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Placeholder 3"/>
          <p:cNvSpPr txBox="1">
            <a:spLocks/>
          </p:cNvSpPr>
          <p:nvPr/>
        </p:nvSpPr>
        <p:spPr>
          <a:xfrm>
            <a:off x="-8970" y="685800"/>
            <a:ext cx="3666570" cy="2819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075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tabLst/>
              <a:defRPr/>
            </a:pP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   SPS as LHC </a:t>
            </a:r>
            <a:r>
              <a:rPr lang="fr-FR" sz="1600" b="1" kern="0" dirty="0" err="1" smtClean="0">
                <a:solidFill>
                  <a:schemeClr val="tx1"/>
                </a:solidFill>
                <a:latin typeface="+mn-lt"/>
              </a:rPr>
              <a:t>injector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600" b="1" kern="0" dirty="0" err="1" smtClean="0">
                <a:solidFill>
                  <a:schemeClr val="tx1"/>
                </a:solidFill>
                <a:latin typeface="+mn-lt"/>
              </a:rPr>
              <a:t>incorporates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800100" lvl="1" indent="-34290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</a:pPr>
            <a:r>
              <a:rPr lang="fr-FR" sz="1600" b="1" kern="0" dirty="0" smtClean="0">
                <a:solidFill>
                  <a:schemeClr val="tx1"/>
                </a:solidFill>
              </a:rPr>
              <a:t>TT10 </a:t>
            </a:r>
            <a:r>
              <a:rPr lang="fr-FR" sz="1600" b="1" kern="0" dirty="0" err="1" smtClean="0">
                <a:solidFill>
                  <a:schemeClr val="tx1"/>
                </a:solidFill>
              </a:rPr>
              <a:t>Beam</a:t>
            </a:r>
            <a:r>
              <a:rPr lang="fr-FR" sz="1600" b="1" kern="0" dirty="0" smtClean="0">
                <a:solidFill>
                  <a:schemeClr val="tx1"/>
                </a:solidFill>
              </a:rPr>
              <a:t> Transport Tunnel  </a:t>
            </a:r>
            <a:r>
              <a:rPr lang="fr-FR" sz="1600" b="1" kern="0" dirty="0" err="1" smtClean="0">
                <a:solidFill>
                  <a:schemeClr val="tx1"/>
                </a:solidFill>
              </a:rPr>
              <a:t>from</a:t>
            </a:r>
            <a:r>
              <a:rPr lang="fr-FR" sz="1600" b="1" kern="0" dirty="0" smtClean="0">
                <a:solidFill>
                  <a:schemeClr val="tx1"/>
                </a:solidFill>
              </a:rPr>
              <a:t> 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PS extraction (TT2) to SPS Injection Point in Sextant 1</a:t>
            </a:r>
          </a:p>
          <a:p>
            <a:pPr marL="800100" lvl="1" indent="-34290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</a:pP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SPS Main Ring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</a:pP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TT40/TI8 Injection 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kumimoji="0" lang="fr-FR" sz="16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unnel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the LHC </a:t>
            </a:r>
            <a:r>
              <a:rPr kumimoji="0" lang="fr-FR" sz="16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2;</a:t>
            </a:r>
          </a:p>
          <a:p>
            <a:pPr marL="800100" lvl="1" indent="-34290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</a:pPr>
            <a:r>
              <a:rPr lang="fr-FR" sz="1600" b="1" kern="0" dirty="0" smtClean="0">
                <a:solidFill>
                  <a:schemeClr val="tx1"/>
                </a:solidFill>
              </a:rPr>
              <a:t>TT60/TI2 Injection Tunnel for the LHC </a:t>
            </a:r>
            <a:r>
              <a:rPr lang="fr-FR" sz="1600" b="1" kern="0" dirty="0" err="1" smtClean="0">
                <a:solidFill>
                  <a:schemeClr val="tx1"/>
                </a:solidFill>
              </a:rPr>
              <a:t>Beam</a:t>
            </a:r>
            <a:r>
              <a:rPr lang="fr-FR" sz="1600" b="1" kern="0" dirty="0" smtClean="0">
                <a:solidFill>
                  <a:schemeClr val="tx1"/>
                </a:solidFill>
              </a:rPr>
              <a:t> 1;</a:t>
            </a:r>
            <a:endParaRPr kumimoji="0" lang="fr-FR" sz="16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707316"/>
            <a:ext cx="502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</a:pPr>
            <a:r>
              <a:rPr lang="fr-FR" sz="1800" b="1" kern="0" dirty="0" smtClean="0">
                <a:solidFill>
                  <a:schemeClr val="tx1"/>
                </a:solidFill>
              </a:rPr>
              <a:t>13500 m of </a:t>
            </a:r>
            <a:r>
              <a:rPr lang="fr-FR" sz="1800" b="1" kern="0" dirty="0" err="1" smtClean="0">
                <a:solidFill>
                  <a:schemeClr val="tx1"/>
                </a:solidFill>
              </a:rPr>
              <a:t>Beam</a:t>
            </a:r>
            <a:r>
              <a:rPr lang="fr-FR" sz="1800" b="1" kern="0" dirty="0" smtClean="0">
                <a:solidFill>
                  <a:schemeClr val="tx1"/>
                </a:solidFill>
              </a:rPr>
              <a:t> </a:t>
            </a:r>
            <a:r>
              <a:rPr lang="fr-FR" sz="1800" b="1" kern="0" dirty="0" err="1" smtClean="0">
                <a:solidFill>
                  <a:schemeClr val="tx1"/>
                </a:solidFill>
              </a:rPr>
              <a:t>Lines</a:t>
            </a:r>
            <a:endParaRPr lang="fr-FR" sz="1800" b="1" kern="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</a:pPr>
            <a:r>
              <a:rPr lang="fr-FR" sz="1800" b="1" kern="0" dirty="0" smtClean="0">
                <a:solidFill>
                  <a:schemeClr val="tx1"/>
                </a:solidFill>
              </a:rPr>
              <a:t> 2200 </a:t>
            </a:r>
            <a:r>
              <a:rPr lang="fr-FR" sz="1800" b="1" kern="0" dirty="0" err="1" smtClean="0">
                <a:solidFill>
                  <a:schemeClr val="tx1"/>
                </a:solidFill>
              </a:rPr>
              <a:t>Magnetic</a:t>
            </a:r>
            <a:r>
              <a:rPr lang="fr-FR" sz="1800" b="1" kern="0" dirty="0" smtClean="0">
                <a:solidFill>
                  <a:schemeClr val="tx1"/>
                </a:solidFill>
              </a:rPr>
              <a:t> </a:t>
            </a:r>
            <a:r>
              <a:rPr lang="fr-FR" sz="1800" b="1" kern="0" dirty="0" err="1" smtClean="0">
                <a:solidFill>
                  <a:schemeClr val="tx1"/>
                </a:solidFill>
              </a:rPr>
              <a:t>Elements</a:t>
            </a:r>
            <a:r>
              <a:rPr lang="fr-FR" sz="1800" b="1" kern="0" dirty="0" smtClean="0">
                <a:solidFill>
                  <a:schemeClr val="tx1"/>
                </a:solidFill>
              </a:rPr>
              <a:t> on the LHC </a:t>
            </a:r>
            <a:r>
              <a:rPr lang="fr-FR" sz="1800" b="1" kern="0" dirty="0" err="1" smtClean="0">
                <a:solidFill>
                  <a:schemeClr val="tx1"/>
                </a:solidFill>
              </a:rPr>
              <a:t>way</a:t>
            </a:r>
            <a:endParaRPr lang="fr-FR" sz="1800" b="1" kern="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</a:pPr>
            <a:r>
              <a:rPr lang="fr-FR" sz="1600" b="1" kern="0" dirty="0" smtClean="0">
                <a:solidFill>
                  <a:schemeClr val="tx1"/>
                </a:solidFill>
              </a:rPr>
              <a:t> </a:t>
            </a:r>
            <a:r>
              <a:rPr lang="fr-FR" sz="1800" b="1" kern="0" dirty="0" smtClean="0">
                <a:solidFill>
                  <a:schemeClr val="tx1"/>
                </a:solidFill>
              </a:rPr>
              <a:t>In addition, 809 </a:t>
            </a:r>
            <a:r>
              <a:rPr lang="fr-FR" sz="1800" b="1" kern="0" dirty="0" err="1" smtClean="0">
                <a:solidFill>
                  <a:schemeClr val="tx1"/>
                </a:solidFill>
              </a:rPr>
              <a:t>Magnets</a:t>
            </a:r>
            <a:r>
              <a:rPr lang="fr-FR" sz="1800" b="1" kern="0" dirty="0" smtClean="0">
                <a:solidFill>
                  <a:schemeClr val="tx1"/>
                </a:solidFill>
              </a:rPr>
              <a:t> </a:t>
            </a:r>
            <a:r>
              <a:rPr lang="fr-FR" sz="1800" b="1" kern="0" dirty="0" err="1" smtClean="0">
                <a:solidFill>
                  <a:schemeClr val="tx1"/>
                </a:solidFill>
              </a:rPr>
              <a:t>installed</a:t>
            </a:r>
            <a:r>
              <a:rPr lang="fr-FR" sz="1800" b="1" kern="0" dirty="0" smtClean="0">
                <a:solidFill>
                  <a:schemeClr val="tx1"/>
                </a:solidFill>
              </a:rPr>
              <a:t> in the </a:t>
            </a:r>
            <a:r>
              <a:rPr lang="fr-FR" sz="1800" b="1" kern="0" dirty="0" err="1" smtClean="0">
                <a:solidFill>
                  <a:schemeClr val="tx1"/>
                </a:solidFill>
              </a:rPr>
              <a:t>North</a:t>
            </a:r>
            <a:r>
              <a:rPr lang="fr-FR" sz="1800" b="1" kern="0" dirty="0" smtClean="0">
                <a:solidFill>
                  <a:schemeClr val="tx1"/>
                </a:solidFill>
              </a:rPr>
              <a:t> </a:t>
            </a:r>
            <a:r>
              <a:rPr lang="fr-FR" sz="1800" b="1" kern="0" dirty="0" err="1" smtClean="0">
                <a:solidFill>
                  <a:schemeClr val="tx1"/>
                </a:solidFill>
              </a:rPr>
              <a:t>Exp</a:t>
            </a:r>
            <a:r>
              <a:rPr lang="fr-FR" sz="1800" b="1" kern="0" dirty="0" smtClean="0">
                <a:solidFill>
                  <a:schemeClr val="tx1"/>
                </a:solidFill>
              </a:rPr>
              <a:t>. Area &amp; in the CNGS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3515 </a:t>
            </a:r>
            <a:r>
              <a:rPr lang="fr-FR" dirty="0" err="1" smtClean="0"/>
              <a:t>Magnets</a:t>
            </a:r>
            <a:r>
              <a:rPr lang="fr-FR" dirty="0" smtClean="0"/>
              <a:t> for the SPS </a:t>
            </a:r>
            <a:r>
              <a:rPr lang="fr-FR" dirty="0" err="1" smtClean="0"/>
              <a:t>Complex</a:t>
            </a:r>
            <a:r>
              <a:rPr lang="fr-FR" dirty="0" smtClean="0"/>
              <a:t> (80 </a:t>
            </a:r>
            <a:r>
              <a:rPr lang="fr-FR" dirty="0" err="1" smtClean="0"/>
              <a:t>families</a:t>
            </a:r>
            <a:r>
              <a:rPr lang="fr-FR" dirty="0" smtClean="0"/>
              <a:t>)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8839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Left Brace 15"/>
          <p:cNvSpPr/>
          <p:nvPr/>
        </p:nvSpPr>
        <p:spPr bwMode="auto">
          <a:xfrm rot="5400000" flipH="1">
            <a:off x="2133600" y="4800600"/>
            <a:ext cx="304800" cy="3200400"/>
          </a:xfrm>
          <a:prstGeom prst="leftBrace">
            <a:avLst>
              <a:gd name="adj1" fmla="val 22450"/>
              <a:gd name="adj2" fmla="val 50000"/>
            </a:avLst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509274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Specific</a:t>
            </a:r>
            <a:r>
              <a:rPr lang="fr-FR" b="1" dirty="0" smtClean="0">
                <a:solidFill>
                  <a:schemeClr val="tx1"/>
                </a:solidFill>
              </a:rPr>
              <a:t> to SPS Main Ring &amp; Injection </a:t>
            </a:r>
            <a:r>
              <a:rPr lang="fr-FR" b="1" dirty="0" err="1" smtClean="0">
                <a:solidFill>
                  <a:schemeClr val="tx1"/>
                </a:solidFill>
              </a:rPr>
              <a:t>Lines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Left Brace 7"/>
          <p:cNvSpPr/>
          <p:nvPr/>
        </p:nvSpPr>
        <p:spPr bwMode="auto">
          <a:xfrm rot="5400000" flipH="1">
            <a:off x="6858000" y="4572000"/>
            <a:ext cx="304800" cy="3657600"/>
          </a:xfrm>
          <a:prstGeom prst="leftBrace">
            <a:avLst>
              <a:gd name="adj1" fmla="val 22450"/>
              <a:gd name="adj2" fmla="val 50000"/>
            </a:avLst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Left Brace 8"/>
          <p:cNvSpPr/>
          <p:nvPr/>
        </p:nvSpPr>
        <p:spPr bwMode="auto">
          <a:xfrm rot="5400000" flipH="1">
            <a:off x="4381500" y="5753994"/>
            <a:ext cx="304800" cy="1295400"/>
          </a:xfrm>
          <a:prstGeom prst="leftBrace">
            <a:avLst>
              <a:gd name="adj1" fmla="val 22450"/>
              <a:gd name="adj2" fmla="val 50000"/>
            </a:avLst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4758" y="6505695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Specific</a:t>
            </a:r>
            <a:r>
              <a:rPr lang="fr-FR" b="1" dirty="0" smtClean="0">
                <a:solidFill>
                  <a:schemeClr val="tx1"/>
                </a:solidFill>
              </a:rPr>
              <a:t> to SPS </a:t>
            </a:r>
            <a:r>
              <a:rPr lang="fr-FR" b="1" dirty="0" err="1" smtClean="0">
                <a:solidFill>
                  <a:schemeClr val="tx1"/>
                </a:solidFill>
              </a:rPr>
              <a:t>North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Exp</a:t>
            </a:r>
            <a:r>
              <a:rPr lang="fr-FR" b="1" dirty="0" smtClean="0">
                <a:solidFill>
                  <a:schemeClr val="tx1"/>
                </a:solidFill>
              </a:rPr>
              <a:t>. Area &amp; CNGS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6504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Mixed Use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dsmekens\Local Settings\Temporary Internet Files\Content.IE5\ZT56HYMX\MCWB01753_0000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953000" y="4618317"/>
            <a:ext cx="3886199" cy="1553882"/>
          </a:xfrm>
          <a:prstGeom prst="rect">
            <a:avLst/>
          </a:prstGeom>
          <a:noFill/>
        </p:spPr>
      </p:pic>
      <p:sp>
        <p:nvSpPr>
          <p:cNvPr id="14" name="TextBox 1"/>
          <p:cNvSpPr txBox="1"/>
          <p:nvPr/>
        </p:nvSpPr>
        <p:spPr>
          <a:xfrm>
            <a:off x="5562600" y="3733800"/>
            <a:ext cx="3200409" cy="838218"/>
          </a:xfrm>
          <a:prstGeom prst="rect">
            <a:avLst/>
          </a:prstGeom>
          <a:solidFill>
            <a:srgbClr val="FFFF66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i="1" dirty="0" err="1" smtClean="0">
                <a:solidFill>
                  <a:srgbClr val="FF0000"/>
                </a:solidFill>
              </a:rPr>
              <a:t>Beam</a:t>
            </a:r>
            <a:r>
              <a:rPr lang="fr-FR" sz="1200" b="1" i="1" dirty="0" smtClean="0">
                <a:solidFill>
                  <a:srgbClr val="FF0000"/>
                </a:solidFill>
              </a:rPr>
              <a:t> Transfer &amp; </a:t>
            </a:r>
            <a:r>
              <a:rPr lang="fr-FR" sz="1200" b="1" i="1" dirty="0" err="1" smtClean="0">
                <a:solidFill>
                  <a:srgbClr val="FF0000"/>
                </a:solidFill>
              </a:rPr>
              <a:t>North</a:t>
            </a:r>
            <a:r>
              <a:rPr lang="fr-FR" sz="1200" b="1" i="1" dirty="0" smtClean="0">
                <a:solidFill>
                  <a:srgbClr val="FF0000"/>
                </a:solidFill>
              </a:rPr>
              <a:t> </a:t>
            </a:r>
            <a:r>
              <a:rPr lang="fr-FR" sz="1200" b="1" i="1" dirty="0" err="1" smtClean="0">
                <a:solidFill>
                  <a:srgbClr val="FF0000"/>
                </a:solidFill>
              </a:rPr>
              <a:t>Exp</a:t>
            </a:r>
            <a:r>
              <a:rPr lang="fr-FR" sz="1200" b="1" i="1" dirty="0" smtClean="0">
                <a:solidFill>
                  <a:srgbClr val="FF0000"/>
                </a:solidFill>
              </a:rPr>
              <a:t>. Area:</a:t>
            </a:r>
          </a:p>
          <a:p>
            <a:r>
              <a:rPr lang="fr-FR" sz="1200" b="1" i="1" dirty="0" err="1" smtClean="0">
                <a:solidFill>
                  <a:srgbClr val="FF0000"/>
                </a:solidFill>
              </a:rPr>
              <a:t>Specific</a:t>
            </a:r>
            <a:r>
              <a:rPr lang="fr-FR" sz="1200" b="1" i="1" dirty="0" smtClean="0">
                <a:solidFill>
                  <a:srgbClr val="FF0000"/>
                </a:solidFill>
              </a:rPr>
              <a:t> </a:t>
            </a:r>
            <a:r>
              <a:rPr lang="fr-FR" sz="1200" b="1" i="1" dirty="0" err="1" smtClean="0">
                <a:solidFill>
                  <a:srgbClr val="FF0000"/>
                </a:solidFill>
              </a:rPr>
              <a:t>Reliability</a:t>
            </a:r>
            <a:r>
              <a:rPr lang="fr-FR" sz="1200" b="1" i="1" dirty="0" smtClean="0">
                <a:solidFill>
                  <a:srgbClr val="FF0000"/>
                </a:solidFill>
              </a:rPr>
              <a:t> &amp; </a:t>
            </a:r>
            <a:r>
              <a:rPr lang="fr-FR" sz="1200" b="1" i="1" dirty="0" err="1" smtClean="0">
                <a:solidFill>
                  <a:srgbClr val="FF0000"/>
                </a:solidFill>
              </a:rPr>
              <a:t>Spare</a:t>
            </a:r>
            <a:r>
              <a:rPr lang="fr-FR" sz="1200" b="1" i="1" dirty="0" smtClean="0">
                <a:solidFill>
                  <a:srgbClr val="FF0000"/>
                </a:solidFill>
              </a:rPr>
              <a:t> issues </a:t>
            </a:r>
            <a:r>
              <a:rPr lang="fr-FR" sz="1200" b="1" i="1" dirty="0" err="1" smtClean="0">
                <a:solidFill>
                  <a:srgbClr val="FF0000"/>
                </a:solidFill>
              </a:rPr>
              <a:t>adressed</a:t>
            </a:r>
            <a:r>
              <a:rPr lang="fr-FR" sz="1200" b="1" i="1" dirty="0" smtClean="0">
                <a:solidFill>
                  <a:srgbClr val="FF0000"/>
                </a:solidFill>
              </a:rPr>
              <a:t> </a:t>
            </a:r>
            <a:r>
              <a:rPr lang="fr-FR" sz="1200" b="1" i="1" dirty="0" err="1" smtClean="0">
                <a:solidFill>
                  <a:srgbClr val="FF0000"/>
                </a:solidFill>
              </a:rPr>
              <a:t>during</a:t>
            </a:r>
            <a:r>
              <a:rPr lang="fr-FR" sz="1200" b="1" i="1" dirty="0" smtClean="0">
                <a:solidFill>
                  <a:srgbClr val="FF0000"/>
                </a:solidFill>
              </a:rPr>
              <a:t> PS/SPS </a:t>
            </a:r>
            <a:r>
              <a:rPr lang="fr-FR" sz="1200" b="1" i="1" dirty="0" err="1" smtClean="0">
                <a:solidFill>
                  <a:srgbClr val="FF0000"/>
                </a:solidFill>
              </a:rPr>
              <a:t>Days</a:t>
            </a:r>
            <a:r>
              <a:rPr lang="fr-FR" sz="1200" b="1" i="1" dirty="0" smtClean="0">
                <a:solidFill>
                  <a:srgbClr val="FF0000"/>
                </a:solidFill>
              </a:rPr>
              <a:t> on 24.01.2007.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0" y="838200"/>
            <a:ext cx="5111750" cy="566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6324600"/>
            <a:ext cx="1981200" cy="428625"/>
          </a:xfrm>
        </p:spPr>
        <p:txBody>
          <a:bodyPr/>
          <a:lstStyle/>
          <a:p>
            <a:r>
              <a:rPr lang="fr-FR" sz="1400" b="0" dirty="0" smtClean="0">
                <a:solidFill>
                  <a:schemeClr val="tx1"/>
                </a:solidFill>
              </a:rPr>
              <a:t>SPS Main </a:t>
            </a:r>
            <a:r>
              <a:rPr lang="fr-FR" sz="1400" b="0" dirty="0" err="1" smtClean="0">
                <a:solidFill>
                  <a:schemeClr val="tx1"/>
                </a:solidFill>
              </a:rPr>
              <a:t>Dipole</a:t>
            </a:r>
            <a:r>
              <a:rPr lang="fr-FR" sz="1400" b="0" dirty="0" smtClean="0">
                <a:solidFill>
                  <a:schemeClr val="tx1"/>
                </a:solidFill>
              </a:rPr>
              <a:t> MBB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62000"/>
            <a:ext cx="3429000" cy="53641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1600" b="1" dirty="0" smtClean="0"/>
              <a:t>  SPS: </a:t>
            </a:r>
          </a:p>
          <a:p>
            <a:pPr lvl="1">
              <a:buFont typeface="Arial" pitchFamily="34" charset="0"/>
              <a:buChar char="•"/>
            </a:pPr>
            <a:r>
              <a:rPr lang="fr-FR" sz="1400" b="1" dirty="0" err="1" smtClean="0"/>
              <a:t>Separated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Function</a:t>
            </a:r>
            <a:r>
              <a:rPr lang="fr-FR" sz="1400" b="1" dirty="0" smtClean="0"/>
              <a:t> Machine</a:t>
            </a:r>
          </a:p>
          <a:p>
            <a:pPr lvl="1">
              <a:buFont typeface="Arial" pitchFamily="34" charset="0"/>
              <a:buChar char="•"/>
            </a:pPr>
            <a:r>
              <a:rPr lang="fr-FR" sz="1400" b="1" dirty="0" smtClean="0"/>
              <a:t>108 FODO </a:t>
            </a:r>
            <a:r>
              <a:rPr lang="fr-FR" sz="1400" b="1" dirty="0" err="1" smtClean="0"/>
              <a:t>Periods</a:t>
            </a:r>
            <a:endParaRPr lang="fr-FR" sz="1400" b="1" dirty="0" smtClean="0"/>
          </a:p>
          <a:p>
            <a:pPr lvl="1">
              <a:buFont typeface="Arial" pitchFamily="34" charset="0"/>
              <a:buChar char="•"/>
            </a:pPr>
            <a:r>
              <a:rPr lang="fr-FR" sz="1400" b="1" dirty="0" smtClean="0"/>
              <a:t>744 </a:t>
            </a:r>
            <a:r>
              <a:rPr lang="fr-FR" sz="1400" b="1" dirty="0" err="1" smtClean="0"/>
              <a:t>Bending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Dipoles</a:t>
            </a:r>
            <a:endParaRPr lang="fr-FR" sz="1400" b="1" dirty="0" smtClean="0"/>
          </a:p>
          <a:p>
            <a:pPr>
              <a:buFont typeface="Arial" pitchFamily="34" charset="0"/>
              <a:buChar char="•"/>
            </a:pPr>
            <a:r>
              <a:rPr lang="fr-FR" sz="1600" b="1" dirty="0" smtClean="0"/>
              <a:t> TI2 &amp; TI8: </a:t>
            </a:r>
            <a:r>
              <a:rPr lang="fr-FR" sz="1600" b="1" dirty="0" err="1" smtClean="0"/>
              <a:t>similar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principle</a:t>
            </a:r>
            <a:r>
              <a:rPr lang="fr-FR" sz="1600" b="1" dirty="0" smtClean="0"/>
              <a:t/>
            </a:r>
            <a:br>
              <a:rPr lang="fr-FR" sz="1600" b="1" dirty="0" smtClean="0"/>
            </a:br>
            <a:r>
              <a:rPr lang="fr-FR" dirty="0" smtClean="0"/>
              <a:t>(</a:t>
            </a:r>
            <a:r>
              <a:rPr lang="fr-FR" dirty="0" err="1" smtClean="0"/>
              <a:t>Half</a:t>
            </a:r>
            <a:r>
              <a:rPr lang="fr-FR" dirty="0" smtClean="0"/>
              <a:t> </a:t>
            </a:r>
            <a:r>
              <a:rPr lang="fr-FR" dirty="0" err="1" smtClean="0"/>
              <a:t>cells</a:t>
            </a:r>
            <a:r>
              <a:rPr lang="fr-FR" dirty="0" smtClean="0"/>
              <a:t> of 4 </a:t>
            </a:r>
            <a:r>
              <a:rPr lang="fr-FR" dirty="0" err="1" smtClean="0"/>
              <a:t>dipoles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focussing</a:t>
            </a:r>
            <a:r>
              <a:rPr lang="fr-FR" dirty="0" smtClean="0"/>
              <a:t>/</a:t>
            </a:r>
            <a:r>
              <a:rPr lang="fr-FR" dirty="0" err="1" smtClean="0"/>
              <a:t>defocussing</a:t>
            </a:r>
            <a:r>
              <a:rPr lang="fr-FR" dirty="0" smtClean="0"/>
              <a:t> </a:t>
            </a:r>
            <a:r>
              <a:rPr lang="fr-FR" dirty="0" err="1" smtClean="0"/>
              <a:t>quadrupoles</a:t>
            </a:r>
            <a:r>
              <a:rPr lang="fr-FR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fr-FR" sz="1600" b="1" dirty="0" smtClean="0"/>
              <a:t> </a:t>
            </a:r>
            <a:r>
              <a:rPr lang="fr-FR" sz="1600" b="1" dirty="0" err="1" smtClean="0"/>
              <a:t>Magnet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Technology</a:t>
            </a:r>
            <a:r>
              <a:rPr lang="fr-FR" sz="1600" b="1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fr-FR" sz="1400" b="1" dirty="0" err="1" smtClean="0"/>
              <a:t>Laminated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Steel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Yokes</a:t>
            </a:r>
            <a:endParaRPr lang="fr-FR" sz="1400" b="1" dirty="0" smtClean="0"/>
          </a:p>
          <a:p>
            <a:pPr lvl="1">
              <a:buFont typeface="Arial" pitchFamily="34" charset="0"/>
              <a:buChar char="•"/>
            </a:pPr>
            <a:r>
              <a:rPr lang="fr-FR" sz="1400" b="1" dirty="0" smtClean="0"/>
              <a:t>H </a:t>
            </a:r>
            <a:r>
              <a:rPr lang="fr-FR" sz="1400" b="1" dirty="0" err="1" smtClean="0"/>
              <a:t>Shaped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Dipoles</a:t>
            </a:r>
            <a:endParaRPr lang="fr-FR" sz="1400" b="1" dirty="0" smtClean="0"/>
          </a:p>
          <a:p>
            <a:pPr lvl="1">
              <a:buFont typeface="Arial" pitchFamily="34" charset="0"/>
              <a:buChar char="•"/>
            </a:pPr>
            <a:r>
              <a:rPr lang="fr-FR" sz="1400" b="1" dirty="0" err="1" smtClean="0"/>
              <a:t>Welded</a:t>
            </a:r>
            <a:r>
              <a:rPr lang="fr-FR" sz="1400" b="1" dirty="0" smtClean="0"/>
              <a:t> Structures</a:t>
            </a:r>
          </a:p>
          <a:p>
            <a:pPr lvl="1">
              <a:buFont typeface="Arial" pitchFamily="34" charset="0"/>
              <a:buChar char="•"/>
            </a:pPr>
            <a:r>
              <a:rPr lang="fr-FR" sz="1400" b="1" dirty="0" smtClean="0"/>
              <a:t>Water </a:t>
            </a:r>
            <a:r>
              <a:rPr lang="fr-FR" sz="1400" b="1" dirty="0" err="1" smtClean="0"/>
              <a:t>Cooled</a:t>
            </a:r>
            <a:r>
              <a:rPr lang="fr-FR" sz="1400" b="1" dirty="0" smtClean="0"/>
              <a:t> Copper </a:t>
            </a:r>
            <a:r>
              <a:rPr lang="fr-FR" sz="1400" b="1" dirty="0" err="1" smtClean="0"/>
              <a:t>Coils</a:t>
            </a:r>
            <a:r>
              <a:rPr lang="fr-FR" sz="1400" b="1" dirty="0" smtClean="0"/>
              <a:t> </a:t>
            </a:r>
            <a:br>
              <a:rPr lang="fr-FR" sz="1400" b="1" dirty="0" smtClean="0"/>
            </a:br>
            <a:r>
              <a:rPr lang="fr-FR" sz="1400" b="1" dirty="0" smtClean="0"/>
              <a:t>(</a:t>
            </a:r>
            <a:r>
              <a:rPr lang="fr-FR" sz="1400" b="1" dirty="0" err="1" smtClean="0"/>
              <a:t>excl</a:t>
            </a:r>
            <a:r>
              <a:rPr lang="fr-FR" sz="1400" b="1" dirty="0" smtClean="0"/>
              <a:t>. Air </a:t>
            </a:r>
            <a:r>
              <a:rPr lang="fr-FR" sz="1400" b="1" dirty="0" err="1" smtClean="0"/>
              <a:t>Cooled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Orbit</a:t>
            </a:r>
            <a:r>
              <a:rPr lang="fr-FR" sz="1400" b="1" dirty="0" smtClean="0"/>
              <a:t> Correctors)</a:t>
            </a:r>
          </a:p>
          <a:p>
            <a:pPr lvl="1">
              <a:buFont typeface="Arial" pitchFamily="34" charset="0"/>
              <a:buChar char="•"/>
            </a:pPr>
            <a:r>
              <a:rPr lang="fr-FR" sz="1400" b="1" dirty="0" err="1" smtClean="0"/>
              <a:t>Fibreglass</a:t>
            </a:r>
            <a:r>
              <a:rPr lang="fr-FR" sz="1400" b="1" dirty="0" smtClean="0"/>
              <a:t>/Epoxy </a:t>
            </a:r>
            <a:r>
              <a:rPr lang="fr-FR" sz="1400" b="1" dirty="0" err="1" smtClean="0"/>
              <a:t>Insulation</a:t>
            </a:r>
            <a:endParaRPr lang="fr-FR" sz="1400" b="1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4400" y="0"/>
            <a:ext cx="64008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6360" tIns="43181" rIns="86360" bIns="43181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7270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Magnet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Technology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Use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029200"/>
            <a:ext cx="2438400" cy="146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2326"/>
          <a:stretch>
            <a:fillRect/>
          </a:stretch>
        </p:blipFill>
        <p:spPr bwMode="auto">
          <a:xfrm>
            <a:off x="3697911" y="675042"/>
            <a:ext cx="544608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 descr="3dcoil_highlight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508" y="3810000"/>
            <a:ext cx="3768141" cy="292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Reliability / Ageing Problems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060112" y="2078916"/>
            <a:ext cx="762000" cy="30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>
            <a:off x="5824892" y="2213938"/>
            <a:ext cx="381000" cy="1588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6653922" y="2213938"/>
            <a:ext cx="381000" cy="1588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4716648" y="2213938"/>
            <a:ext cx="381000" cy="1588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7753890" y="2245318"/>
            <a:ext cx="381000" cy="1588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0800000">
            <a:off x="5090134" y="1772328"/>
            <a:ext cx="304800" cy="1588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10800000">
            <a:off x="7463986" y="1784874"/>
            <a:ext cx="304800" cy="1588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0800000">
            <a:off x="7474744" y="2644590"/>
            <a:ext cx="304800" cy="1588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0800000">
            <a:off x="5091028" y="2655348"/>
            <a:ext cx="304800" cy="1588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Lightning Bolt 21"/>
          <p:cNvSpPr/>
          <p:nvPr/>
        </p:nvSpPr>
        <p:spPr bwMode="auto">
          <a:xfrm>
            <a:off x="7507912" y="2024232"/>
            <a:ext cx="304800" cy="3048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3" name="Lightning Bolt 22"/>
          <p:cNvSpPr/>
          <p:nvPr/>
        </p:nvSpPr>
        <p:spPr bwMode="auto">
          <a:xfrm>
            <a:off x="4775470" y="1676400"/>
            <a:ext cx="304800" cy="3048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228600" y="838200"/>
            <a:ext cx="3429000" cy="3200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075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Char char="è"/>
              <a:tabLst/>
              <a:defRPr/>
            </a:pP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Failures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requiring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exchange + </a:t>
            </a:r>
            <a:r>
              <a:rPr kumimoji="0" lang="fr-FR" sz="16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overhaul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Vacuum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Chamber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fr-FR" sz="1600" b="1" kern="0" dirty="0" smtClean="0">
                <a:solidFill>
                  <a:schemeClr val="tx1"/>
                </a:solidFill>
                <a:latin typeface="+mn-lt"/>
              </a:rPr>
            </a:b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fr-FR" sz="1600" b="1" kern="0" dirty="0" err="1" smtClean="0">
                <a:solidFill>
                  <a:schemeClr val="tx1"/>
                </a:solidFill>
                <a:latin typeface="+mn-lt"/>
              </a:rPr>
              <a:t>Leaks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800100" lvl="1" indent="-34290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</a:pP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Coil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Interturn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Short Circuits</a:t>
            </a:r>
          </a:p>
          <a:p>
            <a:pPr marL="800100" lvl="1" indent="-34290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</a:pP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Short-Circuit (</a:t>
            </a:r>
            <a:r>
              <a:rPr lang="fr-FR" sz="1600" b="1" kern="0" dirty="0" err="1" smtClean="0">
                <a:solidFill>
                  <a:schemeClr val="tx1"/>
                </a:solidFill>
                <a:latin typeface="+mn-lt"/>
              </a:rPr>
              <a:t>Coil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600" b="1" kern="0" dirty="0" err="1" smtClean="0">
                <a:solidFill>
                  <a:schemeClr val="tx1"/>
                </a:solidFill>
                <a:latin typeface="+mn-lt"/>
              </a:rPr>
              <a:t>with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600" b="1" kern="0" dirty="0" err="1" smtClean="0">
                <a:solidFill>
                  <a:schemeClr val="tx1"/>
                </a:solidFill>
                <a:latin typeface="+mn-lt"/>
              </a:rPr>
              <a:t>Yoke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800100" lvl="1" indent="-34290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</a:pP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Waterleak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rosion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induced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25" name="Text Placeholder 3"/>
          <p:cNvSpPr txBox="1">
            <a:spLocks/>
          </p:cNvSpPr>
          <p:nvPr/>
        </p:nvSpPr>
        <p:spPr>
          <a:xfrm>
            <a:off x="228600" y="4114800"/>
            <a:ext cx="34290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075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Char char="è"/>
              <a:tabLst/>
              <a:defRPr/>
            </a:pP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Ageing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problems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requiring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preventive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replacement:</a:t>
            </a:r>
          </a:p>
          <a:p>
            <a:pPr marL="800100" lvl="1" indent="-34290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</a:pP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Degradation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soft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shimming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fr-FR" sz="1600" b="1" kern="0" dirty="0" err="1" smtClean="0">
                <a:solidFill>
                  <a:schemeClr val="tx1"/>
                </a:solidFill>
                <a:latin typeface="+mn-lt"/>
              </a:rPr>
              <a:t>inducing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600" b="1" kern="0" dirty="0" err="1" smtClean="0">
                <a:solidFill>
                  <a:schemeClr val="tx1"/>
                </a:solidFill>
                <a:latin typeface="+mn-lt"/>
              </a:rPr>
              <a:t>coil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movements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fr-FR" sz="1600" b="1" kern="0" dirty="0" smtClean="0">
                <a:solidFill>
                  <a:schemeClr val="tx1"/>
                </a:solidFill>
                <a:latin typeface="+mn-lt"/>
              </a:rPr>
            </a:b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(fatigue on vacuum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chamber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inside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dipoles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fatigue on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coil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conductor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600" b="1" kern="0" dirty="0" err="1" smtClean="0">
                <a:solidFill>
                  <a:schemeClr val="tx1"/>
                </a:solidFill>
                <a:latin typeface="+mn-lt"/>
              </a:rPr>
              <a:t>inside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600" b="1" kern="0" dirty="0" err="1" smtClean="0">
                <a:solidFill>
                  <a:schemeClr val="tx1"/>
                </a:solidFill>
                <a:latin typeface="+mn-lt"/>
              </a:rPr>
              <a:t>quadrupoles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pic>
        <p:nvPicPr>
          <p:cNvPr id="27" name="Picture 5" descr="leakjune2006phot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0432" y="3962400"/>
            <a:ext cx="3137905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Spare</a:t>
            </a:r>
            <a:r>
              <a:rPr lang="fr-FR" dirty="0" smtClean="0"/>
              <a:t> Policy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990600"/>
          <a:ext cx="8991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09600" y="3810000"/>
            <a:ext cx="8382000" cy="1066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err="1" smtClean="0">
                <a:solidFill>
                  <a:schemeClr val="tx1"/>
                </a:solidFill>
              </a:rPr>
              <a:t>Threshold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determining</a:t>
            </a:r>
            <a:r>
              <a:rPr lang="fr-FR" sz="1600" dirty="0" smtClean="0">
                <a:solidFill>
                  <a:schemeClr val="tx1"/>
                </a:solidFill>
              </a:rPr>
              <a:t> the </a:t>
            </a:r>
            <a:r>
              <a:rPr lang="fr-FR" sz="1600" dirty="0" err="1" smtClean="0">
                <a:solidFill>
                  <a:schemeClr val="tx1"/>
                </a:solidFill>
              </a:rPr>
              <a:t>need</a:t>
            </a:r>
            <a:r>
              <a:rPr lang="fr-FR" sz="1600" dirty="0" smtClean="0">
                <a:solidFill>
                  <a:schemeClr val="tx1"/>
                </a:solidFill>
              </a:rPr>
              <a:t> of </a:t>
            </a:r>
            <a:r>
              <a:rPr lang="fr-FR" sz="1600" dirty="0" err="1" smtClean="0">
                <a:solidFill>
                  <a:schemeClr val="tx1"/>
                </a:solidFill>
              </a:rPr>
              <a:t>Refurbishment</a:t>
            </a:r>
            <a:r>
              <a:rPr lang="fr-FR" sz="1600" dirty="0" smtClean="0">
                <a:solidFill>
                  <a:schemeClr val="tx1"/>
                </a:solidFill>
              </a:rPr>
              <a:t>  Workshops.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Based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on the Return of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Experience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(REX)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Reliability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the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equipment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438400" y="4800600"/>
            <a:ext cx="4419600" cy="762000"/>
            <a:chOff x="2438400" y="4800600"/>
            <a:chExt cx="4419600" cy="762000"/>
          </a:xfrm>
        </p:grpSpPr>
        <p:sp>
          <p:nvSpPr>
            <p:cNvPr id="17" name="Striped Right Arrow 16"/>
            <p:cNvSpPr/>
            <p:nvPr/>
          </p:nvSpPr>
          <p:spPr bwMode="auto">
            <a:xfrm rot="5400000">
              <a:off x="2514600" y="4876800"/>
              <a:ext cx="457200" cy="609600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35" tIns="45718" rIns="91435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2590800" y="4800600"/>
              <a:ext cx="4267200" cy="762000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defTabSz="914400" rtl="0" eaLnBrk="0" fontAlgn="base" latinLnBrk="0" hangingPunct="0">
                <a:lnSpc>
                  <a:spcPts val="2075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13469"/>
                </a:buClr>
                <a:buSzPct val="95000"/>
                <a:tabLst/>
                <a:defRPr/>
              </a:pPr>
              <a:r>
                <a:rPr lang="fr-FR" b="1" kern="0" dirty="0" smtClean="0">
                  <a:solidFill>
                    <a:schemeClr val="tx1"/>
                  </a:solidFill>
                  <a:latin typeface="+mn-lt"/>
                </a:rPr>
                <a:t>   	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Below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Threshold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: Policy of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having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enough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spares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 for the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expected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lifetime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 of the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complex</a:t>
              </a:r>
              <a:endParaRPr lang="fr-FR" sz="1400" kern="0" dirty="0" smtClean="0">
                <a:solidFill>
                  <a:schemeClr val="tx1"/>
                </a:solidFill>
                <a:latin typeface="+mj-lt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ts val="2075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13469"/>
                </a:buClr>
                <a:buSzPct val="95000"/>
                <a:tabLst/>
                <a:defRPr/>
              </a:pPr>
              <a:endPara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38400" y="1676400"/>
            <a:ext cx="4876800" cy="2057401"/>
            <a:chOff x="2438400" y="1676400"/>
            <a:chExt cx="4876800" cy="2057401"/>
          </a:xfrm>
        </p:grpSpPr>
        <p:sp>
          <p:nvSpPr>
            <p:cNvPr id="19" name="Striped Right Arrow 18"/>
            <p:cNvSpPr/>
            <p:nvPr/>
          </p:nvSpPr>
          <p:spPr bwMode="auto">
            <a:xfrm rot="16200000">
              <a:off x="2514600" y="3200401"/>
              <a:ext cx="457200" cy="609600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35" tIns="45718" rIns="91435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3048000" y="1676400"/>
              <a:ext cx="4267200" cy="2057400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defTabSz="914400" rtl="0" eaLnBrk="0" fontAlgn="base" latinLnBrk="0" hangingPunct="0">
                <a:lnSpc>
                  <a:spcPts val="2075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13469"/>
                </a:buClr>
                <a:buSzPct val="95000"/>
                <a:tabLst/>
                <a:defRPr/>
              </a:pPr>
              <a:r>
                <a:rPr lang="fr-FR" b="1" kern="0" dirty="0" smtClean="0">
                  <a:solidFill>
                    <a:schemeClr val="tx1"/>
                  </a:solidFill>
                  <a:latin typeface="+mn-lt"/>
                </a:rPr>
                <a:t>   	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Above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Threshold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: Policy of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having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continuous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magnet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rebuild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activities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with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 minimum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spare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units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available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.</a:t>
              </a:r>
            </a:p>
            <a:p>
              <a:pPr marL="342900" marR="0" lvl="0" indent="-342900" defTabSz="914400" rtl="0" eaLnBrk="0" fontAlgn="base" latinLnBrk="0" hangingPunct="0">
                <a:lnSpc>
                  <a:spcPts val="2075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13469"/>
                </a:buClr>
                <a:buSzPct val="95000"/>
                <a:buFont typeface="Wingdings" pitchFamily="2" charset="2"/>
                <a:buChar char="à"/>
                <a:tabLst/>
                <a:defRPr/>
              </a:pPr>
              <a:r>
                <a:rPr lang="fr-FR" sz="1400" kern="0" dirty="0" smtClean="0">
                  <a:solidFill>
                    <a:schemeClr val="tx1"/>
                  </a:solidFill>
                  <a:latin typeface="+mj-lt"/>
                  <a:sym typeface="Wingdings" pitchFamily="2" charset="2"/>
                </a:rPr>
                <a:t>Large stock of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  <a:sym typeface="Wingdings" pitchFamily="2" charset="2"/>
                </a:rPr>
                <a:t>coils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  <a:sym typeface="Wingdings" pitchFamily="2" charset="2"/>
                </a:rPr>
                <a:t> + vacuum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  <a:sym typeface="Wingdings" pitchFamily="2" charset="2"/>
                </a:rPr>
                <a:t>chambers</a:t>
              </a:r>
              <a:endParaRPr lang="fr-FR" sz="1400" kern="0" dirty="0" smtClean="0">
                <a:solidFill>
                  <a:schemeClr val="tx1"/>
                </a:solidFill>
                <a:latin typeface="+mj-lt"/>
                <a:sym typeface="Wingdings" pitchFamily="2" charset="2"/>
              </a:endParaRPr>
            </a:p>
            <a:p>
              <a:pPr marL="342900" marR="0" lvl="0" indent="-342900" defTabSz="914400" rtl="0" eaLnBrk="0" fontAlgn="base" latinLnBrk="0" hangingPunct="0">
                <a:lnSpc>
                  <a:spcPts val="2075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13469"/>
                </a:buClr>
                <a:buSzPct val="95000"/>
                <a:buFont typeface="Wingdings" pitchFamily="2" charset="2"/>
                <a:buChar char="à"/>
                <a:tabLst/>
                <a:defRPr/>
              </a:pP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Refurbishment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 of radioactive </a:t>
              </a: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coils</a:t>
              </a:r>
              <a:endParaRPr lang="fr-FR" sz="1400" kern="0" dirty="0" smtClean="0">
                <a:solidFill>
                  <a:schemeClr val="tx1"/>
                </a:solidFill>
                <a:latin typeface="+mj-lt"/>
              </a:endParaRPr>
            </a:p>
            <a:p>
              <a:pPr marL="342900" marR="0" lvl="0" indent="-342900" defTabSz="914400" rtl="0" eaLnBrk="0" fontAlgn="base" latinLnBrk="0" hangingPunct="0">
                <a:lnSpc>
                  <a:spcPts val="2075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13469"/>
                </a:buClr>
                <a:buSzPct val="95000"/>
                <a:buFont typeface="Wingdings" pitchFamily="2" charset="2"/>
                <a:buChar char="à"/>
                <a:tabLst/>
                <a:defRPr/>
              </a:pPr>
              <a:r>
                <a:rPr lang="fr-FR" sz="1400" kern="0" dirty="0" err="1" smtClean="0">
                  <a:solidFill>
                    <a:schemeClr val="tx1"/>
                  </a:solidFill>
                  <a:latin typeface="+mj-lt"/>
                </a:rPr>
                <a:t>Machining</a:t>
              </a:r>
              <a:r>
                <a:rPr lang="fr-FR" sz="1400" kern="0" dirty="0" smtClean="0">
                  <a:solidFill>
                    <a:schemeClr val="tx1"/>
                  </a:solidFill>
                  <a:latin typeface="+mj-lt"/>
                </a:rPr>
                <a:t> of radioactive components</a:t>
              </a:r>
            </a:p>
            <a:p>
              <a:pPr marL="342900" marR="0" lvl="0" indent="-342900" defTabSz="914400" rtl="0" eaLnBrk="0" fontAlgn="base" latinLnBrk="0" hangingPunct="0">
                <a:lnSpc>
                  <a:spcPts val="2075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13469"/>
                </a:buClr>
                <a:buSzPct val="95000"/>
                <a:tabLst/>
                <a:defRPr/>
              </a:pPr>
              <a:endParaRPr lang="fr-FR" sz="1400" kern="0" dirty="0" smtClean="0">
                <a:solidFill>
                  <a:schemeClr val="tx1"/>
                </a:solidFill>
                <a:latin typeface="+mj-lt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ts val="2075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13469"/>
                </a:buClr>
                <a:buSzPct val="95000"/>
                <a:tabLst/>
                <a:defRPr/>
              </a:pPr>
              <a:endPara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0358" y="5706000"/>
            <a:ext cx="6858894" cy="1162758"/>
            <a:chOff x="620358" y="5706000"/>
            <a:chExt cx="6858894" cy="1162758"/>
          </a:xfrm>
        </p:grpSpPr>
        <p:sp>
          <p:nvSpPr>
            <p:cNvPr id="9" name="Rectangle 8"/>
            <p:cNvSpPr/>
            <p:nvPr/>
          </p:nvSpPr>
          <p:spPr bwMode="auto">
            <a:xfrm>
              <a:off x="1186032" y="5715000"/>
              <a:ext cx="185568" cy="1152000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35" tIns="45718" rIns="91435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716358" y="5716758"/>
              <a:ext cx="185568" cy="1152000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35" tIns="45718" rIns="91435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20358" y="5706000"/>
              <a:ext cx="185568" cy="1152000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35" tIns="45718" rIns="91435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805926" y="5706000"/>
              <a:ext cx="185568" cy="1152000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35" tIns="45718" rIns="91435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93684" y="5706000"/>
              <a:ext cx="185568" cy="1152000"/>
            </a:xfrm>
            <a:prstGeom prst="rect">
              <a:avLst/>
            </a:prstGeom>
            <a:solidFill>
              <a:srgbClr val="006600">
                <a:alpha val="3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35" tIns="45718" rIns="91435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810000" y="6303084"/>
              <a:ext cx="2520000" cy="252000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35" tIns="45718" rIns="91435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Existing</a:t>
              </a: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facility</a:t>
              </a: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for </a:t>
              </a: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rebuild</a:t>
              </a: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at</a:t>
              </a: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CERN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371600" y="5706000"/>
              <a:ext cx="185568" cy="1152000"/>
            </a:xfrm>
            <a:prstGeom prst="rect">
              <a:avLst/>
            </a:prstGeom>
            <a:solidFill>
              <a:srgbClr val="006600">
                <a:alpha val="3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35" tIns="45718" rIns="91435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10000" y="6553200"/>
              <a:ext cx="2520000" cy="252000"/>
            </a:xfrm>
            <a:prstGeom prst="rect">
              <a:avLst/>
            </a:prstGeom>
            <a:solidFill>
              <a:srgbClr val="006600">
                <a:alpha val="3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35" tIns="45718" rIns="91435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dirty="0" err="1" smtClean="0">
                  <a:solidFill>
                    <a:schemeClr val="tx1"/>
                  </a:solidFill>
                </a:rPr>
                <a:t>Facility</a:t>
              </a:r>
              <a:r>
                <a:rPr lang="fr-FR" dirty="0" smtClean="0">
                  <a:solidFill>
                    <a:schemeClr val="tx1"/>
                  </a:solidFill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</a:rPr>
                <a:t>discontinued</a:t>
              </a:r>
              <a:r>
                <a:rPr lang="fr-FR" dirty="0" smtClean="0">
                  <a:solidFill>
                    <a:schemeClr val="tx1"/>
                  </a:solidFill>
                </a:rPr>
                <a:t> or </a:t>
              </a:r>
              <a:r>
                <a:rPr lang="fr-FR" dirty="0" err="1" smtClean="0">
                  <a:solidFill>
                    <a:schemeClr val="tx1"/>
                  </a:solidFill>
                </a:rPr>
                <a:t>interrupted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4" name="Picture 2" descr="C:\Documents and Settings\dsmekens\Local Settings\Temporary Internet Files\Content.IE5\ZT56HYMX\MCWB01753_0000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686423" y="5908987"/>
            <a:ext cx="646456" cy="258483"/>
          </a:xfrm>
          <a:prstGeom prst="rect">
            <a:avLst/>
          </a:prstGeom>
          <a:noFill/>
        </p:spPr>
      </p:pic>
      <p:pic>
        <p:nvPicPr>
          <p:cNvPr id="25" name="Picture 2" descr="C:\Documents and Settings\dsmekens\Local Settings\Temporary Internet Files\Content.IE5\ZT56HYMX\MCWB01753_0000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537097" y="5963671"/>
            <a:ext cx="646456" cy="258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2326"/>
          <a:stretch>
            <a:fillRect/>
          </a:stretch>
        </p:blipFill>
        <p:spPr bwMode="auto">
          <a:xfrm>
            <a:off x="6477000" y="685800"/>
            <a:ext cx="2133600" cy="125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REX Reliability of the SPS Dipoles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228600" y="838200"/>
            <a:ext cx="7315200" cy="76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075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Char char="è"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744 Main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Dipoles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since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1975</a:t>
            </a:r>
          </a:p>
          <a:p>
            <a:pPr marL="342900" marR="0" lvl="0" indent="-342900" algn="l" defTabSz="914400" rtl="0" eaLnBrk="0" fontAlgn="base" latinLnBrk="0" hangingPunct="0">
              <a:lnSpc>
                <a:spcPts val="2075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Char char="è"/>
              <a:tabLst/>
              <a:defRPr/>
            </a:pP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76% are </a:t>
            </a:r>
            <a:r>
              <a:rPr lang="fr-FR" sz="1600" b="1" kern="0" dirty="0" err="1" smtClean="0">
                <a:solidFill>
                  <a:schemeClr val="tx1"/>
                </a:solidFill>
                <a:latin typeface="+mn-lt"/>
              </a:rPr>
              <a:t>still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 in </a:t>
            </a:r>
            <a:r>
              <a:rPr lang="fr-FR" sz="1600" b="1" kern="0" dirty="0" err="1" smtClean="0">
                <a:solidFill>
                  <a:schemeClr val="tx1"/>
                </a:solidFill>
                <a:latin typeface="+mn-lt"/>
              </a:rPr>
              <a:t>operation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 as </a:t>
            </a:r>
            <a:r>
              <a:rPr lang="fr-FR" sz="1600" b="1" kern="0" dirty="0" err="1" smtClean="0">
                <a:solidFill>
                  <a:schemeClr val="tx1"/>
                </a:solidFill>
                <a:latin typeface="+mn-lt"/>
              </a:rPr>
              <a:t>installed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 (567 </a:t>
            </a:r>
            <a:r>
              <a:rPr lang="fr-FR" sz="1600" b="1" kern="0" dirty="0" err="1" smtClean="0">
                <a:solidFill>
                  <a:schemeClr val="tx1"/>
                </a:solidFill>
                <a:latin typeface="+mn-lt"/>
              </a:rPr>
              <a:t>magnets</a:t>
            </a:r>
            <a:r>
              <a:rPr lang="fr-FR" sz="1600" b="1" kern="0" dirty="0" smtClean="0">
                <a:solidFill>
                  <a:schemeClr val="tx1"/>
                </a:solidFill>
                <a:latin typeface="+mn-lt"/>
              </a:rPr>
              <a:t>)</a:t>
            </a:r>
            <a:endParaRPr lang="fr-FR" sz="1800" b="1" kern="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  <a:defRPr/>
            </a:pPr>
            <a:endParaRPr lang="fr-FR" sz="1800" b="1" kern="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  <a:defRPr/>
            </a:pP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3"/>
          <p:cNvSpPr txBox="1">
            <a:spLocks/>
          </p:cNvSpPr>
          <p:nvPr/>
        </p:nvSpPr>
        <p:spPr>
          <a:xfrm>
            <a:off x="228600" y="3886200"/>
            <a:ext cx="3429000" cy="3200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075"/>
              </a:lnSpc>
              <a:spcBef>
                <a:spcPct val="50000"/>
              </a:spcBef>
              <a:spcAft>
                <a:spcPct val="0"/>
              </a:spcAft>
              <a:buClr>
                <a:srgbClr val="013469"/>
              </a:buClr>
              <a:buSzPct val="95000"/>
              <a:buFont typeface="Wingdings" pitchFamily="2" charset="2"/>
              <a:buChar char="è"/>
              <a:tabLst/>
              <a:defRPr/>
            </a:pPr>
            <a:endParaRPr lang="fr-FR" sz="1800" b="1" kern="0" dirty="0" smtClean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8" name="Chart 27"/>
          <p:cNvGraphicFramePr/>
          <p:nvPr/>
        </p:nvGraphicFramePr>
        <p:xfrm>
          <a:off x="304800" y="1981200"/>
          <a:ext cx="8305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 Placeholder 3"/>
          <p:cNvSpPr txBox="1">
            <a:spLocks/>
          </p:cNvSpPr>
          <p:nvPr/>
        </p:nvSpPr>
        <p:spPr>
          <a:xfrm>
            <a:off x="228600" y="4191000"/>
            <a:ext cx="8610600" cy="12192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  <a:defRPr/>
            </a:pPr>
            <a:r>
              <a:rPr lang="fr-FR" sz="1600" b="1" dirty="0" smtClean="0">
                <a:solidFill>
                  <a:schemeClr val="tx1"/>
                </a:solidFill>
              </a:rPr>
              <a:t>The </a:t>
            </a:r>
            <a:r>
              <a:rPr lang="fr-FR" sz="1600" b="1" dirty="0" err="1" smtClean="0">
                <a:solidFill>
                  <a:schemeClr val="tx1"/>
                </a:solidFill>
              </a:rPr>
              <a:t>reliability</a:t>
            </a:r>
            <a:r>
              <a:rPr lang="fr-FR" sz="1600" b="1" dirty="0" smtClean="0">
                <a:solidFill>
                  <a:schemeClr val="tx1"/>
                </a:solidFill>
              </a:rPr>
              <a:t> of the SPS </a:t>
            </a:r>
            <a:r>
              <a:rPr lang="fr-FR" sz="1600" b="1" dirty="0" err="1" smtClean="0">
                <a:solidFill>
                  <a:schemeClr val="tx1"/>
                </a:solidFill>
              </a:rPr>
              <a:t>magnets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</a:rPr>
              <a:t>is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</a:rPr>
              <a:t>relatively</a:t>
            </a:r>
            <a:r>
              <a:rPr lang="fr-FR" sz="1600" b="1" dirty="0" smtClean="0">
                <a:solidFill>
                  <a:schemeClr val="tx1"/>
                </a:solidFill>
              </a:rPr>
              <a:t> good (&gt;99 %/</a:t>
            </a:r>
            <a:r>
              <a:rPr lang="fr-FR" sz="1600" b="1" dirty="0" err="1" smtClean="0">
                <a:solidFill>
                  <a:schemeClr val="tx1"/>
                </a:solidFill>
              </a:rPr>
              <a:t>year</a:t>
            </a:r>
            <a:r>
              <a:rPr lang="fr-FR" sz="1600" b="1" dirty="0" smtClean="0">
                <a:solidFill>
                  <a:schemeClr val="tx1"/>
                </a:solidFill>
              </a:rPr>
              <a:t>) and </a:t>
            </a:r>
            <a:r>
              <a:rPr lang="fr-FR" sz="1600" b="1" dirty="0" err="1" smtClean="0">
                <a:solidFill>
                  <a:schemeClr val="tx1"/>
                </a:solidFill>
              </a:rPr>
              <a:t>relatively</a:t>
            </a:r>
            <a:r>
              <a:rPr lang="fr-FR" sz="1600" b="1" dirty="0" smtClean="0">
                <a:solidFill>
                  <a:schemeClr val="tx1"/>
                </a:solidFill>
              </a:rPr>
              <a:t> stable over the </a:t>
            </a:r>
            <a:r>
              <a:rPr lang="fr-FR" sz="1600" b="1" dirty="0" err="1" smtClean="0">
                <a:solidFill>
                  <a:schemeClr val="tx1"/>
                </a:solidFill>
              </a:rPr>
              <a:t>past</a:t>
            </a:r>
            <a:r>
              <a:rPr lang="fr-FR" sz="1600" b="1" dirty="0" smtClean="0">
                <a:solidFill>
                  <a:schemeClr val="tx1"/>
                </a:solidFill>
              </a:rPr>
              <a:t> 33 </a:t>
            </a:r>
            <a:r>
              <a:rPr lang="fr-FR" sz="1600" b="1" dirty="0" err="1" smtClean="0">
                <a:solidFill>
                  <a:schemeClr val="tx1"/>
                </a:solidFill>
              </a:rPr>
              <a:t>years</a:t>
            </a:r>
            <a:r>
              <a:rPr lang="fr-FR" sz="16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  <a:defRPr/>
            </a:pPr>
            <a:r>
              <a:rPr lang="fr-FR" sz="1600" b="1" kern="0" dirty="0" err="1" smtClean="0">
                <a:solidFill>
                  <a:schemeClr val="tx1"/>
                </a:solidFill>
              </a:rPr>
              <a:t>Need</a:t>
            </a:r>
            <a:r>
              <a:rPr lang="fr-FR" sz="1600" b="1" kern="0" dirty="0" smtClean="0">
                <a:solidFill>
                  <a:schemeClr val="tx1"/>
                </a:solidFill>
              </a:rPr>
              <a:t> to </a:t>
            </a:r>
            <a:r>
              <a:rPr lang="fr-FR" sz="1600" b="1" kern="0" dirty="0" err="1" smtClean="0">
                <a:solidFill>
                  <a:schemeClr val="tx1"/>
                </a:solidFill>
              </a:rPr>
              <a:t>understand</a:t>
            </a:r>
            <a:r>
              <a:rPr lang="fr-FR" sz="1600" b="1" kern="0" dirty="0" smtClean="0">
                <a:solidFill>
                  <a:schemeClr val="tx1"/>
                </a:solidFill>
              </a:rPr>
              <a:t> the e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volution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failure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rates and the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preventive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replacements (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Bathtub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Curve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fr-FR" sz="16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component)</a:t>
            </a:r>
            <a:endParaRPr lang="fr-FR" sz="1600" b="1" kern="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  <a:defRPr/>
            </a:pPr>
            <a:endParaRPr lang="fr-FR" sz="1600" b="1" kern="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lnSpc>
                <a:spcPts val="2075"/>
              </a:lnSpc>
              <a:spcBef>
                <a:spcPct val="50000"/>
              </a:spcBef>
              <a:buClr>
                <a:srgbClr val="013469"/>
              </a:buClr>
              <a:buSzPct val="95000"/>
              <a:buFont typeface="Wingdings" pitchFamily="2" charset="2"/>
              <a:buChar char="è"/>
              <a:defRPr/>
            </a:pP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5562600"/>
            <a:ext cx="6858000" cy="1067594"/>
            <a:chOff x="838200" y="2132806"/>
            <a:chExt cx="6858000" cy="1067594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1981200" y="3124200"/>
              <a:ext cx="4648994" cy="79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rot="5400000" flipH="1" flipV="1">
              <a:off x="1486297" y="2627709"/>
              <a:ext cx="991394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667794" y="2895600"/>
              <a:ext cx="456406" cy="79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4496594" y="2894806"/>
              <a:ext cx="456406" cy="79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2209800" y="2133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tx1"/>
                  </a:solidFill>
                </a:rPr>
                <a:t>Infant </a:t>
              </a:r>
              <a:r>
                <a:rPr lang="fr-FR" b="1" dirty="0" err="1" smtClean="0">
                  <a:solidFill>
                    <a:schemeClr val="tx1"/>
                  </a:solidFill>
                </a:rPr>
                <a:t>Mortality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25908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>
                  <a:solidFill>
                    <a:schemeClr val="tx1"/>
                  </a:solidFill>
                </a:rPr>
                <a:t>Useful</a:t>
              </a:r>
              <a:r>
                <a:rPr lang="fr-FR" b="1" dirty="0" smtClean="0">
                  <a:solidFill>
                    <a:schemeClr val="tx1"/>
                  </a:solidFill>
                </a:rPr>
                <a:t> Life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76800" y="213360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tx1"/>
                  </a:solidFill>
                </a:rPr>
                <a:t>End of Life Wear Out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8200" y="2209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dirty="0" err="1" smtClean="0">
                  <a:solidFill>
                    <a:schemeClr val="tx1"/>
                  </a:solidFill>
                </a:rPr>
                <a:t>Failure</a:t>
              </a:r>
              <a:r>
                <a:rPr lang="fr-FR" b="1" dirty="0" smtClean="0">
                  <a:solidFill>
                    <a:schemeClr val="tx1"/>
                  </a:solidFill>
                </a:rPr>
                <a:t> Rate</a:t>
              </a:r>
            </a:p>
            <a:p>
              <a:pPr algn="r"/>
              <a:r>
                <a:rPr lang="el-GR" b="1" dirty="0" smtClean="0">
                  <a:solidFill>
                    <a:schemeClr val="tx1"/>
                  </a:solidFill>
                </a:rPr>
                <a:t>Λ</a:t>
              </a:r>
              <a:r>
                <a:rPr lang="fr-FR" b="1" dirty="0" smtClean="0">
                  <a:solidFill>
                    <a:schemeClr val="tx1"/>
                  </a:solidFill>
                </a:rPr>
                <a:t>(t)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29400" y="2923401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tx1"/>
                  </a:solidFill>
                </a:rPr>
                <a:t>Time t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48753" y="5577517"/>
            <a:ext cx="3823447" cy="899483"/>
            <a:chOff x="1129553" y="3505199"/>
            <a:chExt cx="3823447" cy="899483"/>
          </a:xfrm>
        </p:grpSpPr>
        <p:sp>
          <p:nvSpPr>
            <p:cNvPr id="19" name="Freeform 18"/>
            <p:cNvSpPr/>
            <p:nvPr/>
          </p:nvSpPr>
          <p:spPr bwMode="auto">
            <a:xfrm>
              <a:off x="1129553" y="3505199"/>
              <a:ext cx="1331911" cy="891220"/>
            </a:xfrm>
            <a:custGeom>
              <a:avLst/>
              <a:gdLst>
                <a:gd name="connsiteX0" fmla="*/ 0 w 2162287"/>
                <a:gd name="connsiteY0" fmla="*/ 0 h 1920239"/>
                <a:gd name="connsiteX1" fmla="*/ 494852 w 2162287"/>
                <a:gd name="connsiteY1" fmla="*/ 1602889 h 1920239"/>
                <a:gd name="connsiteX2" fmla="*/ 2162287 w 2162287"/>
                <a:gd name="connsiteY2" fmla="*/ 1904103 h 192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287" h="1920239">
                  <a:moveTo>
                    <a:pt x="0" y="0"/>
                  </a:moveTo>
                  <a:cubicBezTo>
                    <a:pt x="67235" y="642769"/>
                    <a:pt x="134471" y="1285539"/>
                    <a:pt x="494852" y="1602889"/>
                  </a:cubicBezTo>
                  <a:cubicBezTo>
                    <a:pt x="855233" y="1920239"/>
                    <a:pt x="1665642" y="1882588"/>
                    <a:pt x="2162287" y="1904103"/>
                  </a:cubicBezTo>
                </a:path>
              </a:pathLst>
            </a:cu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35" tIns="45718" rIns="91435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10800000">
              <a:off x="2445451" y="4393448"/>
              <a:ext cx="995068" cy="11234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Freeform 20"/>
            <p:cNvSpPr/>
            <p:nvPr/>
          </p:nvSpPr>
          <p:spPr bwMode="auto">
            <a:xfrm>
              <a:off x="3442175" y="3739862"/>
              <a:ext cx="1510825" cy="658222"/>
            </a:xfrm>
            <a:custGeom>
              <a:avLst/>
              <a:gdLst>
                <a:gd name="connsiteX0" fmla="*/ 0 w 2452743"/>
                <a:gd name="connsiteY0" fmla="*/ 1409252 h 1418216"/>
                <a:gd name="connsiteX1" fmla="*/ 1258644 w 2452743"/>
                <a:gd name="connsiteY1" fmla="*/ 1366221 h 1418216"/>
                <a:gd name="connsiteX2" fmla="*/ 1807284 w 2452743"/>
                <a:gd name="connsiteY2" fmla="*/ 1097280 h 1418216"/>
                <a:gd name="connsiteX3" fmla="*/ 2280621 w 2452743"/>
                <a:gd name="connsiteY3" fmla="*/ 570155 h 1418216"/>
                <a:gd name="connsiteX4" fmla="*/ 2452743 w 2452743"/>
                <a:gd name="connsiteY4" fmla="*/ 0 h 1418216"/>
                <a:gd name="connsiteX5" fmla="*/ 2452743 w 2452743"/>
                <a:gd name="connsiteY5" fmla="*/ 0 h 1418216"/>
                <a:gd name="connsiteX6" fmla="*/ 2452743 w 2452743"/>
                <a:gd name="connsiteY6" fmla="*/ 0 h 141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743" h="1418216">
                  <a:moveTo>
                    <a:pt x="0" y="1409252"/>
                  </a:moveTo>
                  <a:cubicBezTo>
                    <a:pt x="478715" y="1413734"/>
                    <a:pt x="957430" y="1418216"/>
                    <a:pt x="1258644" y="1366221"/>
                  </a:cubicBezTo>
                  <a:cubicBezTo>
                    <a:pt x="1559858" y="1314226"/>
                    <a:pt x="1636955" y="1229958"/>
                    <a:pt x="1807284" y="1097280"/>
                  </a:cubicBezTo>
                  <a:cubicBezTo>
                    <a:pt x="1977613" y="964602"/>
                    <a:pt x="2173045" y="753035"/>
                    <a:pt x="2280621" y="570155"/>
                  </a:cubicBezTo>
                  <a:cubicBezTo>
                    <a:pt x="2388197" y="387275"/>
                    <a:pt x="2452743" y="0"/>
                    <a:pt x="2452743" y="0"/>
                  </a:cubicBezTo>
                  <a:lnTo>
                    <a:pt x="2452743" y="0"/>
                  </a:lnTo>
                  <a:lnTo>
                    <a:pt x="2452743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35" tIns="45718" rIns="91435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REX Reliability of the SPS Dipoles (II)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838200"/>
          <a:ext cx="8458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-MEL_template">
  <a:themeElements>
    <a:clrScheme name="AT-MEL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T-MEL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35" tIns="45718" rIns="91435" bIns="4571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35" tIns="45718" rIns="91435" bIns="4571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T-MEL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-MEL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-MEL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-MEL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-MEL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-MEL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-MEL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-MEL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-MEL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-MEL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-MEL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-MEL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5164</TotalTime>
  <Words>950</Words>
  <Application>Microsoft PowerPoint</Application>
  <PresentationFormat>On-screen Show (4:3)</PresentationFormat>
  <Paragraphs>141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AT-MEL_template</vt:lpstr>
      <vt:lpstr>MTTR &amp; Spare Policy for the LHC Injectors &amp; Exp. Areas</vt:lpstr>
      <vt:lpstr>MTTR &amp; Spare Policy for the LHC Injectors &amp; Exp. Areas</vt:lpstr>
      <vt:lpstr>SPS as LHC Injector : Overview of the Complex</vt:lpstr>
      <vt:lpstr>3515 Magnets for the SPS Complex (80 families)</vt:lpstr>
      <vt:lpstr>SPS Main Dipole MBB</vt:lpstr>
      <vt:lpstr>Reliability / Ageing Problems</vt:lpstr>
      <vt:lpstr>Spare Policy</vt:lpstr>
      <vt:lpstr>REX Reliability of the SPS Dipoles</vt:lpstr>
      <vt:lpstr>REX Reliability of the SPS Dipoles (II)</vt:lpstr>
      <vt:lpstr>Impact of Magnet System Failures</vt:lpstr>
      <vt:lpstr>Mitigation of Failure Impact</vt:lpstr>
      <vt:lpstr>M       - T - T -       R  </vt:lpstr>
      <vt:lpstr>MTTR: Return of Experience</vt:lpstr>
      <vt:lpstr>Conclusions</vt:lpstr>
      <vt:lpstr>Annex: Identified other potential risks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D. Smekens</dc:creator>
  <cp:lastModifiedBy>NICE</cp:lastModifiedBy>
  <cp:revision>277</cp:revision>
  <dcterms:created xsi:type="dcterms:W3CDTF">2003-10-02T10:03:25Z</dcterms:created>
  <dcterms:modified xsi:type="dcterms:W3CDTF">2008-01-22T16:57:08Z</dcterms:modified>
</cp:coreProperties>
</file>