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29260800" cy="40233600"/>
  <p:notesSz cx="31940500" cy="44361100"/>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00"/>
    <a:srgbClr val="FFFF66"/>
    <a:srgbClr val="0033CC"/>
    <a:srgbClr val="FF3300"/>
    <a:srgbClr val="008000"/>
    <a:srgbClr val="FF0066"/>
    <a:srgbClr val="FF9900"/>
    <a:srgbClr val="FF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97" autoAdjust="0"/>
    <p:restoredTop sz="86464" autoAdjust="0"/>
  </p:normalViewPr>
  <p:slideViewPr>
    <p:cSldViewPr snapToGrid="0">
      <p:cViewPr>
        <p:scale>
          <a:sx n="40" d="100"/>
          <a:sy n="40" d="100"/>
        </p:scale>
        <p:origin x="642" y="1794"/>
      </p:cViewPr>
      <p:guideLst>
        <p:guide orient="horz" pos="2030"/>
        <p:guide pos="2783"/>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snapToGrid="0">
      <p:cViewPr varScale="1">
        <p:scale>
          <a:sx n="59" d="100"/>
          <a:sy n="59" d="100"/>
        </p:scale>
        <p:origin x="-1752" y="-72"/>
      </p:cViewPr>
      <p:guideLst>
        <p:guide orient="horz" pos="12701"/>
        <p:guide pos="8877"/>
      </p:guideLst>
    </p:cSldViewPr>
  </p:notesViewPr>
  <p:gridSpacing cx="93633925" cy="93633925"/>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noTextEdit="1"/>
          </p:cNvSpPr>
          <p:nvPr>
            <p:ph type="sldImg"/>
          </p:nvPr>
        </p:nvSpPr>
        <p:spPr bwMode="auto">
          <a:xfrm>
            <a:off x="10439400" y="4437063"/>
            <a:ext cx="11055350" cy="15205075"/>
          </a:xfrm>
          <a:prstGeom prst="rect">
            <a:avLst/>
          </a:prstGeom>
          <a:solidFill>
            <a:srgbClr val="FFFFFF"/>
          </a:solidFill>
          <a:ln w="9525">
            <a:solidFill>
              <a:srgbClr val="000000"/>
            </a:solidFill>
            <a:miter lim="800000"/>
            <a:headEnd/>
            <a:tailEnd/>
          </a:ln>
          <a:effectLst/>
        </p:spPr>
      </p:sp>
      <p:sp>
        <p:nvSpPr>
          <p:cNvPr id="2050" name="Rectangle 2"/>
          <p:cNvSpPr txBox="1">
            <a:spLocks noGrp="1" noChangeArrowheads="1"/>
          </p:cNvSpPr>
          <p:nvPr>
            <p:ph type="body" idx="1"/>
          </p:nvPr>
        </p:nvSpPr>
        <p:spPr bwMode="auto">
          <a:xfrm>
            <a:off x="4873657" y="21116098"/>
            <a:ext cx="22219104" cy="168736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smtClean="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noChangeArrowheads="1" noTextEdit="1"/>
          </p:cNvSpPr>
          <p:nvPr>
            <p:ph type="sldImg"/>
          </p:nvPr>
        </p:nvSpPr>
        <p:spPr bwMode="auto">
          <a:xfrm>
            <a:off x="10439400" y="4437063"/>
            <a:ext cx="11055350" cy="15205075"/>
          </a:xfrm>
          <a:prstGeom prst="rect">
            <a:avLst/>
          </a:prstGeom>
          <a:solidFill>
            <a:srgbClr val="FFFFFF"/>
          </a:solidFill>
          <a:ln>
            <a:solidFill>
              <a:srgbClr val="000000"/>
            </a:solidFill>
            <a:miter lim="800000"/>
            <a:headEnd/>
            <a:tailEnd/>
          </a:ln>
        </p:spPr>
      </p:sp>
      <p:sp>
        <p:nvSpPr>
          <p:cNvPr id="5122" name="Rectangle 2"/>
          <p:cNvSpPr txBox="1">
            <a:spLocks noGrp="1" noChangeArrowheads="1"/>
          </p:cNvSpPr>
          <p:nvPr>
            <p:ph type="body" idx="1"/>
          </p:nvPr>
        </p:nvSpPr>
        <p:spPr bwMode="auto">
          <a:xfrm>
            <a:off x="4873657" y="21116097"/>
            <a:ext cx="22219104" cy="16880528"/>
          </a:xfrm>
          <a:prstGeom prst="rect">
            <a:avLst/>
          </a:prstGeom>
          <a:noFill/>
          <a:ln>
            <a:miter lim="800000"/>
            <a:headEnd/>
            <a:tailEnd/>
          </a:ln>
        </p:spPr>
        <p:txBody>
          <a:bodyPr wrap="none" lIns="391155" tIns="195580" rIns="391155" bIns="195580"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3925" y="12498388"/>
            <a:ext cx="24872950" cy="8624887"/>
          </a:xfrm>
        </p:spPr>
        <p:txBody>
          <a:bodyPr/>
          <a:lstStyle/>
          <a:p>
            <a:r>
              <a:rPr lang="en-US" smtClean="0"/>
              <a:t>Click to edit Master title style</a:t>
            </a:r>
            <a:endParaRPr lang="en-US"/>
          </a:p>
        </p:txBody>
      </p:sp>
      <p:sp>
        <p:nvSpPr>
          <p:cNvPr id="3" name="Subtitle 2"/>
          <p:cNvSpPr>
            <a:spLocks noGrp="1"/>
          </p:cNvSpPr>
          <p:nvPr>
            <p:ph type="subTitle" idx="1"/>
          </p:nvPr>
        </p:nvSpPr>
        <p:spPr>
          <a:xfrm>
            <a:off x="4389438" y="22799675"/>
            <a:ext cx="20481925" cy="102806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40688" y="3617913"/>
            <a:ext cx="6099175" cy="32637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43163" y="3617913"/>
            <a:ext cx="18145125" cy="32637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11400" y="25854025"/>
            <a:ext cx="24871363" cy="798988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311400" y="17052925"/>
            <a:ext cx="24871363" cy="88011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43163" y="11333163"/>
            <a:ext cx="12122150" cy="24922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717713" y="11333163"/>
            <a:ext cx="12122150" cy="24922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3675" y="1611313"/>
            <a:ext cx="26333450" cy="670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63675" y="9005888"/>
            <a:ext cx="12928600" cy="3752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63675" y="12758738"/>
            <a:ext cx="12928600" cy="231806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4863763" y="9005888"/>
            <a:ext cx="12933362" cy="3752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4863763" y="12758738"/>
            <a:ext cx="12933362" cy="231806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675" y="1601788"/>
            <a:ext cx="9626600" cy="68167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1439525" y="1601788"/>
            <a:ext cx="16357600" cy="34337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63675" y="8418513"/>
            <a:ext cx="9626600" cy="27520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5638" y="28163838"/>
            <a:ext cx="17556162" cy="332422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735638" y="3595688"/>
            <a:ext cx="17556162" cy="24139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735638" y="31488063"/>
            <a:ext cx="17556162" cy="47228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8000">
                <a:gamma/>
                <a:shade val="46275"/>
                <a:invGamma/>
              </a:srgbClr>
            </a:gs>
            <a:gs pos="50000">
              <a:srgbClr val="008000"/>
            </a:gs>
            <a:gs pos="100000">
              <a:srgbClr val="008000">
                <a:gamma/>
                <a:shade val="46275"/>
                <a:invGamma/>
              </a:srgbClr>
            </a:gs>
          </a:gsLst>
          <a:lin ang="5400000" scaled="1"/>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2443163" y="3617913"/>
            <a:ext cx="24396700" cy="6605587"/>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2443163" y="11333163"/>
            <a:ext cx="24396700" cy="249221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hangingPunct="0">
        <a:lnSpc>
          <a:spcPct val="97000"/>
        </a:lnSpc>
        <a:spcBef>
          <a:spcPct val="0"/>
        </a:spcBef>
        <a:spcAft>
          <a:spcPct val="0"/>
        </a:spcAft>
        <a:buClr>
          <a:srgbClr val="FFFFFF"/>
        </a:buClr>
        <a:buSzPct val="45000"/>
        <a:buFont typeface="StarSymbol" charset="0"/>
        <a:defRPr sz="4400">
          <a:solidFill>
            <a:srgbClr val="FFFFFF"/>
          </a:solidFill>
          <a:latin typeface="+mj-lt"/>
          <a:ea typeface="+mj-ea"/>
          <a:cs typeface="+mj-cs"/>
        </a:defRPr>
      </a:lvl1pPr>
      <a:lvl2pPr marL="4318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8" charset="0"/>
        </a:defRPr>
      </a:lvl2pPr>
      <a:lvl3pPr marL="6477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8" charset="0"/>
        </a:defRPr>
      </a:lvl3pPr>
      <a:lvl4pPr marL="8636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8" charset="0"/>
        </a:defRPr>
      </a:lvl4pPr>
      <a:lvl5pPr marL="10795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8" charset="0"/>
        </a:defRPr>
      </a:lvl5pPr>
      <a:lvl6pPr marL="15367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8" charset="0"/>
        </a:defRPr>
      </a:lvl6pPr>
      <a:lvl7pPr marL="19939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8" charset="0"/>
        </a:defRPr>
      </a:lvl7pPr>
      <a:lvl8pPr marL="24511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8" charset="0"/>
        </a:defRPr>
      </a:lvl8pPr>
      <a:lvl9pPr marL="29083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8" charset="0"/>
        </a:defRPr>
      </a:lvl9pPr>
    </p:titleStyle>
    <p:bodyStyle>
      <a:lvl1pPr marL="431800" indent="-323850" algn="l" defTabSz="457200" rtl="0" fontAlgn="base" hangingPunct="0">
        <a:lnSpc>
          <a:spcPct val="97000"/>
        </a:lnSpc>
        <a:spcBef>
          <a:spcPct val="0"/>
        </a:spcBef>
        <a:spcAft>
          <a:spcPts val="1425"/>
        </a:spcAft>
        <a:buClr>
          <a:srgbClr val="FFFFFF"/>
        </a:buClr>
        <a:buSzPct val="45000"/>
        <a:buFont typeface="StarSymbol" charset="0"/>
        <a:buChar char="●"/>
        <a:defRPr sz="3200">
          <a:solidFill>
            <a:srgbClr val="FFFFFF"/>
          </a:solidFill>
          <a:latin typeface="+mn-lt"/>
          <a:ea typeface="+mn-ea"/>
          <a:cs typeface="+mn-cs"/>
        </a:defRPr>
      </a:lvl1pPr>
      <a:lvl2pPr marL="863600" indent="-287338" algn="l" defTabSz="457200" rtl="0" fontAlgn="base" hangingPunct="0">
        <a:lnSpc>
          <a:spcPct val="97000"/>
        </a:lnSpc>
        <a:spcBef>
          <a:spcPct val="0"/>
        </a:spcBef>
        <a:spcAft>
          <a:spcPts val="1138"/>
        </a:spcAft>
        <a:buClr>
          <a:srgbClr val="FFFFFF"/>
        </a:buClr>
        <a:buSzPct val="75000"/>
        <a:buFont typeface="StarSymbol" charset="0"/>
        <a:buChar char="–"/>
        <a:defRPr sz="2800">
          <a:solidFill>
            <a:srgbClr val="FFFFFF"/>
          </a:solidFill>
          <a:latin typeface="+mn-lt"/>
        </a:defRPr>
      </a:lvl2pPr>
      <a:lvl3pPr marL="1295400" indent="-215900" algn="l" defTabSz="457200" rtl="0" fontAlgn="base" hangingPunct="0">
        <a:lnSpc>
          <a:spcPct val="97000"/>
        </a:lnSpc>
        <a:spcBef>
          <a:spcPct val="0"/>
        </a:spcBef>
        <a:spcAft>
          <a:spcPts val="850"/>
        </a:spcAft>
        <a:buClr>
          <a:srgbClr val="FFFFFF"/>
        </a:buClr>
        <a:buSzPct val="45000"/>
        <a:buFont typeface="StarSymbol" charset="0"/>
        <a:buChar char="●"/>
        <a:defRPr sz="2400">
          <a:solidFill>
            <a:srgbClr val="FFFFFF"/>
          </a:solidFill>
          <a:latin typeface="+mn-lt"/>
        </a:defRPr>
      </a:lvl3pPr>
      <a:lvl4pPr marL="1727200" indent="-215900" algn="l" defTabSz="457200" rtl="0" fontAlgn="base" hangingPunct="0">
        <a:lnSpc>
          <a:spcPct val="97000"/>
        </a:lnSpc>
        <a:spcBef>
          <a:spcPct val="0"/>
        </a:spcBef>
        <a:spcAft>
          <a:spcPts val="575"/>
        </a:spcAft>
        <a:buClr>
          <a:srgbClr val="FFFFFF"/>
        </a:buClr>
        <a:buSzPct val="75000"/>
        <a:buFont typeface="StarSymbol" charset="0"/>
        <a:buChar char="–"/>
        <a:defRPr sz="2000">
          <a:solidFill>
            <a:srgbClr val="FFFFFF"/>
          </a:solidFill>
          <a:latin typeface="+mn-lt"/>
        </a:defRPr>
      </a:lvl4pPr>
      <a:lvl5pPr marL="21590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defRPr>
      </a:lvl5pPr>
      <a:lvl6pPr marL="26162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defRPr>
      </a:lvl6pPr>
      <a:lvl7pPr marL="30734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defRPr>
      </a:lvl7pPr>
      <a:lvl8pPr marL="35306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defRPr>
      </a:lvl8pPr>
      <a:lvl9pPr marL="39878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18" Type="http://schemas.openxmlformats.org/officeDocument/2006/relationships/image" Target="../media/image14.jpeg"/><Relationship Id="rId26" Type="http://schemas.openxmlformats.org/officeDocument/2006/relationships/image" Target="../media/image22.png"/><Relationship Id="rId3" Type="http://schemas.openxmlformats.org/officeDocument/2006/relationships/notesSlide" Target="../notesSlides/notesSlide1.xml"/><Relationship Id="rId21" Type="http://schemas.openxmlformats.org/officeDocument/2006/relationships/image" Target="../media/image17.png"/><Relationship Id="rId7" Type="http://schemas.openxmlformats.org/officeDocument/2006/relationships/image" Target="../media/image4.png"/><Relationship Id="rId12" Type="http://schemas.openxmlformats.org/officeDocument/2006/relationships/image" Target="../media/image9.jpeg"/><Relationship Id="rId17" Type="http://schemas.openxmlformats.org/officeDocument/2006/relationships/image" Target="../media/image13.png"/><Relationship Id="rId25" Type="http://schemas.openxmlformats.org/officeDocument/2006/relationships/image" Target="../media/image21.png"/><Relationship Id="rId2" Type="http://schemas.openxmlformats.org/officeDocument/2006/relationships/slideLayout" Target="../slideLayouts/slideLayout7.xml"/><Relationship Id="rId16" Type="http://schemas.openxmlformats.org/officeDocument/2006/relationships/hyperlink" Target="http://elogbook.cern.ch/eLogbook/attach_viewer.jsp?attach_id=1025394" TargetMode="External"/><Relationship Id="rId20" Type="http://schemas.openxmlformats.org/officeDocument/2006/relationships/image" Target="../media/image16.png"/><Relationship Id="rId29" Type="http://schemas.openxmlformats.org/officeDocument/2006/relationships/image" Target="../media/image25.jpeg"/><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0.pn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19.png"/><Relationship Id="rId28" Type="http://schemas.openxmlformats.org/officeDocument/2006/relationships/image" Target="../media/image24.png"/><Relationship Id="rId10" Type="http://schemas.openxmlformats.org/officeDocument/2006/relationships/image" Target="../media/image7.png"/><Relationship Id="rId19" Type="http://schemas.openxmlformats.org/officeDocument/2006/relationships/image" Target="../media/image15.png"/><Relationship Id="rId4" Type="http://schemas.openxmlformats.org/officeDocument/2006/relationships/oleObject" Target="../embeddings/oleObject1.bin"/><Relationship Id="rId9" Type="http://schemas.openxmlformats.org/officeDocument/2006/relationships/image" Target="../media/image6.jpeg"/><Relationship Id="rId14" Type="http://schemas.openxmlformats.org/officeDocument/2006/relationships/image" Target="../media/image11.png"/><Relationship Id="rId22" Type="http://schemas.openxmlformats.org/officeDocument/2006/relationships/image" Target="../media/image18.png"/><Relationship Id="rId27" Type="http://schemas.openxmlformats.org/officeDocument/2006/relationships/image" Target="../media/image23.jpeg"/><Relationship Id="rId30"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4" name="AutoShape 172"/>
          <p:cNvSpPr>
            <a:spLocks noChangeArrowheads="1"/>
          </p:cNvSpPr>
          <p:nvPr/>
        </p:nvSpPr>
        <p:spPr bwMode="auto">
          <a:xfrm>
            <a:off x="1119188" y="914400"/>
            <a:ext cx="26952575" cy="4229100"/>
          </a:xfrm>
          <a:prstGeom prst="roundRect">
            <a:avLst>
              <a:gd name="adj" fmla="val 16667"/>
            </a:avLst>
          </a:prstGeom>
          <a:solidFill>
            <a:srgbClr val="FF99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wrap="none" anchor="ctr">
            <a:flatTx/>
          </a:bodyPr>
          <a:lstStyle/>
          <a:p>
            <a:endParaRPr lang="en-US"/>
          </a:p>
        </p:txBody>
      </p:sp>
      <p:sp>
        <p:nvSpPr>
          <p:cNvPr id="3079" name="Text Box 7"/>
          <p:cNvSpPr txBox="1">
            <a:spLocks noChangeArrowheads="1"/>
          </p:cNvSpPr>
          <p:nvPr/>
        </p:nvSpPr>
        <p:spPr bwMode="auto">
          <a:xfrm>
            <a:off x="4416425" y="1322387"/>
            <a:ext cx="23507700" cy="3180871"/>
          </a:xfrm>
          <a:prstGeom prst="rect">
            <a:avLst/>
          </a:prstGeom>
          <a:noFill/>
          <a:ln w="9525">
            <a:noFill/>
            <a:miter lim="800000"/>
            <a:headEnd/>
            <a:tailEnd/>
          </a:ln>
        </p:spPr>
        <p:txBody>
          <a:bodyPr wrap="square" lIns="0" tIns="0" rIns="0" bIns="0">
            <a:spAutoFit/>
          </a:bodyPr>
          <a:lstStyle/>
          <a:p>
            <a:pPr algn="ctr" eaLnBrk="1">
              <a:lnSpc>
                <a:spcPct val="105000"/>
              </a:lnSpc>
              <a:spcAft>
                <a:spcPts val="1800"/>
              </a:spcAft>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Lst>
            </a:pPr>
            <a:r>
              <a:rPr lang="en-US" sz="5400" b="1" dirty="0" smtClean="0">
                <a:latin typeface="Helvetica" pitchFamily="34" charset="0"/>
              </a:rPr>
              <a:t>Operation of the LHC at High Luminosity and High Stored Energy</a:t>
            </a:r>
            <a:endParaRPr lang="en-US" sz="5400" dirty="0"/>
          </a:p>
          <a:p>
            <a:pPr algn="ctr">
              <a:lnSpc>
                <a:spcPct val="12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Lst>
            </a:pPr>
            <a:r>
              <a:rPr lang="en-US" dirty="0"/>
              <a:t> </a:t>
            </a:r>
            <a:r>
              <a:rPr lang="en-US" u="sng" dirty="0"/>
              <a:t> </a:t>
            </a:r>
            <a:r>
              <a:rPr lang="en-US" sz="3600" b="1" u="sng" dirty="0" smtClean="0">
                <a:latin typeface="Helvetica" pitchFamily="34" charset="0"/>
              </a:rPr>
              <a:t>J. </a:t>
            </a:r>
            <a:r>
              <a:rPr lang="en-US" sz="3600" b="1" u="sng" dirty="0" err="1" smtClean="0">
                <a:latin typeface="Helvetica" pitchFamily="34" charset="0"/>
              </a:rPr>
              <a:t>Wenninger</a:t>
            </a:r>
            <a:r>
              <a:rPr lang="en-US" sz="3600" b="1" dirty="0" smtClean="0">
                <a:latin typeface="Helvetica" pitchFamily="34" charset="0"/>
              </a:rPr>
              <a:t>, R. </a:t>
            </a:r>
            <a:r>
              <a:rPr lang="en-US" sz="3600" b="1" dirty="0" err="1" smtClean="0">
                <a:latin typeface="Helvetica" pitchFamily="34" charset="0"/>
              </a:rPr>
              <a:t>Alemany</a:t>
            </a:r>
            <a:r>
              <a:rPr lang="en-US" sz="3600" b="1" dirty="0" smtClean="0">
                <a:latin typeface="Helvetica" pitchFamily="34" charset="0"/>
              </a:rPr>
              <a:t>-Fernandez, G. </a:t>
            </a:r>
            <a:r>
              <a:rPr lang="en-US" sz="3600" b="1" dirty="0" err="1" smtClean="0">
                <a:latin typeface="Helvetica" pitchFamily="34" charset="0"/>
              </a:rPr>
              <a:t>Arduini</a:t>
            </a:r>
            <a:r>
              <a:rPr lang="en-US" sz="3600" b="1" dirty="0" smtClean="0">
                <a:latin typeface="Helvetica" pitchFamily="34" charset="0"/>
              </a:rPr>
              <a:t>, R. </a:t>
            </a:r>
            <a:r>
              <a:rPr lang="en-US" sz="3600" b="1" dirty="0" err="1" smtClean="0">
                <a:latin typeface="Helvetica" pitchFamily="34" charset="0"/>
              </a:rPr>
              <a:t>Assmann</a:t>
            </a:r>
            <a:r>
              <a:rPr lang="en-US" sz="3600" b="1" dirty="0" smtClean="0">
                <a:latin typeface="Helvetica" pitchFamily="34" charset="0"/>
              </a:rPr>
              <a:t>, B. </a:t>
            </a:r>
            <a:r>
              <a:rPr lang="en-US" sz="3600" b="1" dirty="0" err="1" smtClean="0">
                <a:latin typeface="Helvetica" pitchFamily="34" charset="0"/>
              </a:rPr>
              <a:t>Holzer</a:t>
            </a:r>
            <a:r>
              <a:rPr lang="en-US" sz="3600" b="1" dirty="0" smtClean="0">
                <a:latin typeface="Helvetica" pitchFamily="34" charset="0"/>
              </a:rPr>
              <a:t>, E.B. </a:t>
            </a:r>
            <a:r>
              <a:rPr lang="en-US" sz="3600" b="1" dirty="0" err="1" smtClean="0">
                <a:latin typeface="Helvetica" pitchFamily="34" charset="0"/>
              </a:rPr>
              <a:t>Holzer</a:t>
            </a:r>
            <a:r>
              <a:rPr lang="en-US" sz="3600" b="1" dirty="0" smtClean="0">
                <a:latin typeface="Helvetica" pitchFamily="34" charset="0"/>
              </a:rPr>
              <a:t>, V. </a:t>
            </a:r>
            <a:r>
              <a:rPr lang="en-US" sz="3600" b="1" dirty="0" err="1" smtClean="0">
                <a:latin typeface="Helvetica" pitchFamily="34" charset="0"/>
              </a:rPr>
              <a:t>Kain</a:t>
            </a:r>
            <a:r>
              <a:rPr lang="en-US" sz="3600" b="1" dirty="0" smtClean="0">
                <a:latin typeface="Helvetica" pitchFamily="34" charset="0"/>
              </a:rPr>
              <a:t>, </a:t>
            </a:r>
          </a:p>
          <a:p>
            <a:pPr algn="ctr">
              <a:lnSpc>
                <a:spcPct val="12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Lst>
            </a:pPr>
            <a:r>
              <a:rPr lang="en-US" sz="3600" b="1" dirty="0" smtClean="0">
                <a:latin typeface="Helvetica" pitchFamily="34" charset="0"/>
              </a:rPr>
              <a:t>M. Lamont, A. Macpherson, G. </a:t>
            </a:r>
            <a:r>
              <a:rPr lang="en-US" sz="3600" b="1" dirty="0" err="1" smtClean="0">
                <a:latin typeface="Helvetica" pitchFamily="34" charset="0"/>
              </a:rPr>
              <a:t>Papotti</a:t>
            </a:r>
            <a:r>
              <a:rPr lang="en-US" sz="3600" b="1" dirty="0" smtClean="0">
                <a:latin typeface="Helvetica" pitchFamily="34" charset="0"/>
              </a:rPr>
              <a:t>, M. </a:t>
            </a:r>
            <a:r>
              <a:rPr lang="en-US" sz="3600" b="1" dirty="0" err="1" smtClean="0">
                <a:latin typeface="Helvetica" pitchFamily="34" charset="0"/>
              </a:rPr>
              <a:t>Pojer</a:t>
            </a:r>
            <a:r>
              <a:rPr lang="en-US" sz="3600" b="1" dirty="0" smtClean="0">
                <a:latin typeface="Helvetica" pitchFamily="34" charset="0"/>
              </a:rPr>
              <a:t>, L. Ponce, S. </a:t>
            </a:r>
            <a:r>
              <a:rPr lang="en-US" sz="3600" b="1" dirty="0" err="1" smtClean="0">
                <a:latin typeface="Helvetica" pitchFamily="34" charset="0"/>
              </a:rPr>
              <a:t>Redaelli</a:t>
            </a:r>
            <a:r>
              <a:rPr lang="en-US" sz="3600" b="1" dirty="0" smtClean="0">
                <a:latin typeface="Helvetica" pitchFamily="34" charset="0"/>
              </a:rPr>
              <a:t>, M. </a:t>
            </a:r>
            <a:r>
              <a:rPr lang="en-US" sz="3600" b="1" dirty="0" err="1" smtClean="0">
                <a:latin typeface="Helvetica" pitchFamily="34" charset="0"/>
              </a:rPr>
              <a:t>Solfaroli</a:t>
            </a:r>
            <a:r>
              <a:rPr lang="en-US" sz="3600" b="1" dirty="0" smtClean="0">
                <a:latin typeface="Helvetica" pitchFamily="34" charset="0"/>
              </a:rPr>
              <a:t> </a:t>
            </a:r>
            <a:r>
              <a:rPr lang="en-US" sz="3600" b="1" dirty="0" err="1" smtClean="0">
                <a:latin typeface="Helvetica" pitchFamily="34" charset="0"/>
              </a:rPr>
              <a:t>Camillocci</a:t>
            </a:r>
            <a:r>
              <a:rPr lang="en-US" sz="3600" b="1" dirty="0" smtClean="0">
                <a:latin typeface="Helvetica" pitchFamily="34" charset="0"/>
              </a:rPr>
              <a:t>, </a:t>
            </a:r>
          </a:p>
          <a:p>
            <a:pPr algn="ctr">
              <a:lnSpc>
                <a:spcPct val="12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Lst>
            </a:pPr>
            <a:r>
              <a:rPr lang="en-US" sz="3600" b="1" dirty="0" smtClean="0">
                <a:latin typeface="Helvetica" pitchFamily="34" charset="0"/>
              </a:rPr>
              <a:t>J. </a:t>
            </a:r>
            <a:r>
              <a:rPr lang="en-US" sz="3600" b="1" dirty="0" err="1" smtClean="0">
                <a:latin typeface="Helvetica" pitchFamily="34" charset="0"/>
              </a:rPr>
              <a:t>Uythoven</a:t>
            </a:r>
            <a:r>
              <a:rPr lang="en-US" sz="3600" b="1" dirty="0" smtClean="0">
                <a:latin typeface="Helvetica" pitchFamily="34" charset="0"/>
              </a:rPr>
              <a:t>, W. </a:t>
            </a:r>
            <a:r>
              <a:rPr lang="en-US" sz="3600" b="1" dirty="0" err="1" smtClean="0">
                <a:latin typeface="Helvetica" pitchFamily="34" charset="0"/>
              </a:rPr>
              <a:t>Venturini</a:t>
            </a:r>
            <a:r>
              <a:rPr lang="en-US" sz="3600" b="1" dirty="0" smtClean="0">
                <a:latin typeface="Helvetica" pitchFamily="34" charset="0"/>
              </a:rPr>
              <a:t> </a:t>
            </a:r>
            <a:r>
              <a:rPr lang="en-US" sz="3600" b="1" dirty="0" err="1" smtClean="0">
                <a:latin typeface="Helvetica" pitchFamily="34" charset="0"/>
              </a:rPr>
              <a:t>Delsolaro</a:t>
            </a:r>
            <a:r>
              <a:rPr lang="en-US" sz="3600" b="1" dirty="0" smtClean="0">
                <a:latin typeface="Helvetica" pitchFamily="34" charset="0"/>
              </a:rPr>
              <a:t>, CERN, Geneva</a:t>
            </a:r>
            <a:endParaRPr lang="en-GB" sz="3600" b="1" dirty="0">
              <a:latin typeface="Helvetica" pitchFamily="34" charset="0"/>
            </a:endParaRPr>
          </a:p>
        </p:txBody>
      </p:sp>
      <p:sp>
        <p:nvSpPr>
          <p:cNvPr id="3084" name="AutoShape 12"/>
          <p:cNvSpPr>
            <a:spLocks noChangeArrowheads="1"/>
          </p:cNvSpPr>
          <p:nvPr/>
        </p:nvSpPr>
        <p:spPr bwMode="auto">
          <a:xfrm>
            <a:off x="1127540" y="10431851"/>
            <a:ext cx="8768433" cy="3315679"/>
          </a:xfrm>
          <a:prstGeom prst="roundRect">
            <a:avLst>
              <a:gd name="adj" fmla="val 3046"/>
            </a:avLst>
          </a:prstGeom>
          <a:noFill/>
          <a:ln w="36000">
            <a:solidFill>
              <a:srgbClr val="FFFFFF"/>
            </a:solidFill>
            <a:round/>
            <a:headEnd/>
            <a:tailEnd/>
          </a:ln>
        </p:spPr>
        <p:txBody>
          <a:bodyPr wrap="none" anchor="ctr"/>
          <a:lstStyle/>
          <a:p>
            <a:endParaRPr lang="en-US"/>
          </a:p>
        </p:txBody>
      </p:sp>
      <p:graphicFrame>
        <p:nvGraphicFramePr>
          <p:cNvPr id="3086" name="Object 14"/>
          <p:cNvGraphicFramePr>
            <a:graphicFrameLocks noChangeAspect="1"/>
          </p:cNvGraphicFramePr>
          <p:nvPr/>
        </p:nvGraphicFramePr>
        <p:xfrm>
          <a:off x="16802100" y="6042025"/>
          <a:ext cx="69850" cy="163513"/>
        </p:xfrm>
        <a:graphic>
          <a:graphicData uri="http://schemas.openxmlformats.org/presentationml/2006/ole">
            <p:oleObj spid="_x0000_s3086" r:id="rId4" imgW="104760" imgH="247680" progId="">
              <p:embed/>
            </p:oleObj>
          </a:graphicData>
        </a:graphic>
      </p:graphicFrame>
      <p:sp>
        <p:nvSpPr>
          <p:cNvPr id="3098" name="Text Box 26"/>
          <p:cNvSpPr txBox="1">
            <a:spLocks noChangeArrowheads="1"/>
          </p:cNvSpPr>
          <p:nvPr/>
        </p:nvSpPr>
        <p:spPr bwMode="auto">
          <a:xfrm>
            <a:off x="10554702" y="15520487"/>
            <a:ext cx="1588" cy="334962"/>
          </a:xfrm>
          <a:prstGeom prst="rect">
            <a:avLst/>
          </a:prstGeom>
          <a:noFill/>
          <a:ln w="9525">
            <a:noFill/>
            <a:miter lim="800000"/>
            <a:headEnd/>
            <a:tailEnd/>
          </a:ln>
        </p:spPr>
        <p:txBody>
          <a:bodyPr wrap="none" anchor="ctr"/>
          <a:lstStyle/>
          <a:p>
            <a:endParaRPr lang="en-US"/>
          </a:p>
        </p:txBody>
      </p:sp>
      <p:sp>
        <p:nvSpPr>
          <p:cNvPr id="3101" name="Text Box 29"/>
          <p:cNvSpPr txBox="1">
            <a:spLocks noChangeArrowheads="1"/>
          </p:cNvSpPr>
          <p:nvPr/>
        </p:nvSpPr>
        <p:spPr bwMode="auto">
          <a:xfrm>
            <a:off x="8806865" y="19975012"/>
            <a:ext cx="1587" cy="334962"/>
          </a:xfrm>
          <a:prstGeom prst="rect">
            <a:avLst/>
          </a:prstGeom>
          <a:noFill/>
          <a:ln w="9525">
            <a:noFill/>
            <a:miter lim="800000"/>
            <a:headEnd/>
            <a:tailEnd/>
          </a:ln>
        </p:spPr>
        <p:txBody>
          <a:bodyPr wrap="none" anchor="ctr"/>
          <a:lstStyle/>
          <a:p>
            <a:endParaRPr lang="en-US"/>
          </a:p>
        </p:txBody>
      </p:sp>
      <p:grpSp>
        <p:nvGrpSpPr>
          <p:cNvPr id="3185" name="Group 113"/>
          <p:cNvGrpSpPr>
            <a:grpSpLocks/>
          </p:cNvGrpSpPr>
          <p:nvPr/>
        </p:nvGrpSpPr>
        <p:grpSpPr bwMode="auto">
          <a:xfrm>
            <a:off x="1766888" y="1168400"/>
            <a:ext cx="3392487" cy="3733800"/>
            <a:chOff x="429" y="860"/>
            <a:chExt cx="1874" cy="1889"/>
          </a:xfrm>
        </p:grpSpPr>
        <p:pic>
          <p:nvPicPr>
            <p:cNvPr id="3186" name="Picture 114"/>
            <p:cNvPicPr>
              <a:picLocks noChangeAspect="1" noChangeArrowheads="1"/>
            </p:cNvPicPr>
            <p:nvPr/>
          </p:nvPicPr>
          <p:blipFill>
            <a:blip r:embed="rId5" cstate="print"/>
            <a:srcRect/>
            <a:stretch>
              <a:fillRect/>
            </a:stretch>
          </p:blipFill>
          <p:spPr bwMode="auto">
            <a:xfrm>
              <a:off x="429" y="860"/>
              <a:ext cx="1875" cy="1890"/>
            </a:xfrm>
            <a:prstGeom prst="rect">
              <a:avLst/>
            </a:prstGeom>
            <a:noFill/>
          </p:spPr>
        </p:pic>
        <p:sp>
          <p:nvSpPr>
            <p:cNvPr id="3187" name="AutoShape 115"/>
            <p:cNvSpPr>
              <a:spLocks noChangeArrowheads="1"/>
            </p:cNvSpPr>
            <p:nvPr/>
          </p:nvSpPr>
          <p:spPr bwMode="auto">
            <a:xfrm>
              <a:off x="429" y="860"/>
              <a:ext cx="1875" cy="1890"/>
            </a:xfrm>
            <a:prstGeom prst="roundRect">
              <a:avLst>
                <a:gd name="adj" fmla="val 51"/>
              </a:avLst>
            </a:prstGeom>
            <a:noFill/>
            <a:ln w="38160">
              <a:solidFill>
                <a:srgbClr val="000000"/>
              </a:solidFill>
              <a:round/>
              <a:headEnd/>
              <a:tailEnd/>
            </a:ln>
          </p:spPr>
          <p:txBody>
            <a:bodyPr wrap="none" anchor="ctr"/>
            <a:lstStyle/>
            <a:p>
              <a:endParaRPr lang="en-US"/>
            </a:p>
          </p:txBody>
        </p:sp>
      </p:grpSp>
      <p:sp>
        <p:nvSpPr>
          <p:cNvPr id="3209" name="Text Box 137"/>
          <p:cNvSpPr txBox="1">
            <a:spLocks noChangeArrowheads="1"/>
          </p:cNvSpPr>
          <p:nvPr/>
        </p:nvSpPr>
        <p:spPr bwMode="auto">
          <a:xfrm>
            <a:off x="1364707" y="10628543"/>
            <a:ext cx="8453061" cy="2954655"/>
          </a:xfrm>
          <a:prstGeom prst="rect">
            <a:avLst/>
          </a:prstGeom>
          <a:noFill/>
          <a:ln w="36000">
            <a:noFill/>
            <a:miter lim="800000"/>
            <a:headEnd/>
            <a:tailEnd/>
          </a:ln>
        </p:spPr>
        <p:txBody>
          <a:bodyPr wrap="square" lIns="0" tIns="0" rIns="0" bIns="0">
            <a:sp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US" dirty="0" smtClean="0">
                <a:solidFill>
                  <a:schemeClr val="bg1"/>
                </a:solidFill>
                <a:latin typeface="Helvetica" pitchFamily="34" charset="0"/>
              </a:rPr>
              <a:t>In 2011 the operation of the Large </a:t>
            </a:r>
            <a:r>
              <a:rPr lang="en-US" dirty="0" err="1" smtClean="0">
                <a:solidFill>
                  <a:schemeClr val="bg1"/>
                </a:solidFill>
                <a:latin typeface="Helvetica" pitchFamily="34" charset="0"/>
              </a:rPr>
              <a:t>Hadron</a:t>
            </a:r>
            <a:r>
              <a:rPr lang="en-US" dirty="0" smtClean="0">
                <a:solidFill>
                  <a:schemeClr val="bg1"/>
                </a:solidFill>
                <a:latin typeface="Helvetica" pitchFamily="34" charset="0"/>
              </a:rPr>
              <a:t> Collider LHC entered its first year of high luminosity production at a beam energy of 3.5 </a:t>
            </a:r>
            <a:r>
              <a:rPr lang="en-US" dirty="0" err="1" smtClean="0">
                <a:solidFill>
                  <a:schemeClr val="bg1"/>
                </a:solidFill>
                <a:latin typeface="Helvetica" pitchFamily="34" charset="0"/>
              </a:rPr>
              <a:t>TeV</a:t>
            </a:r>
            <a:r>
              <a:rPr lang="en-US" dirty="0" smtClean="0">
                <a:solidFill>
                  <a:schemeClr val="bg1"/>
                </a:solidFill>
                <a:latin typeface="Helvetica" pitchFamily="34" charset="0"/>
              </a:rPr>
              <a:t>. The performance improvements steps that were accumulated in 2011 eventually brought the peak luminosity to 3.6x10</a:t>
            </a:r>
            <a:r>
              <a:rPr lang="en-US" baseline="30000" dirty="0" smtClean="0">
                <a:solidFill>
                  <a:schemeClr val="bg1"/>
                </a:solidFill>
                <a:latin typeface="Helvetica" pitchFamily="34" charset="0"/>
              </a:rPr>
              <a:t>33</a:t>
            </a:r>
            <a:r>
              <a:rPr lang="en-US" dirty="0" smtClean="0">
                <a:solidFill>
                  <a:schemeClr val="bg1"/>
                </a:solidFill>
                <a:latin typeface="Helvetica" pitchFamily="34" charset="0"/>
              </a:rPr>
              <a:t> cm</a:t>
            </a:r>
            <a:r>
              <a:rPr lang="en-US" baseline="30000" dirty="0" smtClean="0">
                <a:solidFill>
                  <a:schemeClr val="bg1"/>
                </a:solidFill>
                <a:latin typeface="Helvetica" pitchFamily="34" charset="0"/>
              </a:rPr>
              <a:t>-2</a:t>
            </a:r>
            <a:r>
              <a:rPr lang="en-US" dirty="0" smtClean="0">
                <a:solidFill>
                  <a:schemeClr val="bg1"/>
                </a:solidFill>
                <a:latin typeface="Helvetica" pitchFamily="34" charset="0"/>
              </a:rPr>
              <a:t>s</a:t>
            </a:r>
            <a:r>
              <a:rPr lang="en-US" baseline="30000" dirty="0" smtClean="0">
                <a:solidFill>
                  <a:schemeClr val="bg1"/>
                </a:solidFill>
                <a:latin typeface="Helvetica" pitchFamily="34" charset="0"/>
              </a:rPr>
              <a:t>-1</a:t>
            </a:r>
            <a:r>
              <a:rPr lang="en-US" dirty="0" smtClean="0">
                <a:solidFill>
                  <a:schemeClr val="bg1"/>
                </a:solidFill>
                <a:latin typeface="Helvetica" pitchFamily="34" charset="0"/>
              </a:rPr>
              <a:t>. The integrated luminosity delivered to each of the high luminosity experiments amounted to 5.6 fb-1, a factor of 5 above the initial target defined in 2010. </a:t>
            </a:r>
            <a:endParaRPr lang="en-GB" dirty="0">
              <a:solidFill>
                <a:schemeClr val="bg1"/>
              </a:solidFill>
              <a:latin typeface="Helvetica" pitchFamily="34" charset="0"/>
            </a:endParaRPr>
          </a:p>
        </p:txBody>
      </p:sp>
      <p:sp>
        <p:nvSpPr>
          <p:cNvPr id="3210" name="Text Box 138"/>
          <p:cNvSpPr txBox="1">
            <a:spLocks noChangeArrowheads="1"/>
          </p:cNvSpPr>
          <p:nvPr/>
        </p:nvSpPr>
        <p:spPr bwMode="auto">
          <a:xfrm>
            <a:off x="1346845" y="9561463"/>
            <a:ext cx="3744913" cy="823912"/>
          </a:xfrm>
          <a:prstGeom prst="rect">
            <a:avLst/>
          </a:prstGeom>
          <a:noFill/>
          <a:ln w="9525">
            <a:noFill/>
            <a:miter lim="800000"/>
            <a:headEnd/>
            <a:tailEnd/>
          </a:ln>
          <a:effectLst/>
        </p:spPr>
        <p:txBody>
          <a:bodyPr wrap="none">
            <a:spAutoFit/>
          </a:bodyPr>
          <a:lstStyle/>
          <a:p>
            <a:r>
              <a:rPr lang="en-US" sz="4800" b="1" dirty="0">
                <a:solidFill>
                  <a:srgbClr val="FFFF00"/>
                </a:solidFill>
                <a:latin typeface="Helvetica" pitchFamily="34" charset="0"/>
              </a:rPr>
              <a:t>Introduction</a:t>
            </a:r>
          </a:p>
        </p:txBody>
      </p:sp>
      <p:sp>
        <p:nvSpPr>
          <p:cNvPr id="3214" name="AutoShape 142"/>
          <p:cNvSpPr>
            <a:spLocks noChangeArrowheads="1"/>
          </p:cNvSpPr>
          <p:nvPr/>
        </p:nvSpPr>
        <p:spPr bwMode="auto">
          <a:xfrm>
            <a:off x="10404731" y="6440162"/>
            <a:ext cx="18037922" cy="7420218"/>
          </a:xfrm>
          <a:prstGeom prst="roundRect">
            <a:avLst>
              <a:gd name="adj" fmla="val 3046"/>
            </a:avLst>
          </a:prstGeom>
          <a:noFill/>
          <a:ln w="36000">
            <a:solidFill>
              <a:srgbClr val="FFFFFF"/>
            </a:solidFill>
            <a:round/>
            <a:headEnd/>
            <a:tailEnd/>
          </a:ln>
        </p:spPr>
        <p:txBody>
          <a:bodyPr wrap="none" anchor="ctr"/>
          <a:lstStyle/>
          <a:p>
            <a:endParaRPr lang="en-US"/>
          </a:p>
        </p:txBody>
      </p:sp>
      <p:sp>
        <p:nvSpPr>
          <p:cNvPr id="3215" name="Text Box 143"/>
          <p:cNvSpPr txBox="1">
            <a:spLocks noChangeArrowheads="1"/>
          </p:cNvSpPr>
          <p:nvPr/>
        </p:nvSpPr>
        <p:spPr bwMode="auto">
          <a:xfrm>
            <a:off x="10465272" y="5651244"/>
            <a:ext cx="2717411" cy="830997"/>
          </a:xfrm>
          <a:prstGeom prst="rect">
            <a:avLst/>
          </a:prstGeom>
          <a:noFill/>
          <a:ln w="9525">
            <a:noFill/>
            <a:miter lim="800000"/>
            <a:headEnd/>
            <a:tailEnd/>
          </a:ln>
          <a:effectLst/>
        </p:spPr>
        <p:txBody>
          <a:bodyPr wrap="none">
            <a:spAutoFit/>
          </a:bodyPr>
          <a:lstStyle/>
          <a:p>
            <a:r>
              <a:rPr lang="en-US" sz="4800" b="1" dirty="0" smtClean="0">
                <a:solidFill>
                  <a:srgbClr val="FFFF00"/>
                </a:solidFill>
                <a:latin typeface="Helvetica" pitchFamily="34" charset="0"/>
              </a:rPr>
              <a:t>The LHC</a:t>
            </a:r>
            <a:endParaRPr lang="en-US" sz="4800" b="1" dirty="0">
              <a:solidFill>
                <a:srgbClr val="FFFF00"/>
              </a:solidFill>
              <a:latin typeface="Helvetica" pitchFamily="34" charset="0"/>
            </a:endParaRPr>
          </a:p>
        </p:txBody>
      </p:sp>
      <p:sp>
        <p:nvSpPr>
          <p:cNvPr id="3274" name="Text Box 202"/>
          <p:cNvSpPr txBox="1">
            <a:spLocks noChangeArrowheads="1"/>
          </p:cNvSpPr>
          <p:nvPr/>
        </p:nvSpPr>
        <p:spPr bwMode="auto">
          <a:xfrm>
            <a:off x="2882315" y="21859374"/>
            <a:ext cx="1817687" cy="336550"/>
          </a:xfrm>
          <a:prstGeom prst="rect">
            <a:avLst/>
          </a:prstGeom>
          <a:noFill/>
          <a:ln w="9525">
            <a:noFill/>
            <a:miter lim="800000"/>
            <a:headEnd/>
            <a:tailEnd/>
          </a:ln>
          <a:effectLst/>
        </p:spPr>
        <p:txBody>
          <a:bodyPr wrap="none">
            <a:spAutoFit/>
          </a:bodyPr>
          <a:lstStyle/>
          <a:p>
            <a:r>
              <a:rPr lang="en-US" sz="1600" b="1">
                <a:solidFill>
                  <a:srgbClr val="008000"/>
                </a:solidFill>
                <a:latin typeface="Arial" charset="0"/>
              </a:rPr>
              <a:t>histogram = data</a:t>
            </a:r>
          </a:p>
        </p:txBody>
      </p:sp>
      <p:pic>
        <p:nvPicPr>
          <p:cNvPr id="2" name="Picture 175"/>
          <p:cNvPicPr>
            <a:picLocks noChangeAspect="1" noChangeArrowheads="1"/>
          </p:cNvPicPr>
          <p:nvPr/>
        </p:nvPicPr>
        <p:blipFill>
          <a:blip r:embed="rId6" cstate="print"/>
          <a:srcRect/>
          <a:stretch>
            <a:fillRect/>
          </a:stretch>
        </p:blipFill>
        <p:spPr bwMode="auto">
          <a:xfrm>
            <a:off x="1584765" y="15368229"/>
            <a:ext cx="4122352" cy="4330639"/>
          </a:xfrm>
          <a:prstGeom prst="rect">
            <a:avLst/>
          </a:prstGeom>
          <a:noFill/>
          <a:ln w="9525">
            <a:noFill/>
            <a:miter lim="800000"/>
            <a:headEnd/>
            <a:tailEnd/>
          </a:ln>
        </p:spPr>
      </p:pic>
      <p:pic>
        <p:nvPicPr>
          <p:cNvPr id="3" name="Picture 176" descr="\\cern.ch\dfs\Users\j\jwenning\Documents\Tex\IPAC12\Poster\Picture1.png"/>
          <p:cNvPicPr>
            <a:picLocks noChangeAspect="1" noChangeArrowheads="1"/>
          </p:cNvPicPr>
          <p:nvPr/>
        </p:nvPicPr>
        <p:blipFill>
          <a:blip r:embed="rId7" cstate="print"/>
          <a:srcRect/>
          <a:stretch>
            <a:fillRect/>
          </a:stretch>
        </p:blipFill>
        <p:spPr bwMode="auto">
          <a:xfrm>
            <a:off x="11996140" y="32589152"/>
            <a:ext cx="6699931" cy="5313638"/>
          </a:xfrm>
          <a:prstGeom prst="rect">
            <a:avLst/>
          </a:prstGeom>
          <a:noFill/>
        </p:spPr>
      </p:pic>
      <p:grpSp>
        <p:nvGrpSpPr>
          <p:cNvPr id="90" name="Group 89"/>
          <p:cNvGrpSpPr/>
          <p:nvPr/>
        </p:nvGrpSpPr>
        <p:grpSpPr>
          <a:xfrm>
            <a:off x="17126372" y="6786539"/>
            <a:ext cx="5055266" cy="6150103"/>
            <a:chOff x="945932" y="5076496"/>
            <a:chExt cx="6306206" cy="7472856"/>
          </a:xfrm>
        </p:grpSpPr>
        <p:sp>
          <p:nvSpPr>
            <p:cNvPr id="89" name="Rounded Rectangle 88"/>
            <p:cNvSpPr/>
            <p:nvPr/>
          </p:nvSpPr>
          <p:spPr bwMode="auto">
            <a:xfrm>
              <a:off x="945932" y="5076496"/>
              <a:ext cx="6306206" cy="7472856"/>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imes New Roman" pitchFamily="18" charset="0"/>
              </a:endParaRPr>
            </a:p>
          </p:txBody>
        </p:sp>
        <p:grpSp>
          <p:nvGrpSpPr>
            <p:cNvPr id="77" name="Group 2"/>
            <p:cNvGrpSpPr>
              <a:grpSpLocks/>
            </p:cNvGrpSpPr>
            <p:nvPr/>
          </p:nvGrpSpPr>
          <p:grpSpPr bwMode="auto">
            <a:xfrm>
              <a:off x="1355452" y="5454870"/>
              <a:ext cx="5423721" cy="5801710"/>
              <a:chOff x="0" y="0"/>
              <a:chExt cx="4072" cy="4344"/>
            </a:xfrm>
          </p:grpSpPr>
          <p:pic>
            <p:nvPicPr>
              <p:cNvPr id="78" name="Picture 3"/>
              <p:cNvPicPr>
                <a:picLocks noChangeArrowheads="1"/>
              </p:cNvPicPr>
              <p:nvPr/>
            </p:nvPicPr>
            <p:blipFill>
              <a:blip r:embed="rId8" cstate="print"/>
              <a:srcRect/>
              <a:stretch>
                <a:fillRect/>
              </a:stretch>
            </p:blipFill>
            <p:spPr bwMode="auto">
              <a:xfrm>
                <a:off x="0" y="0"/>
                <a:ext cx="4072" cy="4344"/>
              </a:xfrm>
              <a:prstGeom prst="rect">
                <a:avLst/>
              </a:prstGeom>
              <a:noFill/>
              <a:ln w="12700">
                <a:noFill/>
                <a:miter lim="800000"/>
                <a:headEnd/>
                <a:tailEnd/>
              </a:ln>
            </p:spPr>
          </p:pic>
          <p:sp>
            <p:nvSpPr>
              <p:cNvPr id="79" name="Rectangle 4"/>
              <p:cNvSpPr>
                <a:spLocks/>
              </p:cNvSpPr>
              <p:nvPr/>
            </p:nvSpPr>
            <p:spPr bwMode="auto">
              <a:xfrm>
                <a:off x="1476" y="1921"/>
                <a:ext cx="982" cy="487"/>
              </a:xfrm>
              <a:prstGeom prst="rect">
                <a:avLst/>
              </a:prstGeom>
              <a:solidFill>
                <a:srgbClr val="FFFFFF"/>
              </a:solidFill>
              <a:ln w="25400">
                <a:noFill/>
                <a:miter lim="800000"/>
                <a:headEnd/>
                <a:tailEnd/>
              </a:ln>
            </p:spPr>
            <p:txBody>
              <a:bodyPr lIns="0" tIns="0" rIns="0" bIns="0"/>
              <a:lstStyle/>
              <a:p>
                <a:endParaRPr lang="en-US"/>
              </a:p>
            </p:txBody>
          </p:sp>
        </p:grpSp>
        <p:grpSp>
          <p:nvGrpSpPr>
            <p:cNvPr id="80" name="Group 5"/>
            <p:cNvGrpSpPr>
              <a:grpSpLocks/>
            </p:cNvGrpSpPr>
            <p:nvPr/>
          </p:nvGrpSpPr>
          <p:grpSpPr bwMode="auto">
            <a:xfrm>
              <a:off x="1481958" y="11392557"/>
              <a:ext cx="5064125" cy="938213"/>
              <a:chOff x="0" y="0"/>
              <a:chExt cx="4536" cy="840"/>
            </a:xfrm>
          </p:grpSpPr>
          <p:pic>
            <p:nvPicPr>
              <p:cNvPr id="81" name="Picture 6"/>
              <p:cNvPicPr>
                <a:picLocks noChangeArrowheads="1"/>
              </p:cNvPicPr>
              <p:nvPr/>
            </p:nvPicPr>
            <p:blipFill>
              <a:blip r:embed="rId9" cstate="print"/>
              <a:srcRect/>
              <a:stretch>
                <a:fillRect/>
              </a:stretch>
            </p:blipFill>
            <p:spPr bwMode="auto">
              <a:xfrm>
                <a:off x="0" y="0"/>
                <a:ext cx="652" cy="840"/>
              </a:xfrm>
              <a:prstGeom prst="rect">
                <a:avLst/>
              </a:prstGeom>
              <a:noFill/>
              <a:ln w="12700">
                <a:noFill/>
                <a:miter lim="800000"/>
                <a:headEnd/>
                <a:tailEnd/>
              </a:ln>
            </p:spPr>
          </p:pic>
          <p:pic>
            <p:nvPicPr>
              <p:cNvPr id="82" name="Picture 7"/>
              <p:cNvPicPr>
                <a:picLocks noChangeArrowheads="1"/>
              </p:cNvPicPr>
              <p:nvPr/>
            </p:nvPicPr>
            <p:blipFill>
              <a:blip r:embed="rId10" cstate="print"/>
              <a:srcRect/>
              <a:stretch>
                <a:fillRect/>
              </a:stretch>
            </p:blipFill>
            <p:spPr bwMode="auto">
              <a:xfrm>
                <a:off x="718" y="40"/>
                <a:ext cx="765" cy="765"/>
              </a:xfrm>
              <a:prstGeom prst="rect">
                <a:avLst/>
              </a:prstGeom>
              <a:noFill/>
              <a:ln w="12700">
                <a:noFill/>
                <a:miter lim="800000"/>
                <a:headEnd/>
                <a:tailEnd/>
              </a:ln>
            </p:spPr>
          </p:pic>
          <p:pic>
            <p:nvPicPr>
              <p:cNvPr id="83" name="Picture 8"/>
              <p:cNvPicPr>
                <a:picLocks noChangeArrowheads="1"/>
              </p:cNvPicPr>
              <p:nvPr/>
            </p:nvPicPr>
            <p:blipFill>
              <a:blip r:embed="rId11" cstate="print"/>
              <a:srcRect/>
              <a:stretch>
                <a:fillRect/>
              </a:stretch>
            </p:blipFill>
            <p:spPr bwMode="auto">
              <a:xfrm>
                <a:off x="1557" y="20"/>
                <a:ext cx="789" cy="788"/>
              </a:xfrm>
              <a:prstGeom prst="rect">
                <a:avLst/>
              </a:prstGeom>
              <a:noFill/>
              <a:ln w="12700">
                <a:noFill/>
                <a:miter lim="800000"/>
                <a:headEnd/>
                <a:tailEnd/>
              </a:ln>
            </p:spPr>
          </p:pic>
          <p:pic>
            <p:nvPicPr>
              <p:cNvPr id="84" name="Picture 9"/>
              <p:cNvPicPr>
                <a:picLocks noChangeArrowheads="1"/>
              </p:cNvPicPr>
              <p:nvPr/>
            </p:nvPicPr>
            <p:blipFill>
              <a:blip r:embed="rId12" cstate="print"/>
              <a:srcRect/>
              <a:stretch>
                <a:fillRect/>
              </a:stretch>
            </p:blipFill>
            <p:spPr bwMode="auto">
              <a:xfrm>
                <a:off x="2436" y="20"/>
                <a:ext cx="545" cy="801"/>
              </a:xfrm>
              <a:prstGeom prst="rect">
                <a:avLst/>
              </a:prstGeom>
              <a:noFill/>
              <a:ln w="12700">
                <a:noFill/>
                <a:miter lim="800000"/>
                <a:headEnd/>
                <a:tailEnd/>
              </a:ln>
            </p:spPr>
          </p:pic>
          <p:pic>
            <p:nvPicPr>
              <p:cNvPr id="85" name="Picture 10"/>
              <p:cNvPicPr>
                <a:picLocks noChangeArrowheads="1"/>
              </p:cNvPicPr>
              <p:nvPr/>
            </p:nvPicPr>
            <p:blipFill>
              <a:blip r:embed="rId13" cstate="print"/>
              <a:srcRect/>
              <a:stretch>
                <a:fillRect/>
              </a:stretch>
            </p:blipFill>
            <p:spPr bwMode="auto">
              <a:xfrm>
                <a:off x="3035" y="120"/>
                <a:ext cx="853" cy="589"/>
              </a:xfrm>
              <a:prstGeom prst="rect">
                <a:avLst/>
              </a:prstGeom>
              <a:noFill/>
              <a:ln w="12700">
                <a:noFill/>
                <a:miter lim="800000"/>
                <a:headEnd/>
                <a:tailEnd/>
              </a:ln>
            </p:spPr>
          </p:pic>
          <p:pic>
            <p:nvPicPr>
              <p:cNvPr id="86" name="Picture 11"/>
              <p:cNvPicPr>
                <a:picLocks noChangeArrowheads="1"/>
              </p:cNvPicPr>
              <p:nvPr/>
            </p:nvPicPr>
            <p:blipFill>
              <a:blip r:embed="rId14" cstate="print"/>
              <a:srcRect/>
              <a:stretch>
                <a:fillRect/>
              </a:stretch>
            </p:blipFill>
            <p:spPr bwMode="auto">
              <a:xfrm>
                <a:off x="3917" y="208"/>
                <a:ext cx="619" cy="407"/>
              </a:xfrm>
              <a:prstGeom prst="rect">
                <a:avLst/>
              </a:prstGeom>
              <a:noFill/>
              <a:ln w="12700">
                <a:noFill/>
                <a:miter lim="800000"/>
                <a:headEnd/>
                <a:tailEnd/>
              </a:ln>
            </p:spPr>
          </p:pic>
        </p:grpSp>
      </p:grpSp>
      <p:grpSp>
        <p:nvGrpSpPr>
          <p:cNvPr id="92" name="Group 91"/>
          <p:cNvGrpSpPr/>
          <p:nvPr/>
        </p:nvGrpSpPr>
        <p:grpSpPr>
          <a:xfrm>
            <a:off x="11162063" y="7012441"/>
            <a:ext cx="5293066" cy="3801979"/>
            <a:chOff x="8576441" y="12170979"/>
            <a:chExt cx="8481849" cy="5360276"/>
          </a:xfrm>
        </p:grpSpPr>
        <p:sp>
          <p:nvSpPr>
            <p:cNvPr id="91" name="Rounded Rectangle 90"/>
            <p:cNvSpPr/>
            <p:nvPr/>
          </p:nvSpPr>
          <p:spPr bwMode="auto">
            <a:xfrm>
              <a:off x="8576441" y="12170979"/>
              <a:ext cx="8481849" cy="5360276"/>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imes New Roman" pitchFamily="18" charset="0"/>
              </a:endParaRPr>
            </a:p>
          </p:txBody>
        </p:sp>
        <p:pic>
          <p:nvPicPr>
            <p:cNvPr id="87" name="Picture 2"/>
            <p:cNvPicPr>
              <a:picLocks noChangeAspect="1" noChangeArrowheads="1"/>
            </p:cNvPicPr>
            <p:nvPr/>
          </p:nvPicPr>
          <p:blipFill>
            <a:blip r:embed="rId15" cstate="print"/>
            <a:srcRect/>
            <a:stretch>
              <a:fillRect/>
            </a:stretch>
          </p:blipFill>
          <p:spPr bwMode="auto">
            <a:xfrm>
              <a:off x="9080937" y="12459005"/>
              <a:ext cx="7409793" cy="4669847"/>
            </a:xfrm>
            <a:prstGeom prst="rect">
              <a:avLst/>
            </a:prstGeom>
            <a:noFill/>
            <a:ln w="12700">
              <a:noFill/>
              <a:miter lim="800000"/>
              <a:headEnd/>
              <a:tailEnd/>
            </a:ln>
          </p:spPr>
        </p:pic>
      </p:grpSp>
      <p:pic>
        <p:nvPicPr>
          <p:cNvPr id="94" name="Picture 7" descr="attach_reader?attach_id=1025394&amp;height=150">
            <a:hlinkClick r:id="rId16"/>
          </p:cNvPr>
          <p:cNvPicPr>
            <a:picLocks noChangeAspect="1" noChangeArrowheads="1"/>
          </p:cNvPicPr>
          <p:nvPr/>
        </p:nvPicPr>
        <p:blipFill>
          <a:blip r:embed="rId17" cstate="print"/>
          <a:srcRect/>
          <a:stretch>
            <a:fillRect/>
          </a:stretch>
        </p:blipFill>
        <p:spPr bwMode="auto">
          <a:xfrm>
            <a:off x="18820086" y="9366493"/>
            <a:ext cx="1517432" cy="574817"/>
          </a:xfrm>
          <a:prstGeom prst="rect">
            <a:avLst/>
          </a:prstGeom>
          <a:noFill/>
          <a:ln w="9525">
            <a:noFill/>
            <a:miter lim="800000"/>
            <a:headEnd/>
            <a:tailEnd/>
          </a:ln>
        </p:spPr>
      </p:pic>
      <p:pic>
        <p:nvPicPr>
          <p:cNvPr id="96" name="Picture 3" descr="LHC.IR6.Dumpline.jpg"/>
          <p:cNvPicPr>
            <a:picLocks noChangeAspect="1"/>
          </p:cNvPicPr>
          <p:nvPr/>
        </p:nvPicPr>
        <p:blipFill>
          <a:blip r:embed="rId18" cstate="print"/>
          <a:srcRect/>
          <a:stretch>
            <a:fillRect/>
          </a:stretch>
        </p:blipFill>
        <p:spPr bwMode="auto">
          <a:xfrm>
            <a:off x="5851495" y="5456061"/>
            <a:ext cx="4143842" cy="3109600"/>
          </a:xfrm>
          <a:prstGeom prst="rect">
            <a:avLst/>
          </a:prstGeom>
          <a:noFill/>
          <a:ln w="9525">
            <a:noFill/>
            <a:miter lim="800000"/>
            <a:headEnd/>
            <a:tailEnd/>
          </a:ln>
        </p:spPr>
      </p:pic>
      <p:sp>
        <p:nvSpPr>
          <p:cNvPr id="97" name="Text Box 143"/>
          <p:cNvSpPr txBox="1">
            <a:spLocks noChangeArrowheads="1"/>
          </p:cNvSpPr>
          <p:nvPr/>
        </p:nvSpPr>
        <p:spPr bwMode="auto">
          <a:xfrm>
            <a:off x="1118594" y="14073039"/>
            <a:ext cx="5700600" cy="830997"/>
          </a:xfrm>
          <a:prstGeom prst="rect">
            <a:avLst/>
          </a:prstGeom>
          <a:noFill/>
          <a:ln w="9525">
            <a:noFill/>
            <a:miter lim="800000"/>
            <a:headEnd/>
            <a:tailEnd/>
          </a:ln>
          <a:effectLst/>
        </p:spPr>
        <p:txBody>
          <a:bodyPr wrap="none">
            <a:spAutoFit/>
          </a:bodyPr>
          <a:lstStyle/>
          <a:p>
            <a:r>
              <a:rPr lang="en-US" sz="4800" b="1" dirty="0" smtClean="0">
                <a:solidFill>
                  <a:srgbClr val="FFFF00"/>
                </a:solidFill>
                <a:latin typeface="Helvetica" pitchFamily="34" charset="0"/>
              </a:rPr>
              <a:t>Cycle &amp; Efficiency </a:t>
            </a:r>
            <a:endParaRPr lang="en-US" sz="4800" b="1" dirty="0">
              <a:solidFill>
                <a:srgbClr val="FFFF00"/>
              </a:solidFill>
              <a:latin typeface="Helvetica" pitchFamily="34" charset="0"/>
            </a:endParaRPr>
          </a:p>
        </p:txBody>
      </p:sp>
      <p:grpSp>
        <p:nvGrpSpPr>
          <p:cNvPr id="105" name="Group 104"/>
          <p:cNvGrpSpPr/>
          <p:nvPr/>
        </p:nvGrpSpPr>
        <p:grpSpPr>
          <a:xfrm>
            <a:off x="5972562" y="15352295"/>
            <a:ext cx="4543038" cy="4457630"/>
            <a:chOff x="16464106" y="22670815"/>
            <a:chExt cx="5946226" cy="5946226"/>
          </a:xfrm>
        </p:grpSpPr>
        <p:pic>
          <p:nvPicPr>
            <p:cNvPr id="4" name="Picture 177" descr="\\cern.ch\dfs\Users\j\jwenning\Documents\Tex\IPAC12\Poster\Picture2.png"/>
            <p:cNvPicPr>
              <a:picLocks noChangeAspect="1" noChangeArrowheads="1"/>
            </p:cNvPicPr>
            <p:nvPr/>
          </p:nvPicPr>
          <p:blipFill>
            <a:blip r:embed="rId19" cstate="print"/>
            <a:srcRect/>
            <a:stretch>
              <a:fillRect/>
            </a:stretch>
          </p:blipFill>
          <p:spPr bwMode="auto">
            <a:xfrm>
              <a:off x="16464106" y="22670815"/>
              <a:ext cx="5946226" cy="5946226"/>
            </a:xfrm>
            <a:prstGeom prst="rect">
              <a:avLst/>
            </a:prstGeom>
            <a:noFill/>
          </p:spPr>
        </p:pic>
        <p:sp>
          <p:nvSpPr>
            <p:cNvPr id="99" name="TextBox 98"/>
            <p:cNvSpPr txBox="1"/>
            <p:nvPr/>
          </p:nvSpPr>
          <p:spPr>
            <a:xfrm>
              <a:off x="18454202" y="24127639"/>
              <a:ext cx="954107" cy="707886"/>
            </a:xfrm>
            <a:prstGeom prst="rect">
              <a:avLst/>
            </a:prstGeom>
            <a:noFill/>
          </p:spPr>
          <p:txBody>
            <a:bodyPr wrap="none" rtlCol="0">
              <a:spAutoFit/>
            </a:bodyPr>
            <a:lstStyle/>
            <a:p>
              <a:pPr algn="ctr"/>
              <a:r>
                <a:rPr lang="en-US" sz="2000" b="1" dirty="0" smtClean="0">
                  <a:latin typeface="Helvetica" pitchFamily="34" charset="0"/>
                  <a:cs typeface="Helvetica" pitchFamily="34" charset="0"/>
                </a:rPr>
                <a:t>Beam </a:t>
              </a:r>
            </a:p>
            <a:p>
              <a:pPr algn="ctr"/>
              <a:r>
                <a:rPr lang="en-US" sz="2000" b="1" dirty="0" smtClean="0">
                  <a:latin typeface="Helvetica" pitchFamily="34" charset="0"/>
                  <a:cs typeface="Helvetica" pitchFamily="34" charset="0"/>
                </a:rPr>
                <a:t>setup</a:t>
              </a:r>
              <a:endParaRPr lang="en-US" sz="2000" b="1" dirty="0">
                <a:latin typeface="Helvetica" pitchFamily="34" charset="0"/>
                <a:cs typeface="Helvetica" pitchFamily="34" charset="0"/>
              </a:endParaRPr>
            </a:p>
          </p:txBody>
        </p:sp>
        <p:sp>
          <p:nvSpPr>
            <p:cNvPr id="100" name="TextBox 99"/>
            <p:cNvSpPr txBox="1"/>
            <p:nvPr/>
          </p:nvSpPr>
          <p:spPr>
            <a:xfrm>
              <a:off x="19668993" y="24947412"/>
              <a:ext cx="1268296" cy="400110"/>
            </a:xfrm>
            <a:prstGeom prst="rect">
              <a:avLst/>
            </a:prstGeom>
            <a:noFill/>
          </p:spPr>
          <p:txBody>
            <a:bodyPr wrap="none" rtlCol="0">
              <a:spAutoFit/>
            </a:bodyPr>
            <a:lstStyle/>
            <a:p>
              <a:r>
                <a:rPr lang="en-US" sz="2000" b="1" dirty="0" smtClean="0">
                  <a:solidFill>
                    <a:schemeClr val="bg1"/>
                  </a:solidFill>
                  <a:latin typeface="Helvetica" pitchFamily="34" charset="0"/>
                  <a:cs typeface="Helvetica" pitchFamily="34" charset="0"/>
                </a:rPr>
                <a:t>No beam</a:t>
              </a:r>
              <a:endParaRPr lang="en-US" sz="2000" b="1" dirty="0">
                <a:solidFill>
                  <a:schemeClr val="bg1"/>
                </a:solidFill>
                <a:latin typeface="Helvetica" pitchFamily="34" charset="0"/>
                <a:cs typeface="Helvetica" pitchFamily="34" charset="0"/>
              </a:endParaRPr>
            </a:p>
          </p:txBody>
        </p:sp>
        <p:sp>
          <p:nvSpPr>
            <p:cNvPr id="101" name="TextBox 100"/>
            <p:cNvSpPr txBox="1"/>
            <p:nvPr/>
          </p:nvSpPr>
          <p:spPr>
            <a:xfrm>
              <a:off x="17620548" y="25367808"/>
              <a:ext cx="1237839" cy="400110"/>
            </a:xfrm>
            <a:prstGeom prst="rect">
              <a:avLst/>
            </a:prstGeom>
            <a:noFill/>
          </p:spPr>
          <p:txBody>
            <a:bodyPr wrap="none" rtlCol="0">
              <a:spAutoFit/>
            </a:bodyPr>
            <a:lstStyle/>
            <a:p>
              <a:r>
                <a:rPr lang="en-US" sz="2000" b="1" dirty="0" smtClean="0">
                  <a:solidFill>
                    <a:schemeClr val="bg1"/>
                  </a:solidFill>
                  <a:latin typeface="Helvetica" pitchFamily="34" charset="0"/>
                  <a:cs typeface="Helvetica" pitchFamily="34" charset="0"/>
                </a:rPr>
                <a:t>Injection</a:t>
              </a:r>
              <a:endParaRPr lang="en-US" sz="2000" b="1" dirty="0">
                <a:solidFill>
                  <a:schemeClr val="bg1"/>
                </a:solidFill>
                <a:latin typeface="Helvetica" pitchFamily="34" charset="0"/>
                <a:cs typeface="Helvetica" pitchFamily="34" charset="0"/>
              </a:endParaRPr>
            </a:p>
          </p:txBody>
        </p:sp>
        <p:sp>
          <p:nvSpPr>
            <p:cNvPr id="102" name="TextBox 101"/>
            <p:cNvSpPr txBox="1"/>
            <p:nvPr/>
          </p:nvSpPr>
          <p:spPr>
            <a:xfrm>
              <a:off x="19293890" y="26124228"/>
              <a:ext cx="1560950" cy="944280"/>
            </a:xfrm>
            <a:prstGeom prst="rect">
              <a:avLst/>
            </a:prstGeom>
            <a:noFill/>
          </p:spPr>
          <p:txBody>
            <a:bodyPr wrap="square" rtlCol="0">
              <a:spAutoFit/>
            </a:bodyPr>
            <a:lstStyle/>
            <a:p>
              <a:pPr algn="ctr"/>
              <a:r>
                <a:rPr lang="en-US" sz="2000" b="1" dirty="0" smtClean="0">
                  <a:solidFill>
                    <a:schemeClr val="bg1"/>
                  </a:solidFill>
                  <a:latin typeface="Helvetica" pitchFamily="34" charset="0"/>
                  <a:cs typeface="Helvetica" pitchFamily="34" charset="0"/>
                </a:rPr>
                <a:t>Stable beams</a:t>
              </a:r>
              <a:endParaRPr lang="en-US" sz="2000" b="1" dirty="0">
                <a:solidFill>
                  <a:schemeClr val="bg1"/>
                </a:solidFill>
                <a:latin typeface="Helvetica" pitchFamily="34" charset="0"/>
                <a:cs typeface="Helvetica" pitchFamily="34" charset="0"/>
              </a:endParaRPr>
            </a:p>
          </p:txBody>
        </p:sp>
        <p:sp>
          <p:nvSpPr>
            <p:cNvPr id="103" name="TextBox 102"/>
            <p:cNvSpPr txBox="1"/>
            <p:nvPr/>
          </p:nvSpPr>
          <p:spPr>
            <a:xfrm>
              <a:off x="16619467" y="26493064"/>
              <a:ext cx="1037878" cy="451612"/>
            </a:xfrm>
            <a:prstGeom prst="rect">
              <a:avLst/>
            </a:prstGeom>
            <a:solidFill>
              <a:srgbClr val="0033CC"/>
            </a:solidFill>
          </p:spPr>
          <p:txBody>
            <a:bodyPr wrap="square" rtlCol="0">
              <a:spAutoFit/>
            </a:bodyPr>
            <a:lstStyle/>
            <a:p>
              <a:pPr algn="ctr"/>
              <a:r>
                <a:rPr lang="en-US" sz="1600" b="1" dirty="0" smtClean="0">
                  <a:solidFill>
                    <a:schemeClr val="bg1"/>
                  </a:solidFill>
                  <a:latin typeface="Helvetica" pitchFamily="34" charset="0"/>
                  <a:cs typeface="Helvetica" pitchFamily="34" charset="0"/>
                </a:rPr>
                <a:t>Ramp</a:t>
              </a:r>
              <a:endParaRPr lang="en-US" sz="1600" b="1" dirty="0">
                <a:solidFill>
                  <a:schemeClr val="bg1"/>
                </a:solidFill>
                <a:latin typeface="Helvetica" pitchFamily="34" charset="0"/>
                <a:cs typeface="Helvetica" pitchFamily="34" charset="0"/>
              </a:endParaRPr>
            </a:p>
          </p:txBody>
        </p:sp>
        <p:sp>
          <p:nvSpPr>
            <p:cNvPr id="104" name="TextBox 103"/>
            <p:cNvSpPr txBox="1"/>
            <p:nvPr/>
          </p:nvSpPr>
          <p:spPr>
            <a:xfrm>
              <a:off x="17198372" y="27582831"/>
              <a:ext cx="1530751" cy="451612"/>
            </a:xfrm>
            <a:prstGeom prst="rect">
              <a:avLst/>
            </a:prstGeom>
            <a:solidFill>
              <a:srgbClr val="FFFF00"/>
            </a:solidFill>
          </p:spPr>
          <p:txBody>
            <a:bodyPr wrap="square" rtlCol="0">
              <a:spAutoFit/>
            </a:bodyPr>
            <a:lstStyle/>
            <a:p>
              <a:pPr algn="ctr"/>
              <a:r>
                <a:rPr lang="en-US" sz="1600" b="1" dirty="0" smtClean="0">
                  <a:latin typeface="Helvetica" pitchFamily="34" charset="0"/>
                  <a:cs typeface="Helvetica" pitchFamily="34" charset="0"/>
                </a:rPr>
                <a:t>Squeeze</a:t>
              </a:r>
              <a:endParaRPr lang="en-US" sz="1600" b="1" dirty="0">
                <a:latin typeface="Helvetica" pitchFamily="34" charset="0"/>
                <a:cs typeface="Helvetica" pitchFamily="34" charset="0"/>
              </a:endParaRPr>
            </a:p>
          </p:txBody>
        </p:sp>
      </p:grpSp>
      <p:pic>
        <p:nvPicPr>
          <p:cNvPr id="8" name="Picture 175"/>
          <p:cNvPicPr>
            <a:picLocks noChangeAspect="1" noChangeArrowheads="1"/>
          </p:cNvPicPr>
          <p:nvPr/>
        </p:nvPicPr>
        <p:blipFill>
          <a:blip r:embed="rId20" cstate="print"/>
          <a:srcRect/>
          <a:stretch>
            <a:fillRect/>
          </a:stretch>
        </p:blipFill>
        <p:spPr bwMode="auto">
          <a:xfrm>
            <a:off x="20368768" y="33647604"/>
            <a:ext cx="7351989" cy="4488169"/>
          </a:xfrm>
          <a:prstGeom prst="rect">
            <a:avLst/>
          </a:prstGeom>
          <a:noFill/>
          <a:ln w="9525">
            <a:noFill/>
            <a:miter lim="800000"/>
            <a:headEnd/>
            <a:tailEnd/>
          </a:ln>
          <a:effectLst/>
        </p:spPr>
      </p:pic>
      <p:sp>
        <p:nvSpPr>
          <p:cNvPr id="108" name="TextBox 107"/>
          <p:cNvSpPr txBox="1"/>
          <p:nvPr/>
        </p:nvSpPr>
        <p:spPr>
          <a:xfrm>
            <a:off x="1973185" y="19920975"/>
            <a:ext cx="8205536" cy="2985433"/>
          </a:xfrm>
          <a:prstGeom prst="rect">
            <a:avLst/>
          </a:prstGeom>
          <a:noFill/>
        </p:spPr>
        <p:txBody>
          <a:bodyPr wrap="square" rtlCol="0">
            <a:spAutoFit/>
          </a:bodyPr>
          <a:lstStyle/>
          <a:p>
            <a:r>
              <a:rPr lang="en-US" dirty="0" smtClean="0">
                <a:solidFill>
                  <a:schemeClr val="bg1"/>
                </a:solidFill>
                <a:latin typeface="Helvetica" pitchFamily="34" charset="0"/>
                <a:cs typeface="Helvetica" pitchFamily="34" charset="0"/>
              </a:rPr>
              <a:t>The LHC cycle:</a:t>
            </a:r>
          </a:p>
          <a:p>
            <a:pPr marL="457200" indent="-457200">
              <a:spcBef>
                <a:spcPts val="400"/>
              </a:spcBef>
              <a:buClr>
                <a:schemeClr val="bg1"/>
              </a:buClr>
              <a:buFont typeface="Courier New" pitchFamily="49" charset="0"/>
              <a:buChar char="o"/>
            </a:pPr>
            <a:r>
              <a:rPr lang="en-US" b="1" dirty="0" smtClean="0">
                <a:solidFill>
                  <a:srgbClr val="FFFF00"/>
                </a:solidFill>
                <a:latin typeface="Helvetica" pitchFamily="34" charset="0"/>
                <a:cs typeface="Helvetica" pitchFamily="34" charset="0"/>
              </a:rPr>
              <a:t>INJECTION</a:t>
            </a:r>
            <a:r>
              <a:rPr lang="en-US" dirty="0" smtClean="0">
                <a:solidFill>
                  <a:schemeClr val="bg1"/>
                </a:solidFill>
                <a:latin typeface="Helvetica" pitchFamily="34" charset="0"/>
                <a:cs typeface="Helvetica" pitchFamily="34" charset="0"/>
              </a:rPr>
              <a:t>,</a:t>
            </a:r>
          </a:p>
          <a:p>
            <a:pPr marL="457200" indent="-457200">
              <a:spcBef>
                <a:spcPts val="400"/>
              </a:spcBef>
              <a:buClr>
                <a:schemeClr val="bg1"/>
              </a:buClr>
              <a:buFont typeface="Courier New" pitchFamily="49" charset="0"/>
              <a:buChar char="o"/>
            </a:pPr>
            <a:r>
              <a:rPr lang="en-US" b="1" dirty="0" smtClean="0">
                <a:solidFill>
                  <a:srgbClr val="FFFF00"/>
                </a:solidFill>
                <a:latin typeface="Helvetica" pitchFamily="34" charset="0"/>
                <a:cs typeface="Helvetica" pitchFamily="34" charset="0"/>
              </a:rPr>
              <a:t>RAMP</a:t>
            </a:r>
            <a:r>
              <a:rPr lang="en-US" dirty="0" smtClean="0">
                <a:solidFill>
                  <a:schemeClr val="bg1"/>
                </a:solidFill>
                <a:latin typeface="Helvetica" pitchFamily="34" charset="0"/>
                <a:cs typeface="Helvetica" pitchFamily="34" charset="0"/>
              </a:rPr>
              <a:t> to 3.5 </a:t>
            </a:r>
            <a:r>
              <a:rPr lang="en-US" dirty="0" err="1" smtClean="0">
                <a:solidFill>
                  <a:schemeClr val="bg1"/>
                </a:solidFill>
                <a:latin typeface="Helvetica" pitchFamily="34" charset="0"/>
                <a:cs typeface="Helvetica" pitchFamily="34" charset="0"/>
              </a:rPr>
              <a:t>TeV</a:t>
            </a:r>
            <a:r>
              <a:rPr lang="en-US" dirty="0" smtClean="0">
                <a:solidFill>
                  <a:schemeClr val="bg1"/>
                </a:solidFill>
                <a:latin typeface="Helvetica" pitchFamily="34" charset="0"/>
                <a:cs typeface="Helvetica" pitchFamily="34" charset="0"/>
              </a:rPr>
              <a:t> (2011), 4 </a:t>
            </a:r>
            <a:r>
              <a:rPr lang="en-US" dirty="0" err="1" smtClean="0">
                <a:solidFill>
                  <a:schemeClr val="bg1"/>
                </a:solidFill>
                <a:latin typeface="Helvetica" pitchFamily="34" charset="0"/>
                <a:cs typeface="Helvetica" pitchFamily="34" charset="0"/>
              </a:rPr>
              <a:t>TeV</a:t>
            </a:r>
            <a:r>
              <a:rPr lang="en-US" dirty="0" smtClean="0">
                <a:solidFill>
                  <a:schemeClr val="bg1"/>
                </a:solidFill>
                <a:latin typeface="Helvetica" pitchFamily="34" charset="0"/>
                <a:cs typeface="Helvetica" pitchFamily="34" charset="0"/>
              </a:rPr>
              <a:t> (2012),</a:t>
            </a:r>
          </a:p>
          <a:p>
            <a:pPr marL="457200" indent="-457200">
              <a:spcBef>
                <a:spcPts val="400"/>
              </a:spcBef>
              <a:buClr>
                <a:schemeClr val="bg1"/>
              </a:buClr>
              <a:buFont typeface="Courier New" pitchFamily="49" charset="0"/>
              <a:buChar char="o"/>
            </a:pPr>
            <a:r>
              <a:rPr lang="en-US" dirty="0" err="1" smtClean="0">
                <a:solidFill>
                  <a:schemeClr val="bg1"/>
                </a:solidFill>
                <a:latin typeface="Helvetica" pitchFamily="34" charset="0"/>
                <a:cs typeface="Helvetica" pitchFamily="34" charset="0"/>
              </a:rPr>
              <a:t>Betatron</a:t>
            </a:r>
            <a:r>
              <a:rPr lang="en-US" dirty="0" smtClean="0">
                <a:solidFill>
                  <a:schemeClr val="bg1"/>
                </a:solidFill>
                <a:latin typeface="Helvetica" pitchFamily="34" charset="0"/>
                <a:cs typeface="Helvetica" pitchFamily="34" charset="0"/>
              </a:rPr>
              <a:t> </a:t>
            </a:r>
            <a:r>
              <a:rPr lang="en-US" b="1" dirty="0" smtClean="0">
                <a:solidFill>
                  <a:srgbClr val="FFFF00"/>
                </a:solidFill>
                <a:latin typeface="Helvetica" pitchFamily="34" charset="0"/>
                <a:cs typeface="Helvetica" pitchFamily="34" charset="0"/>
              </a:rPr>
              <a:t>SQUEEZE</a:t>
            </a:r>
            <a:r>
              <a:rPr lang="en-US" dirty="0" smtClean="0">
                <a:solidFill>
                  <a:schemeClr val="bg1"/>
                </a:solidFill>
                <a:latin typeface="Helvetica" pitchFamily="34" charset="0"/>
                <a:cs typeface="Helvetica" pitchFamily="34" charset="0"/>
              </a:rPr>
              <a:t> to </a:t>
            </a:r>
            <a:r>
              <a:rPr lang="en-US" dirty="0" smtClean="0">
                <a:solidFill>
                  <a:schemeClr val="bg1"/>
                </a:solidFill>
                <a:latin typeface="Symbol" pitchFamily="18" charset="2"/>
                <a:cs typeface="Helvetica" pitchFamily="34" charset="0"/>
              </a:rPr>
              <a:t>b</a:t>
            </a:r>
            <a:r>
              <a:rPr lang="en-US" dirty="0" smtClean="0">
                <a:solidFill>
                  <a:schemeClr val="bg1"/>
                </a:solidFill>
                <a:latin typeface="Helvetica" pitchFamily="34" charset="0"/>
                <a:cs typeface="Helvetica" pitchFamily="34" charset="0"/>
              </a:rPr>
              <a:t>* 1m (2011) or 0.6 m (2012),</a:t>
            </a:r>
          </a:p>
          <a:p>
            <a:pPr marL="457200" indent="-457200">
              <a:spcBef>
                <a:spcPts val="400"/>
              </a:spcBef>
              <a:buClr>
                <a:schemeClr val="bg1"/>
              </a:buClr>
              <a:buFont typeface="Courier New" pitchFamily="49" charset="0"/>
              <a:buChar char="o"/>
            </a:pPr>
            <a:r>
              <a:rPr lang="en-US" dirty="0" smtClean="0">
                <a:solidFill>
                  <a:schemeClr val="bg1"/>
                </a:solidFill>
                <a:latin typeface="Helvetica" pitchFamily="34" charset="0"/>
                <a:cs typeface="Helvetica" pitchFamily="34" charset="0"/>
              </a:rPr>
              <a:t>Bringing beam into collision (</a:t>
            </a:r>
            <a:r>
              <a:rPr lang="en-US" b="1" dirty="0" smtClean="0">
                <a:solidFill>
                  <a:srgbClr val="FFFF00"/>
                </a:solidFill>
                <a:latin typeface="Helvetica" pitchFamily="34" charset="0"/>
                <a:cs typeface="Helvetica" pitchFamily="34" charset="0"/>
              </a:rPr>
              <a:t>ADJUST</a:t>
            </a:r>
            <a:r>
              <a:rPr lang="en-US" dirty="0" smtClean="0">
                <a:solidFill>
                  <a:schemeClr val="bg1"/>
                </a:solidFill>
                <a:latin typeface="Helvetica" pitchFamily="34" charset="0"/>
                <a:cs typeface="Helvetica" pitchFamily="34" charset="0"/>
              </a:rPr>
              <a:t>),</a:t>
            </a:r>
          </a:p>
          <a:p>
            <a:pPr marL="457200" indent="-457200">
              <a:spcBef>
                <a:spcPts val="400"/>
              </a:spcBef>
              <a:buClr>
                <a:schemeClr val="bg1"/>
              </a:buClr>
              <a:buFont typeface="Courier New" pitchFamily="49" charset="0"/>
              <a:buChar char="o"/>
            </a:pPr>
            <a:r>
              <a:rPr lang="en-US" b="1" dirty="0" smtClean="0">
                <a:solidFill>
                  <a:srgbClr val="FFFF00"/>
                </a:solidFill>
                <a:latin typeface="Helvetica" pitchFamily="34" charset="0"/>
                <a:cs typeface="Helvetica" pitchFamily="34" charset="0"/>
              </a:rPr>
              <a:t>STABLE BEAMS </a:t>
            </a:r>
            <a:r>
              <a:rPr lang="en-US" dirty="0" smtClean="0">
                <a:solidFill>
                  <a:schemeClr val="bg1"/>
                </a:solidFill>
                <a:latin typeface="Helvetica" pitchFamily="34" charset="0"/>
                <a:cs typeface="Helvetica" pitchFamily="34" charset="0"/>
              </a:rPr>
              <a:t>– experiments data-taking,</a:t>
            </a:r>
          </a:p>
          <a:p>
            <a:pPr marL="457200" indent="-457200">
              <a:spcBef>
                <a:spcPts val="400"/>
              </a:spcBef>
              <a:buClr>
                <a:schemeClr val="bg1"/>
              </a:buClr>
              <a:buFont typeface="Courier New" pitchFamily="49" charset="0"/>
              <a:buChar char="o"/>
            </a:pPr>
            <a:r>
              <a:rPr lang="en-US" dirty="0" smtClean="0">
                <a:solidFill>
                  <a:schemeClr val="bg1"/>
                </a:solidFill>
                <a:latin typeface="Helvetica" pitchFamily="34" charset="0"/>
                <a:cs typeface="Helvetica" pitchFamily="34" charset="0"/>
              </a:rPr>
              <a:t>Ramp-down or magnet </a:t>
            </a:r>
            <a:r>
              <a:rPr lang="en-US" b="1" dirty="0" smtClean="0">
                <a:solidFill>
                  <a:srgbClr val="FFFF00"/>
                </a:solidFill>
                <a:latin typeface="Helvetica" pitchFamily="34" charset="0"/>
                <a:cs typeface="Helvetica" pitchFamily="34" charset="0"/>
              </a:rPr>
              <a:t>PRECYCLE</a:t>
            </a:r>
            <a:r>
              <a:rPr lang="en-US" dirty="0" smtClean="0">
                <a:solidFill>
                  <a:schemeClr val="bg1"/>
                </a:solidFill>
                <a:latin typeface="Helvetica" pitchFamily="34" charset="0"/>
                <a:cs typeface="Helvetica" pitchFamily="34" charset="0"/>
              </a:rPr>
              <a:t>.</a:t>
            </a:r>
            <a:endParaRPr lang="en-US" dirty="0">
              <a:solidFill>
                <a:schemeClr val="bg1"/>
              </a:solidFill>
              <a:latin typeface="Helvetica" pitchFamily="34" charset="0"/>
              <a:cs typeface="Helvetica" pitchFamily="34" charset="0"/>
            </a:endParaRPr>
          </a:p>
        </p:txBody>
      </p:sp>
      <p:pic>
        <p:nvPicPr>
          <p:cNvPr id="58" name="Picture 2"/>
          <p:cNvPicPr>
            <a:picLocks noChangeAspect="1" noChangeArrowheads="1"/>
          </p:cNvPicPr>
          <p:nvPr/>
        </p:nvPicPr>
        <p:blipFill>
          <a:blip r:embed="rId21" cstate="print"/>
          <a:srcRect/>
          <a:stretch>
            <a:fillRect/>
          </a:stretch>
        </p:blipFill>
        <p:spPr bwMode="auto">
          <a:xfrm>
            <a:off x="12652013" y="18883417"/>
            <a:ext cx="5144636" cy="4001849"/>
          </a:xfrm>
          <a:prstGeom prst="rect">
            <a:avLst/>
          </a:prstGeom>
          <a:noFill/>
          <a:ln w="12700" cap="flat">
            <a:noFill/>
            <a:miter lim="800000"/>
            <a:headEnd/>
            <a:tailEnd/>
          </a:ln>
        </p:spPr>
      </p:pic>
      <p:sp>
        <p:nvSpPr>
          <p:cNvPr id="60" name="AutoShape 142"/>
          <p:cNvSpPr>
            <a:spLocks noChangeArrowheads="1"/>
          </p:cNvSpPr>
          <p:nvPr/>
        </p:nvSpPr>
        <p:spPr bwMode="auto">
          <a:xfrm>
            <a:off x="19706897" y="14851117"/>
            <a:ext cx="8703672" cy="9933936"/>
          </a:xfrm>
          <a:prstGeom prst="roundRect">
            <a:avLst>
              <a:gd name="adj" fmla="val 3046"/>
            </a:avLst>
          </a:prstGeom>
          <a:noFill/>
          <a:ln w="36000">
            <a:solidFill>
              <a:srgbClr val="FFFFFF"/>
            </a:solidFill>
            <a:round/>
            <a:headEnd/>
            <a:tailEnd/>
          </a:ln>
        </p:spPr>
        <p:txBody>
          <a:bodyPr wrap="none" anchor="ctr"/>
          <a:lstStyle/>
          <a:p>
            <a:endParaRPr lang="en-US"/>
          </a:p>
        </p:txBody>
      </p:sp>
      <p:sp>
        <p:nvSpPr>
          <p:cNvPr id="62" name="TextBox 61"/>
          <p:cNvSpPr txBox="1"/>
          <p:nvPr/>
        </p:nvSpPr>
        <p:spPr>
          <a:xfrm>
            <a:off x="11617430" y="6555241"/>
            <a:ext cx="3360215" cy="523220"/>
          </a:xfrm>
          <a:prstGeom prst="rect">
            <a:avLst/>
          </a:prstGeom>
          <a:noFill/>
        </p:spPr>
        <p:txBody>
          <a:bodyPr wrap="none" rtlCol="0">
            <a:spAutoFit/>
          </a:bodyPr>
          <a:lstStyle/>
          <a:p>
            <a:r>
              <a:rPr lang="en-US" sz="2800" b="1" dirty="0" smtClean="0">
                <a:solidFill>
                  <a:srgbClr val="FFC000"/>
                </a:solidFill>
                <a:latin typeface="Helvetica" pitchFamily="34" charset="0"/>
                <a:cs typeface="Helvetica" pitchFamily="34" charset="0"/>
              </a:rPr>
              <a:t>LHC injector chain</a:t>
            </a:r>
            <a:endParaRPr lang="en-US" sz="2800" b="1" dirty="0">
              <a:solidFill>
                <a:srgbClr val="FFC000"/>
              </a:solidFill>
              <a:latin typeface="Helvetica" pitchFamily="34" charset="0"/>
              <a:cs typeface="Helvetica" pitchFamily="34" charset="0"/>
            </a:endParaRPr>
          </a:p>
        </p:txBody>
      </p:sp>
      <p:pic>
        <p:nvPicPr>
          <p:cNvPr id="64" name="Picture 4"/>
          <p:cNvPicPr>
            <a:picLocks noChangeAspect="1" noChangeArrowheads="1"/>
          </p:cNvPicPr>
          <p:nvPr/>
        </p:nvPicPr>
        <p:blipFill>
          <a:blip r:embed="rId22" cstate="print"/>
          <a:srcRect/>
          <a:stretch>
            <a:fillRect/>
          </a:stretch>
        </p:blipFill>
        <p:spPr bwMode="auto">
          <a:xfrm>
            <a:off x="1513456" y="31804865"/>
            <a:ext cx="9173594" cy="6221171"/>
          </a:xfrm>
          <a:prstGeom prst="rect">
            <a:avLst/>
          </a:prstGeom>
          <a:noFill/>
          <a:ln w="9525">
            <a:noFill/>
            <a:miter lim="800000"/>
            <a:headEnd/>
            <a:tailEnd/>
          </a:ln>
          <a:effectLst/>
        </p:spPr>
      </p:pic>
      <p:pic>
        <p:nvPicPr>
          <p:cNvPr id="65" name="Picture 2"/>
          <p:cNvPicPr>
            <a:picLocks noChangeAspect="1" noChangeArrowheads="1"/>
          </p:cNvPicPr>
          <p:nvPr/>
        </p:nvPicPr>
        <p:blipFill>
          <a:blip r:embed="rId23" cstate="print"/>
          <a:srcRect/>
          <a:stretch>
            <a:fillRect/>
          </a:stretch>
        </p:blipFill>
        <p:spPr bwMode="auto">
          <a:xfrm>
            <a:off x="11252870" y="15361972"/>
            <a:ext cx="3257563" cy="3257563"/>
          </a:xfrm>
          <a:prstGeom prst="rect">
            <a:avLst/>
          </a:prstGeom>
          <a:noFill/>
          <a:ln w="12700" cap="flat">
            <a:noFill/>
            <a:miter lim="800000"/>
            <a:headEnd/>
            <a:tailEnd/>
          </a:ln>
        </p:spPr>
      </p:pic>
      <p:pic>
        <p:nvPicPr>
          <p:cNvPr id="66" name="Picture 3"/>
          <p:cNvPicPr>
            <a:picLocks noChangeAspect="1" noChangeArrowheads="1"/>
          </p:cNvPicPr>
          <p:nvPr/>
        </p:nvPicPr>
        <p:blipFill>
          <a:blip r:embed="rId24" cstate="print"/>
          <a:srcRect/>
          <a:stretch>
            <a:fillRect/>
          </a:stretch>
        </p:blipFill>
        <p:spPr bwMode="auto">
          <a:xfrm>
            <a:off x="14483474" y="15357020"/>
            <a:ext cx="3257232" cy="3257232"/>
          </a:xfrm>
          <a:prstGeom prst="rect">
            <a:avLst/>
          </a:prstGeom>
          <a:noFill/>
          <a:ln w="12700" cap="flat">
            <a:noFill/>
            <a:miter lim="800000"/>
            <a:headEnd/>
            <a:tailEnd/>
          </a:ln>
        </p:spPr>
      </p:pic>
      <p:sp>
        <p:nvSpPr>
          <p:cNvPr id="68" name="AutoShape 142"/>
          <p:cNvSpPr>
            <a:spLocks noChangeArrowheads="1"/>
          </p:cNvSpPr>
          <p:nvPr/>
        </p:nvSpPr>
        <p:spPr bwMode="auto">
          <a:xfrm>
            <a:off x="19709768" y="26012273"/>
            <a:ext cx="8725418" cy="12488779"/>
          </a:xfrm>
          <a:prstGeom prst="roundRect">
            <a:avLst>
              <a:gd name="adj" fmla="val 3046"/>
            </a:avLst>
          </a:prstGeom>
          <a:noFill/>
          <a:ln w="36000">
            <a:solidFill>
              <a:srgbClr val="FFFFFF"/>
            </a:solidFill>
            <a:round/>
            <a:headEnd/>
            <a:tailEnd/>
          </a:ln>
        </p:spPr>
        <p:txBody>
          <a:bodyPr wrap="none" anchor="ctr"/>
          <a:lstStyle/>
          <a:p>
            <a:endParaRPr lang="en-US"/>
          </a:p>
        </p:txBody>
      </p:sp>
      <p:graphicFrame>
        <p:nvGraphicFramePr>
          <p:cNvPr id="70" name="Group 1083"/>
          <p:cNvGraphicFramePr>
            <a:graphicFrameLocks noGrp="1"/>
          </p:cNvGraphicFramePr>
          <p:nvPr/>
        </p:nvGraphicFramePr>
        <p:xfrm>
          <a:off x="11146218" y="11057230"/>
          <a:ext cx="5281448" cy="2384815"/>
        </p:xfrm>
        <a:graphic>
          <a:graphicData uri="http://schemas.openxmlformats.org/drawingml/2006/table">
            <a:tbl>
              <a:tblPr/>
              <a:tblGrid>
                <a:gridCol w="1086469"/>
                <a:gridCol w="1384148"/>
                <a:gridCol w="2810831"/>
              </a:tblGrid>
              <a:tr h="449335">
                <a:tc>
                  <a:txBody>
                    <a:bodyPr/>
                    <a:lstStyle/>
                    <a:p>
                      <a:pPr marL="107950" marR="0" lvl="0" indent="-107950" algn="l" defTabSz="457200" rtl="0" eaLnBrk="1" fontAlgn="base" latinLnBrk="0" hangingPunct="0">
                        <a:lnSpc>
                          <a:spcPct val="97000"/>
                        </a:lnSpc>
                        <a:spcBef>
                          <a:spcPct val="0"/>
                        </a:spcBef>
                        <a:spcAft>
                          <a:spcPts val="1425"/>
                        </a:spcAft>
                        <a:buClr>
                          <a:srgbClr val="FFFFFF"/>
                        </a:buClr>
                        <a:buSzPct val="45000"/>
                        <a:buFont typeface="StarSymbol" charset="0"/>
                        <a:buNone/>
                        <a:tabLst/>
                      </a:pPr>
                      <a:endParaRPr kumimoji="0" lang="en-US" sz="2000" b="0" i="0" u="none" strike="noStrike" cap="none" normalizeH="0" baseline="0" dirty="0" smtClean="0">
                        <a:ln>
                          <a:noFill/>
                        </a:ln>
                        <a:solidFill>
                          <a:schemeClr val="bg1"/>
                        </a:solidFill>
                        <a:effectLst/>
                        <a:latin typeface="Arial" charset="0"/>
                      </a:endParaRPr>
                    </a:p>
                  </a:txBody>
                  <a:tcPr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2000" b="0" i="0" u="none" strike="noStrike" cap="none" normalizeH="0" baseline="0" dirty="0" smtClean="0">
                          <a:ln>
                            <a:noFill/>
                          </a:ln>
                          <a:solidFill>
                            <a:schemeClr val="bg1"/>
                          </a:solidFill>
                          <a:effectLst/>
                          <a:latin typeface="Arial" charset="0"/>
                          <a:cs typeface="Times New Roman" pitchFamily="18" charset="0"/>
                        </a:rPr>
                        <a:t>E / </a:t>
                      </a:r>
                      <a:r>
                        <a:rPr kumimoji="0" lang="en-GB" sz="2000" b="0" i="0" u="none" strike="noStrike" cap="none" normalizeH="0" baseline="0" dirty="0" err="1" smtClean="0">
                          <a:ln>
                            <a:noFill/>
                          </a:ln>
                          <a:solidFill>
                            <a:schemeClr val="bg1"/>
                          </a:solidFill>
                          <a:effectLst/>
                          <a:latin typeface="Arial" charset="0"/>
                          <a:cs typeface="Times New Roman" pitchFamily="18" charset="0"/>
                        </a:rPr>
                        <a:t>GeV</a:t>
                      </a:r>
                      <a:endParaRPr kumimoji="0" lang="en-GB" sz="2000" b="0" i="0" u="none" strike="noStrike" cap="none" normalizeH="0" baseline="0" dirty="0" smtClean="0">
                        <a:ln>
                          <a:noFill/>
                        </a:ln>
                        <a:solidFill>
                          <a:schemeClr val="bg1"/>
                        </a:solidFill>
                        <a:effectLst/>
                        <a:latin typeface="Arial" charset="0"/>
                      </a:endParaRP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2000" b="0" i="0" u="none" strike="noStrike" cap="none" normalizeH="0" baseline="0" dirty="0" smtClean="0">
                          <a:ln>
                            <a:noFill/>
                          </a:ln>
                          <a:solidFill>
                            <a:schemeClr val="bg1"/>
                          </a:solidFill>
                          <a:effectLst/>
                          <a:latin typeface="Arial" charset="0"/>
                          <a:cs typeface="Times New Roman" pitchFamily="18" charset="0"/>
                        </a:rPr>
                        <a:t>Circumference / m</a:t>
                      </a:r>
                      <a:endParaRPr kumimoji="0" lang="en-GB" sz="2000" b="0" i="0" u="none" strike="noStrike" cap="none" normalizeH="0" baseline="0" dirty="0" smtClean="0">
                        <a:ln>
                          <a:noFill/>
                        </a:ln>
                        <a:solidFill>
                          <a:schemeClr val="bg1"/>
                        </a:solidFill>
                        <a:effectLst/>
                        <a:latin typeface="Arial" charset="0"/>
                      </a:endParaRP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r>
              <a:tr h="355034">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lang="en-US" sz="2000" b="0" kern="0" dirty="0" err="1" smtClean="0">
                          <a:solidFill>
                            <a:schemeClr val="bg1"/>
                          </a:solidFill>
                          <a:latin typeface="Helvetica" pitchFamily="34" charset="0"/>
                          <a:cs typeface="Helvetica" pitchFamily="34" charset="0"/>
                        </a:rPr>
                        <a:t>Linac</a:t>
                      </a:r>
                      <a:endParaRPr kumimoji="0" lang="en-GB" sz="2000" b="0" i="0" u="none" strike="noStrike" cap="none" normalizeH="0" baseline="0" dirty="0" smtClean="0">
                        <a:ln>
                          <a:noFill/>
                        </a:ln>
                        <a:solidFill>
                          <a:schemeClr val="bg1"/>
                        </a:solidFill>
                        <a:effectLst/>
                        <a:latin typeface="Arial" charset="0"/>
                      </a:endParaRPr>
                    </a:p>
                  </a:txBody>
                  <a:tcPr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107950" marR="0" lvl="0" indent="-107950" algn="l" defTabSz="457200" rtl="0" eaLnBrk="1" fontAlgn="base" latinLnBrk="0" hangingPunct="0">
                        <a:lnSpc>
                          <a:spcPct val="97000"/>
                        </a:lnSpc>
                        <a:spcBef>
                          <a:spcPct val="0"/>
                        </a:spcBef>
                        <a:spcAft>
                          <a:spcPts val="1425"/>
                        </a:spcAft>
                        <a:buClr>
                          <a:srgbClr val="FFFFFF"/>
                        </a:buClr>
                        <a:buSzPct val="45000"/>
                        <a:buFont typeface="StarSymbol" charset="0"/>
                        <a:buNone/>
                        <a:tabLst/>
                      </a:pPr>
                      <a:r>
                        <a:rPr kumimoji="0" lang="en-US" sz="2000" b="0" i="0" u="none" strike="noStrike" cap="none" normalizeH="0" baseline="0" dirty="0" smtClean="0">
                          <a:ln>
                            <a:noFill/>
                          </a:ln>
                          <a:solidFill>
                            <a:schemeClr val="bg1"/>
                          </a:solidFill>
                          <a:effectLst/>
                          <a:latin typeface="Arial" charset="0"/>
                        </a:rPr>
                        <a:t>0.05</a:t>
                      </a: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107950" marR="0" lvl="0" indent="-107950" algn="l" defTabSz="457200" rtl="0" eaLnBrk="1" fontAlgn="base" latinLnBrk="0" hangingPunct="0">
                        <a:lnSpc>
                          <a:spcPct val="97000"/>
                        </a:lnSpc>
                        <a:spcBef>
                          <a:spcPct val="0"/>
                        </a:spcBef>
                        <a:spcAft>
                          <a:spcPts val="1425"/>
                        </a:spcAft>
                        <a:buClr>
                          <a:srgbClr val="FFFFFF"/>
                        </a:buClr>
                        <a:buSzPct val="45000"/>
                        <a:buFont typeface="StarSymbol" charset="0"/>
                        <a:buNone/>
                        <a:tabLst/>
                      </a:pPr>
                      <a:r>
                        <a:rPr kumimoji="0" lang="en-US" sz="2000" b="0" i="0" u="none" strike="noStrike" cap="none" normalizeH="0" baseline="0" dirty="0" smtClean="0">
                          <a:ln>
                            <a:noFill/>
                          </a:ln>
                          <a:solidFill>
                            <a:schemeClr val="bg1"/>
                          </a:solidFill>
                          <a:effectLst/>
                          <a:latin typeface="Arial" charset="0"/>
                        </a:rPr>
                        <a:t>30</a:t>
                      </a: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r>
              <a:tr h="355034">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lang="en-US" sz="2000" b="0" kern="0" dirty="0" smtClean="0">
                          <a:solidFill>
                            <a:schemeClr val="bg1"/>
                          </a:solidFill>
                          <a:latin typeface="Helvetica" pitchFamily="34" charset="0"/>
                          <a:cs typeface="Helvetica" pitchFamily="34" charset="0"/>
                        </a:rPr>
                        <a:t>PSB</a:t>
                      </a:r>
                      <a:endParaRPr kumimoji="0" lang="en-GB" sz="2000" b="0" i="0" u="none" strike="noStrike" cap="none" normalizeH="0" baseline="0" dirty="0" smtClean="0">
                        <a:ln>
                          <a:noFill/>
                        </a:ln>
                        <a:solidFill>
                          <a:schemeClr val="bg1"/>
                        </a:solidFill>
                        <a:effectLst/>
                        <a:latin typeface="Arial" charset="0"/>
                      </a:endParaRPr>
                    </a:p>
                  </a:txBody>
                  <a:tcPr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2000" b="0" i="0" u="none" strike="noStrike" cap="none" normalizeH="0" baseline="0" dirty="0" smtClean="0">
                          <a:ln>
                            <a:noFill/>
                          </a:ln>
                          <a:solidFill>
                            <a:schemeClr val="bg1"/>
                          </a:solidFill>
                          <a:effectLst/>
                          <a:latin typeface="Arial" charset="0"/>
                          <a:cs typeface="Times New Roman" pitchFamily="18" charset="0"/>
                        </a:rPr>
                        <a:t>1.4</a:t>
                      </a:r>
                      <a:endParaRPr kumimoji="0" lang="en-GB" sz="2000" b="0" i="0" u="none" strike="noStrike" cap="none" normalizeH="0" baseline="0" dirty="0" smtClean="0">
                        <a:ln>
                          <a:noFill/>
                        </a:ln>
                        <a:solidFill>
                          <a:schemeClr val="bg1"/>
                        </a:solidFill>
                        <a:effectLst/>
                        <a:latin typeface="Arial" charset="0"/>
                      </a:endParaRP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2000" b="0" i="0" u="none" strike="noStrike" cap="none" normalizeH="0" baseline="0" dirty="0" smtClean="0">
                          <a:ln>
                            <a:noFill/>
                          </a:ln>
                          <a:solidFill>
                            <a:schemeClr val="bg1"/>
                          </a:solidFill>
                          <a:effectLst/>
                          <a:latin typeface="Arial" charset="0"/>
                          <a:cs typeface="Times New Roman" pitchFamily="18" charset="0"/>
                        </a:rPr>
                        <a:t>157</a:t>
                      </a:r>
                      <a:endParaRPr kumimoji="0" lang="en-GB" sz="2000" b="0" i="0" u="none" strike="noStrike" cap="none" normalizeH="0" baseline="0" dirty="0" smtClean="0">
                        <a:ln>
                          <a:noFill/>
                        </a:ln>
                        <a:solidFill>
                          <a:schemeClr val="bg1"/>
                        </a:solidFill>
                        <a:effectLst/>
                        <a:latin typeface="Arial" charset="0"/>
                      </a:endParaRP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r>
              <a:tr h="355034">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lang="en-US" sz="2000" b="0" kern="0" dirty="0" smtClean="0">
                          <a:solidFill>
                            <a:schemeClr val="bg1"/>
                          </a:solidFill>
                          <a:latin typeface="Helvetica" pitchFamily="34" charset="0"/>
                          <a:cs typeface="Helvetica" pitchFamily="34" charset="0"/>
                        </a:rPr>
                        <a:t>PS</a:t>
                      </a:r>
                      <a:endParaRPr kumimoji="0" lang="en-GB" sz="2000" b="0" i="0" u="none" strike="noStrike" cap="none" normalizeH="0" baseline="0" dirty="0" smtClean="0">
                        <a:ln>
                          <a:noFill/>
                        </a:ln>
                        <a:solidFill>
                          <a:schemeClr val="bg1"/>
                        </a:solidFill>
                        <a:effectLst/>
                        <a:latin typeface="Arial" charset="0"/>
                      </a:endParaRPr>
                    </a:p>
                  </a:txBody>
                  <a:tcPr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2000" b="0" i="0" u="none" strike="noStrike" cap="none" normalizeH="0" baseline="0" dirty="0" smtClean="0">
                          <a:ln>
                            <a:noFill/>
                          </a:ln>
                          <a:solidFill>
                            <a:schemeClr val="bg1"/>
                          </a:solidFill>
                          <a:effectLst/>
                          <a:latin typeface="Arial" charset="0"/>
                          <a:cs typeface="Times New Roman" pitchFamily="18" charset="0"/>
                        </a:rPr>
                        <a:t>26</a:t>
                      </a:r>
                      <a:endParaRPr kumimoji="0" lang="en-GB" sz="2000" b="0" i="0" u="none" strike="noStrike" cap="none" normalizeH="0" baseline="0" dirty="0" smtClean="0">
                        <a:ln>
                          <a:noFill/>
                        </a:ln>
                        <a:solidFill>
                          <a:schemeClr val="bg1"/>
                        </a:solidFill>
                        <a:effectLst/>
                        <a:latin typeface="Arial" charset="0"/>
                      </a:endParaRP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2000" b="0" i="0" u="none" strike="noStrike" cap="none" normalizeH="0" baseline="0" dirty="0" smtClean="0">
                          <a:ln>
                            <a:noFill/>
                          </a:ln>
                          <a:solidFill>
                            <a:schemeClr val="bg1"/>
                          </a:solidFill>
                          <a:effectLst/>
                          <a:latin typeface="Arial" charset="0"/>
                          <a:cs typeface="Times New Roman" pitchFamily="18" charset="0"/>
                        </a:rPr>
                        <a:t>628 = 4 x PSB</a:t>
                      </a:r>
                      <a:endParaRPr kumimoji="0" lang="en-GB" sz="2000" b="0" i="0" u="none" strike="noStrike" cap="none" normalizeH="0" baseline="0" dirty="0" smtClean="0">
                        <a:ln>
                          <a:noFill/>
                        </a:ln>
                        <a:solidFill>
                          <a:schemeClr val="bg1"/>
                        </a:solidFill>
                        <a:effectLst/>
                        <a:latin typeface="Arial" charset="0"/>
                      </a:endParaRP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r>
              <a:tr h="355034">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2000" b="0" i="0" u="none" strike="noStrike" cap="none" normalizeH="0" baseline="0" dirty="0" smtClean="0">
                          <a:ln>
                            <a:noFill/>
                          </a:ln>
                          <a:solidFill>
                            <a:schemeClr val="bg1"/>
                          </a:solidFill>
                          <a:effectLst/>
                          <a:latin typeface="Arial" charset="0"/>
                          <a:cs typeface="Times New Roman" pitchFamily="18" charset="0"/>
                        </a:rPr>
                        <a:t>SPS</a:t>
                      </a:r>
                      <a:endParaRPr kumimoji="0" lang="en-GB" sz="2000" b="0" i="0" u="none" strike="noStrike" cap="none" normalizeH="0" baseline="0" dirty="0" smtClean="0">
                        <a:ln>
                          <a:noFill/>
                        </a:ln>
                        <a:solidFill>
                          <a:schemeClr val="bg1"/>
                        </a:solidFill>
                        <a:effectLst/>
                        <a:latin typeface="Arial" charset="0"/>
                      </a:endParaRPr>
                    </a:p>
                  </a:txBody>
                  <a:tcPr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2000" b="0" i="0" u="none" strike="noStrike" cap="none" normalizeH="0" baseline="0" dirty="0" smtClean="0">
                          <a:ln>
                            <a:noFill/>
                          </a:ln>
                          <a:solidFill>
                            <a:schemeClr val="bg1"/>
                          </a:solidFill>
                          <a:effectLst/>
                          <a:latin typeface="Arial" charset="0"/>
                          <a:cs typeface="Times New Roman" pitchFamily="18" charset="0"/>
                        </a:rPr>
                        <a:t>450</a:t>
                      </a:r>
                      <a:endParaRPr kumimoji="0" lang="en-GB" sz="2000" b="0" i="0" u="none" strike="noStrike" cap="none" normalizeH="0" baseline="0" dirty="0" smtClean="0">
                        <a:ln>
                          <a:noFill/>
                        </a:ln>
                        <a:solidFill>
                          <a:schemeClr val="bg1"/>
                        </a:solidFill>
                        <a:effectLst/>
                        <a:latin typeface="Arial" charset="0"/>
                      </a:endParaRP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lang="en-US" sz="2000" b="0" kern="0" dirty="0" smtClean="0">
                          <a:solidFill>
                            <a:schemeClr val="bg1"/>
                          </a:solidFill>
                          <a:latin typeface="Helvetica" pitchFamily="34" charset="0"/>
                          <a:cs typeface="Helvetica" pitchFamily="34" charset="0"/>
                        </a:rPr>
                        <a:t>6’911 = 11 x PS</a:t>
                      </a:r>
                      <a:endParaRPr kumimoji="0" lang="en-GB" sz="2000" b="0" i="0" u="none" strike="noStrike" cap="none" normalizeH="0" baseline="0" dirty="0" smtClean="0">
                        <a:ln>
                          <a:noFill/>
                        </a:ln>
                        <a:solidFill>
                          <a:schemeClr val="bg1"/>
                        </a:solidFill>
                        <a:effectLst/>
                        <a:latin typeface="Arial" charset="0"/>
                      </a:endParaRP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r>
              <a:tr h="355034">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2000" b="0" i="0" u="none" strike="noStrike" cap="none" normalizeH="0" baseline="0" dirty="0" smtClean="0">
                          <a:ln>
                            <a:noFill/>
                          </a:ln>
                          <a:solidFill>
                            <a:schemeClr val="bg1"/>
                          </a:solidFill>
                          <a:effectLst/>
                          <a:latin typeface="Arial" charset="0"/>
                          <a:cs typeface="Times New Roman" pitchFamily="18" charset="0"/>
                        </a:rPr>
                        <a:t>LHC</a:t>
                      </a:r>
                      <a:endParaRPr kumimoji="0" lang="en-GB" sz="2000" b="0" i="0" u="none" strike="noStrike" cap="none" normalizeH="0" baseline="0" dirty="0" smtClean="0">
                        <a:ln>
                          <a:noFill/>
                        </a:ln>
                        <a:solidFill>
                          <a:schemeClr val="bg1"/>
                        </a:solidFill>
                        <a:effectLst/>
                        <a:latin typeface="Arial" charset="0"/>
                      </a:endParaRPr>
                    </a:p>
                  </a:txBody>
                  <a:tcPr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2000" b="0" i="0" u="none" strike="noStrike" cap="none" normalizeH="0" baseline="0" dirty="0" smtClean="0">
                          <a:ln>
                            <a:noFill/>
                          </a:ln>
                          <a:solidFill>
                            <a:schemeClr val="bg1"/>
                          </a:solidFill>
                          <a:effectLst/>
                          <a:latin typeface="Arial" charset="0"/>
                          <a:cs typeface="Times New Roman" pitchFamily="18" charset="0"/>
                        </a:rPr>
                        <a:t>4000</a:t>
                      </a:r>
                      <a:endParaRPr kumimoji="0" lang="en-GB" sz="2000" b="0" i="0" u="none" strike="noStrike" cap="none" normalizeH="0" baseline="0" dirty="0" smtClean="0">
                        <a:ln>
                          <a:noFill/>
                        </a:ln>
                        <a:solidFill>
                          <a:schemeClr val="bg1"/>
                        </a:solidFill>
                        <a:effectLst/>
                        <a:latin typeface="Arial" charset="0"/>
                      </a:endParaRP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lang="en-US" sz="2000" b="0" kern="0" dirty="0" smtClean="0">
                          <a:solidFill>
                            <a:schemeClr val="bg1"/>
                          </a:solidFill>
                          <a:latin typeface="Helvetica" pitchFamily="34" charset="0"/>
                          <a:cs typeface="Helvetica" pitchFamily="34" charset="0"/>
                        </a:rPr>
                        <a:t>26’657 = 27/7 x SPS</a:t>
                      </a:r>
                      <a:endParaRPr kumimoji="0" lang="en-GB" sz="2000" b="0" i="0" u="none" strike="noStrike" cap="none" normalizeH="0" baseline="0" dirty="0" smtClean="0">
                        <a:ln>
                          <a:noFill/>
                        </a:ln>
                        <a:solidFill>
                          <a:schemeClr val="bg1"/>
                        </a:solidFill>
                        <a:effectLst/>
                        <a:latin typeface="Arial" charset="0"/>
                      </a:endParaRP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r>
            </a:tbl>
          </a:graphicData>
        </a:graphic>
      </p:graphicFrame>
      <p:sp>
        <p:nvSpPr>
          <p:cNvPr id="71" name="AutoShape 142"/>
          <p:cNvSpPr>
            <a:spLocks noChangeArrowheads="1"/>
          </p:cNvSpPr>
          <p:nvPr/>
        </p:nvSpPr>
        <p:spPr bwMode="auto">
          <a:xfrm>
            <a:off x="1124434" y="14846968"/>
            <a:ext cx="17888780" cy="8301790"/>
          </a:xfrm>
          <a:prstGeom prst="roundRect">
            <a:avLst>
              <a:gd name="adj" fmla="val 3046"/>
            </a:avLst>
          </a:prstGeom>
          <a:noFill/>
          <a:ln w="36000">
            <a:solidFill>
              <a:srgbClr val="FFFFFF"/>
            </a:solidFill>
            <a:round/>
            <a:headEnd/>
            <a:tailEnd/>
          </a:ln>
        </p:spPr>
        <p:txBody>
          <a:bodyPr wrap="none" anchor="ctr"/>
          <a:lstStyle/>
          <a:p>
            <a:endParaRPr lang="en-US"/>
          </a:p>
        </p:txBody>
      </p:sp>
      <p:sp>
        <p:nvSpPr>
          <p:cNvPr id="72" name="AutoShape 142"/>
          <p:cNvSpPr>
            <a:spLocks noChangeArrowheads="1"/>
          </p:cNvSpPr>
          <p:nvPr/>
        </p:nvSpPr>
        <p:spPr bwMode="auto">
          <a:xfrm>
            <a:off x="1130969" y="24247366"/>
            <a:ext cx="17854864" cy="14253687"/>
          </a:xfrm>
          <a:prstGeom prst="roundRect">
            <a:avLst>
              <a:gd name="adj" fmla="val 3046"/>
            </a:avLst>
          </a:prstGeom>
          <a:noFill/>
          <a:ln w="36000">
            <a:solidFill>
              <a:srgbClr val="FFFFFF"/>
            </a:solidFill>
            <a:round/>
            <a:headEnd/>
            <a:tailEnd/>
          </a:ln>
        </p:spPr>
        <p:txBody>
          <a:bodyPr wrap="none" anchor="ctr"/>
          <a:lstStyle/>
          <a:p>
            <a:endParaRPr lang="en-US"/>
          </a:p>
        </p:txBody>
      </p:sp>
      <p:sp>
        <p:nvSpPr>
          <p:cNvPr id="73" name="Text Box 143"/>
          <p:cNvSpPr txBox="1">
            <a:spLocks noChangeArrowheads="1"/>
          </p:cNvSpPr>
          <p:nvPr/>
        </p:nvSpPr>
        <p:spPr bwMode="auto">
          <a:xfrm>
            <a:off x="1081808" y="23457395"/>
            <a:ext cx="6179577" cy="830997"/>
          </a:xfrm>
          <a:prstGeom prst="rect">
            <a:avLst/>
          </a:prstGeom>
          <a:noFill/>
          <a:ln w="9525">
            <a:noFill/>
            <a:miter lim="800000"/>
            <a:headEnd/>
            <a:tailEnd/>
          </a:ln>
          <a:effectLst/>
        </p:spPr>
        <p:txBody>
          <a:bodyPr wrap="none">
            <a:spAutoFit/>
          </a:bodyPr>
          <a:lstStyle/>
          <a:p>
            <a:r>
              <a:rPr lang="en-US" sz="4800" b="1" dirty="0" smtClean="0">
                <a:solidFill>
                  <a:srgbClr val="FFFF00"/>
                </a:solidFill>
                <a:latin typeface="Helvetica" pitchFamily="34" charset="0"/>
              </a:rPr>
              <a:t>Performance in 2011</a:t>
            </a:r>
            <a:endParaRPr lang="en-US" sz="4800" b="1" dirty="0">
              <a:solidFill>
                <a:srgbClr val="FFFF00"/>
              </a:solidFill>
              <a:latin typeface="Helvetica" pitchFamily="34" charset="0"/>
            </a:endParaRPr>
          </a:p>
        </p:txBody>
      </p:sp>
      <p:sp>
        <p:nvSpPr>
          <p:cNvPr id="74" name="Text Box 143"/>
          <p:cNvSpPr txBox="1">
            <a:spLocks noChangeArrowheads="1"/>
          </p:cNvSpPr>
          <p:nvPr/>
        </p:nvSpPr>
        <p:spPr bwMode="auto">
          <a:xfrm>
            <a:off x="19879837" y="25215398"/>
            <a:ext cx="6862776" cy="830997"/>
          </a:xfrm>
          <a:prstGeom prst="rect">
            <a:avLst/>
          </a:prstGeom>
          <a:noFill/>
          <a:ln w="9525">
            <a:noFill/>
            <a:miter lim="800000"/>
            <a:headEnd/>
            <a:tailEnd/>
          </a:ln>
          <a:effectLst/>
        </p:spPr>
        <p:txBody>
          <a:bodyPr wrap="none">
            <a:spAutoFit/>
          </a:bodyPr>
          <a:lstStyle/>
          <a:p>
            <a:r>
              <a:rPr lang="en-US" sz="4800" b="1" dirty="0" smtClean="0">
                <a:solidFill>
                  <a:srgbClr val="FFFF00"/>
                </a:solidFill>
                <a:latin typeface="Helvetica" pitchFamily="34" charset="0"/>
              </a:rPr>
              <a:t>Performance evolution</a:t>
            </a:r>
            <a:endParaRPr lang="en-US" sz="4800" b="1" dirty="0">
              <a:solidFill>
                <a:srgbClr val="FFFF00"/>
              </a:solidFill>
              <a:latin typeface="Helvetica" pitchFamily="34" charset="0"/>
            </a:endParaRPr>
          </a:p>
        </p:txBody>
      </p:sp>
      <p:graphicFrame>
        <p:nvGraphicFramePr>
          <p:cNvPr id="76" name="Group 1083"/>
          <p:cNvGraphicFramePr>
            <a:graphicFrameLocks noGrp="1"/>
          </p:cNvGraphicFramePr>
          <p:nvPr/>
        </p:nvGraphicFramePr>
        <p:xfrm>
          <a:off x="10468303" y="24612087"/>
          <a:ext cx="8055351" cy="4099343"/>
        </p:xfrm>
        <a:graphic>
          <a:graphicData uri="http://schemas.openxmlformats.org/drawingml/2006/table">
            <a:tbl>
              <a:tblPr/>
              <a:tblGrid>
                <a:gridCol w="3592058"/>
                <a:gridCol w="1499859"/>
                <a:gridCol w="1475669"/>
                <a:gridCol w="1487765"/>
              </a:tblGrid>
              <a:tr h="458311">
                <a:tc>
                  <a:txBody>
                    <a:bodyPr/>
                    <a:lstStyle/>
                    <a:p>
                      <a:pPr marL="107950" marR="0" lvl="0" indent="-107950" algn="l" defTabSz="457200" rtl="0" eaLnBrk="1" fontAlgn="base" latinLnBrk="0" hangingPunct="0">
                        <a:lnSpc>
                          <a:spcPct val="97000"/>
                        </a:lnSpc>
                        <a:spcBef>
                          <a:spcPct val="0"/>
                        </a:spcBef>
                        <a:spcAft>
                          <a:spcPts val="1425"/>
                        </a:spcAft>
                        <a:buClr>
                          <a:srgbClr val="FFFFFF"/>
                        </a:buClr>
                        <a:buSzPct val="45000"/>
                        <a:buFont typeface="StarSymbol" charset="0"/>
                        <a:buNone/>
                        <a:tabLst/>
                      </a:pPr>
                      <a:r>
                        <a:rPr kumimoji="0" lang="en-US" sz="1800" b="1" i="0" u="none" strike="noStrike" cap="none" normalizeH="0" baseline="0" dirty="0" smtClean="0">
                          <a:ln>
                            <a:noFill/>
                          </a:ln>
                          <a:solidFill>
                            <a:schemeClr val="bg1"/>
                          </a:solidFill>
                          <a:effectLst/>
                          <a:latin typeface="Arial" charset="0"/>
                        </a:rPr>
                        <a:t>Parameter</a:t>
                      </a:r>
                    </a:p>
                  </a:txBody>
                  <a:tcPr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cs typeface="Times New Roman" pitchFamily="18" charset="0"/>
                        </a:rPr>
                        <a:t>Design</a:t>
                      </a:r>
                      <a:endParaRPr kumimoji="0" lang="en-GB" sz="1800" b="1" i="0" u="none" strike="noStrike" cap="none" normalizeH="0" baseline="0" dirty="0" smtClean="0">
                        <a:ln>
                          <a:noFill/>
                        </a:ln>
                        <a:solidFill>
                          <a:schemeClr val="bg1"/>
                        </a:solidFill>
                        <a:effectLst/>
                        <a:latin typeface="Arial" charset="0"/>
                      </a:endParaRP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cs typeface="Times New Roman" pitchFamily="18" charset="0"/>
                        </a:rPr>
                        <a:t>2011</a:t>
                      </a:r>
                      <a:endParaRPr kumimoji="0" lang="en-GB" sz="1800" b="1" i="0" u="none" strike="noStrike" cap="none" normalizeH="0" baseline="0" dirty="0" smtClean="0">
                        <a:ln>
                          <a:noFill/>
                        </a:ln>
                        <a:solidFill>
                          <a:schemeClr val="bg1"/>
                        </a:solidFill>
                        <a:effectLst/>
                        <a:latin typeface="Arial" charset="0"/>
                      </a:endParaRP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rPr>
                        <a:t>2012</a:t>
                      </a: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r>
              <a:tr h="455129">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lang="en-US" sz="1800" b="1" kern="0" dirty="0" smtClean="0">
                          <a:solidFill>
                            <a:schemeClr val="bg1"/>
                          </a:solidFill>
                          <a:latin typeface="Helvetica" pitchFamily="34" charset="0"/>
                          <a:cs typeface="Helvetica" pitchFamily="34" charset="0"/>
                        </a:rPr>
                        <a:t>Beam energy [</a:t>
                      </a:r>
                      <a:r>
                        <a:rPr lang="en-US" sz="1800" b="1" kern="0" dirty="0" err="1" smtClean="0">
                          <a:solidFill>
                            <a:schemeClr val="bg1"/>
                          </a:solidFill>
                          <a:latin typeface="Helvetica" pitchFamily="34" charset="0"/>
                          <a:cs typeface="Helvetica" pitchFamily="34" charset="0"/>
                        </a:rPr>
                        <a:t>TeV</a:t>
                      </a:r>
                      <a:r>
                        <a:rPr lang="en-US" sz="1800" b="1" kern="0" dirty="0" smtClean="0">
                          <a:solidFill>
                            <a:schemeClr val="bg1"/>
                          </a:solidFill>
                          <a:latin typeface="Helvetica" pitchFamily="34" charset="0"/>
                          <a:cs typeface="Helvetica" pitchFamily="34" charset="0"/>
                        </a:rPr>
                        <a:t>]</a:t>
                      </a:r>
                      <a:endParaRPr kumimoji="0" lang="en-GB" sz="1800" b="1" i="0" u="none" strike="noStrike" cap="none" normalizeH="0" baseline="0" dirty="0" smtClean="0">
                        <a:ln>
                          <a:noFill/>
                        </a:ln>
                        <a:solidFill>
                          <a:schemeClr val="bg1"/>
                        </a:solidFill>
                        <a:effectLst/>
                        <a:latin typeface="Arial" charset="0"/>
                      </a:endParaRPr>
                    </a:p>
                  </a:txBody>
                  <a:tcPr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107950" marR="0" lvl="0" indent="-107950" algn="l" defTabSz="457200" rtl="0" eaLnBrk="1" fontAlgn="base" latinLnBrk="0" hangingPunct="0">
                        <a:lnSpc>
                          <a:spcPct val="97000"/>
                        </a:lnSpc>
                        <a:spcBef>
                          <a:spcPct val="0"/>
                        </a:spcBef>
                        <a:spcAft>
                          <a:spcPts val="1425"/>
                        </a:spcAft>
                        <a:buClr>
                          <a:srgbClr val="FFFFFF"/>
                        </a:buClr>
                        <a:buSzPct val="45000"/>
                        <a:buFont typeface="StarSymbol" charset="0"/>
                        <a:buNone/>
                        <a:tabLst/>
                      </a:pPr>
                      <a:r>
                        <a:rPr kumimoji="0" lang="en-US" sz="1800" b="1" i="0" u="none" strike="noStrike" cap="none" normalizeH="0" baseline="0" dirty="0" smtClean="0">
                          <a:ln>
                            <a:noFill/>
                          </a:ln>
                          <a:solidFill>
                            <a:schemeClr val="bg1"/>
                          </a:solidFill>
                          <a:effectLst/>
                          <a:latin typeface="Arial" charset="0"/>
                        </a:rPr>
                        <a:t>7</a:t>
                      </a: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107950" marR="0" lvl="0" indent="-107950" algn="l" defTabSz="457200" rtl="0" eaLnBrk="1" fontAlgn="base" latinLnBrk="0" hangingPunct="0">
                        <a:lnSpc>
                          <a:spcPct val="97000"/>
                        </a:lnSpc>
                        <a:spcBef>
                          <a:spcPct val="0"/>
                        </a:spcBef>
                        <a:spcAft>
                          <a:spcPts val="1425"/>
                        </a:spcAft>
                        <a:buClr>
                          <a:srgbClr val="FFFFFF"/>
                        </a:buClr>
                        <a:buSzPct val="45000"/>
                        <a:buFont typeface="StarSymbol" charset="0"/>
                        <a:buNone/>
                        <a:tabLst/>
                      </a:pPr>
                      <a:r>
                        <a:rPr kumimoji="0" lang="en-US" sz="1800" b="1" i="0" u="none" strike="noStrike" cap="none" normalizeH="0" baseline="0" dirty="0" smtClean="0">
                          <a:ln>
                            <a:noFill/>
                          </a:ln>
                          <a:solidFill>
                            <a:schemeClr val="bg1"/>
                          </a:solidFill>
                          <a:effectLst/>
                          <a:latin typeface="Arial" charset="0"/>
                        </a:rPr>
                        <a:t>3.5</a:t>
                      </a: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107950" marR="0" lvl="0" indent="-107950" algn="l" defTabSz="457200" rtl="0" eaLnBrk="1" fontAlgn="base" latinLnBrk="0" hangingPunct="0">
                        <a:lnSpc>
                          <a:spcPct val="97000"/>
                        </a:lnSpc>
                        <a:spcBef>
                          <a:spcPct val="0"/>
                        </a:spcBef>
                        <a:spcAft>
                          <a:spcPts val="1425"/>
                        </a:spcAft>
                        <a:buClr>
                          <a:srgbClr val="FFFFFF"/>
                        </a:buClr>
                        <a:buSzPct val="45000"/>
                        <a:buFont typeface="StarSymbol" charset="0"/>
                        <a:buNone/>
                        <a:tabLst/>
                      </a:pPr>
                      <a:r>
                        <a:rPr kumimoji="0" lang="en-US" sz="1800" b="1" i="0" u="none" strike="noStrike" cap="none" normalizeH="0" baseline="0" dirty="0" smtClean="0">
                          <a:ln>
                            <a:noFill/>
                          </a:ln>
                          <a:solidFill>
                            <a:schemeClr val="bg1"/>
                          </a:solidFill>
                          <a:effectLst/>
                          <a:latin typeface="Arial" charset="0"/>
                        </a:rPr>
                        <a:t>4</a:t>
                      </a: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r>
              <a:tr h="455129">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lang="en-US" sz="1800" b="1" kern="0" dirty="0" smtClean="0">
                          <a:solidFill>
                            <a:schemeClr val="bg1"/>
                          </a:solidFill>
                          <a:latin typeface="Helvetica" pitchFamily="34" charset="0"/>
                          <a:cs typeface="Helvetica" pitchFamily="34" charset="0"/>
                        </a:rPr>
                        <a:t>Peak luminosity</a:t>
                      </a:r>
                      <a:r>
                        <a:rPr lang="en-US" sz="1800" b="1" kern="0" baseline="0" dirty="0" smtClean="0">
                          <a:solidFill>
                            <a:schemeClr val="bg1"/>
                          </a:solidFill>
                          <a:latin typeface="Helvetica" pitchFamily="34" charset="0"/>
                          <a:cs typeface="Helvetica" pitchFamily="34" charset="0"/>
                        </a:rPr>
                        <a:t> [10</a:t>
                      </a:r>
                      <a:r>
                        <a:rPr lang="en-US" sz="1800" b="1" kern="0" baseline="30000" dirty="0" smtClean="0">
                          <a:solidFill>
                            <a:schemeClr val="bg1"/>
                          </a:solidFill>
                          <a:latin typeface="Helvetica" pitchFamily="34" charset="0"/>
                          <a:cs typeface="Helvetica" pitchFamily="34" charset="0"/>
                        </a:rPr>
                        <a:t>33</a:t>
                      </a:r>
                      <a:r>
                        <a:rPr lang="en-US" sz="1800" b="1" kern="0" baseline="0" dirty="0" smtClean="0">
                          <a:solidFill>
                            <a:schemeClr val="bg1"/>
                          </a:solidFill>
                          <a:latin typeface="Helvetica" pitchFamily="34" charset="0"/>
                          <a:cs typeface="Helvetica" pitchFamily="34" charset="0"/>
                        </a:rPr>
                        <a:t> cm</a:t>
                      </a:r>
                      <a:r>
                        <a:rPr lang="en-US" sz="1800" b="1" kern="0" baseline="30000" dirty="0" smtClean="0">
                          <a:solidFill>
                            <a:schemeClr val="bg1"/>
                          </a:solidFill>
                          <a:latin typeface="Helvetica" pitchFamily="34" charset="0"/>
                          <a:cs typeface="Helvetica" pitchFamily="34" charset="0"/>
                        </a:rPr>
                        <a:t>-2</a:t>
                      </a:r>
                      <a:r>
                        <a:rPr lang="en-US" sz="1800" b="1" kern="0" baseline="0" dirty="0" smtClean="0">
                          <a:solidFill>
                            <a:schemeClr val="bg1"/>
                          </a:solidFill>
                          <a:latin typeface="Helvetica" pitchFamily="34" charset="0"/>
                          <a:cs typeface="Helvetica" pitchFamily="34" charset="0"/>
                        </a:rPr>
                        <a:t>s</a:t>
                      </a:r>
                      <a:r>
                        <a:rPr lang="en-US" sz="1800" b="1" kern="0" baseline="30000" dirty="0" smtClean="0">
                          <a:solidFill>
                            <a:schemeClr val="bg1"/>
                          </a:solidFill>
                          <a:latin typeface="Helvetica" pitchFamily="34" charset="0"/>
                          <a:cs typeface="Helvetica" pitchFamily="34" charset="0"/>
                        </a:rPr>
                        <a:t>-1</a:t>
                      </a:r>
                      <a:r>
                        <a:rPr lang="en-US" sz="1800" b="1" kern="0" baseline="0" dirty="0" smtClean="0">
                          <a:solidFill>
                            <a:schemeClr val="bg1"/>
                          </a:solidFill>
                          <a:latin typeface="Helvetica" pitchFamily="34" charset="0"/>
                          <a:cs typeface="Helvetica" pitchFamily="34" charset="0"/>
                        </a:rPr>
                        <a:t>]</a:t>
                      </a:r>
                      <a:endParaRPr kumimoji="0" lang="en-GB" sz="1800" b="1" i="0" u="none" strike="noStrike" cap="none" normalizeH="0" baseline="0" dirty="0" smtClean="0">
                        <a:ln>
                          <a:noFill/>
                        </a:ln>
                        <a:solidFill>
                          <a:schemeClr val="bg1"/>
                        </a:solidFill>
                        <a:effectLst/>
                        <a:latin typeface="Arial" charset="0"/>
                      </a:endParaRPr>
                    </a:p>
                  </a:txBody>
                  <a:tcPr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cs typeface="Times New Roman" pitchFamily="18" charset="0"/>
                        </a:rPr>
                        <a:t>10</a:t>
                      </a:r>
                      <a:endParaRPr kumimoji="0" lang="en-GB" sz="1800" b="1" i="0" u="none" strike="noStrike" cap="none" normalizeH="0" baseline="0" dirty="0" smtClean="0">
                        <a:ln>
                          <a:noFill/>
                        </a:ln>
                        <a:solidFill>
                          <a:schemeClr val="bg1"/>
                        </a:solidFill>
                        <a:effectLst/>
                        <a:latin typeface="Arial" charset="0"/>
                      </a:endParaRP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cs typeface="Times New Roman" pitchFamily="18" charset="0"/>
                        </a:rPr>
                        <a:t>3.6</a:t>
                      </a:r>
                      <a:endParaRPr kumimoji="0" lang="en-GB" sz="1800" b="1" i="0" u="none" strike="noStrike" cap="none" normalizeH="0" baseline="0" dirty="0" smtClean="0">
                        <a:ln>
                          <a:noFill/>
                        </a:ln>
                        <a:solidFill>
                          <a:schemeClr val="bg1"/>
                        </a:solidFill>
                        <a:effectLst/>
                        <a:latin typeface="Arial" charset="0"/>
                      </a:endParaRP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rPr>
                        <a:t>5.4</a:t>
                      </a: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r>
              <a:tr h="455129">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lang="en-US" sz="1800" b="1" kern="0" dirty="0" smtClean="0">
                          <a:solidFill>
                            <a:schemeClr val="bg1"/>
                          </a:solidFill>
                          <a:latin typeface="Helvetica" pitchFamily="34" charset="0"/>
                          <a:cs typeface="Helvetica" pitchFamily="34" charset="0"/>
                        </a:rPr>
                        <a:t>Stored</a:t>
                      </a:r>
                      <a:r>
                        <a:rPr lang="en-US" sz="1800" b="1" kern="0" baseline="0" dirty="0" smtClean="0">
                          <a:solidFill>
                            <a:schemeClr val="bg1"/>
                          </a:solidFill>
                          <a:latin typeface="Helvetica" pitchFamily="34" charset="0"/>
                          <a:cs typeface="Helvetica" pitchFamily="34" charset="0"/>
                        </a:rPr>
                        <a:t> Energy [MJ]</a:t>
                      </a:r>
                      <a:endParaRPr kumimoji="0" lang="en-GB" sz="1800" b="1" i="0" u="none" strike="noStrike" cap="none" normalizeH="0" baseline="0" dirty="0" smtClean="0">
                        <a:ln>
                          <a:noFill/>
                        </a:ln>
                        <a:solidFill>
                          <a:schemeClr val="bg1"/>
                        </a:solidFill>
                        <a:effectLst/>
                        <a:latin typeface="Arial" charset="0"/>
                      </a:endParaRPr>
                    </a:p>
                  </a:txBody>
                  <a:tcPr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cs typeface="Times New Roman" pitchFamily="18" charset="0"/>
                        </a:rPr>
                        <a:t>362</a:t>
                      </a:r>
                      <a:endParaRPr kumimoji="0" lang="en-GB" sz="1800" b="1" i="0" u="none" strike="noStrike" cap="none" normalizeH="0" baseline="0" dirty="0" smtClean="0">
                        <a:ln>
                          <a:noFill/>
                        </a:ln>
                        <a:solidFill>
                          <a:schemeClr val="bg1"/>
                        </a:solidFill>
                        <a:effectLst/>
                        <a:latin typeface="Arial" charset="0"/>
                      </a:endParaRP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rPr>
                        <a:t>112</a:t>
                      </a: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rPr>
                        <a:t>115</a:t>
                      </a: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r>
              <a:tr h="455129">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rPr>
                        <a:t>Bunch intensity [10</a:t>
                      </a:r>
                      <a:r>
                        <a:rPr kumimoji="0" lang="en-GB" sz="1800" b="1" i="0" u="none" strike="noStrike" cap="none" normalizeH="0" baseline="30000" dirty="0" smtClean="0">
                          <a:ln>
                            <a:noFill/>
                          </a:ln>
                          <a:solidFill>
                            <a:schemeClr val="bg1"/>
                          </a:solidFill>
                          <a:effectLst/>
                          <a:latin typeface="Arial" charset="0"/>
                        </a:rPr>
                        <a:t>10</a:t>
                      </a:r>
                      <a:r>
                        <a:rPr kumimoji="0" lang="en-GB" sz="1800" b="1" i="0" u="none" strike="noStrike" cap="none" normalizeH="0" baseline="0" dirty="0" smtClean="0">
                          <a:ln>
                            <a:noFill/>
                          </a:ln>
                          <a:solidFill>
                            <a:schemeClr val="bg1"/>
                          </a:solidFill>
                          <a:effectLst/>
                          <a:latin typeface="Arial" charset="0"/>
                        </a:rPr>
                        <a:t> p]</a:t>
                      </a:r>
                    </a:p>
                  </a:txBody>
                  <a:tcPr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cs typeface="Times New Roman" pitchFamily="18" charset="0"/>
                        </a:rPr>
                        <a:t>11.5</a:t>
                      </a:r>
                      <a:endParaRPr kumimoji="0" lang="en-GB" sz="1800" b="1" i="0" u="none" strike="noStrike" cap="none" normalizeH="0" baseline="0" dirty="0" smtClean="0">
                        <a:ln>
                          <a:noFill/>
                        </a:ln>
                        <a:solidFill>
                          <a:schemeClr val="bg1"/>
                        </a:solidFill>
                        <a:effectLst/>
                        <a:latin typeface="Arial" charset="0"/>
                      </a:endParaRP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rPr>
                        <a:t>14.5</a:t>
                      </a: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rPr>
                        <a:t>13.5</a:t>
                      </a: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r>
              <a:tr h="455129">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cs typeface="Times New Roman" pitchFamily="18" charset="0"/>
                        </a:rPr>
                        <a:t>Bunch spacing [ns]</a:t>
                      </a:r>
                      <a:endParaRPr kumimoji="0" lang="en-GB" sz="1800" b="1" i="0" u="none" strike="noStrike" cap="none" normalizeH="0" baseline="0" dirty="0" smtClean="0">
                        <a:ln>
                          <a:noFill/>
                        </a:ln>
                        <a:solidFill>
                          <a:schemeClr val="bg1"/>
                        </a:solidFill>
                        <a:effectLst/>
                        <a:latin typeface="Arial" charset="0"/>
                      </a:endParaRPr>
                    </a:p>
                  </a:txBody>
                  <a:tcPr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cs typeface="Times New Roman" pitchFamily="18" charset="0"/>
                        </a:rPr>
                        <a:t>25</a:t>
                      </a:r>
                      <a:endParaRPr kumimoji="0" lang="en-GB" sz="1800" b="1" i="0" u="none" strike="noStrike" cap="none" normalizeH="0" baseline="0" dirty="0" smtClean="0">
                        <a:ln>
                          <a:noFill/>
                        </a:ln>
                        <a:solidFill>
                          <a:schemeClr val="bg1"/>
                        </a:solidFill>
                        <a:effectLst/>
                        <a:latin typeface="Arial" charset="0"/>
                      </a:endParaRP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rPr>
                        <a:t>50</a:t>
                      </a: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rPr>
                        <a:t>50</a:t>
                      </a: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r>
              <a:tr h="455129">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rPr>
                        <a:t>Bunch number</a:t>
                      </a:r>
                    </a:p>
                  </a:txBody>
                  <a:tcPr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rPr>
                        <a:t>2808</a:t>
                      </a: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rPr>
                        <a:t>1380</a:t>
                      </a: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rPr>
                        <a:t>1380</a:t>
                      </a: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r>
              <a:tr h="455129">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rPr>
                        <a:t>Norm. </a:t>
                      </a:r>
                      <a:r>
                        <a:rPr kumimoji="0" lang="en-GB" sz="1800" b="1" i="0" u="none" strike="noStrike" cap="none" normalizeH="0" baseline="0" dirty="0" err="1" smtClean="0">
                          <a:ln>
                            <a:noFill/>
                          </a:ln>
                          <a:solidFill>
                            <a:schemeClr val="bg1"/>
                          </a:solidFill>
                          <a:effectLst/>
                          <a:latin typeface="Arial" charset="0"/>
                        </a:rPr>
                        <a:t>emittance</a:t>
                      </a:r>
                      <a:r>
                        <a:rPr kumimoji="0" lang="en-GB" sz="1800" b="1" i="0" u="none" strike="noStrike" cap="none" normalizeH="0" baseline="0" dirty="0" smtClean="0">
                          <a:ln>
                            <a:noFill/>
                          </a:ln>
                          <a:solidFill>
                            <a:schemeClr val="bg1"/>
                          </a:solidFill>
                          <a:effectLst/>
                          <a:latin typeface="Arial" charset="0"/>
                        </a:rPr>
                        <a:t> H/V [</a:t>
                      </a:r>
                      <a:r>
                        <a:rPr kumimoji="0" lang="en-GB" sz="1800" b="1" i="0" u="none" strike="noStrike" cap="none" normalizeH="0" baseline="0" dirty="0" smtClean="0">
                          <a:ln>
                            <a:noFill/>
                          </a:ln>
                          <a:solidFill>
                            <a:schemeClr val="bg1"/>
                          </a:solidFill>
                          <a:effectLst/>
                          <a:latin typeface="Symbol" pitchFamily="18" charset="2"/>
                        </a:rPr>
                        <a:t>m</a:t>
                      </a:r>
                      <a:r>
                        <a:rPr kumimoji="0" lang="en-GB" sz="1800" b="1" i="0" u="none" strike="noStrike" cap="none" normalizeH="0" baseline="0" dirty="0" smtClean="0">
                          <a:ln>
                            <a:noFill/>
                          </a:ln>
                          <a:solidFill>
                            <a:schemeClr val="bg1"/>
                          </a:solidFill>
                          <a:effectLst/>
                          <a:latin typeface="Arial" charset="0"/>
                        </a:rPr>
                        <a:t>m]</a:t>
                      </a:r>
                    </a:p>
                  </a:txBody>
                  <a:tcPr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rPr>
                        <a:t>3.5</a:t>
                      </a: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rPr>
                        <a:t>~2.4</a:t>
                      </a: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rPr>
                        <a:t>~2.4</a:t>
                      </a: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r>
              <a:tr h="455129">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Symbol" pitchFamily="18" charset="2"/>
                        </a:rPr>
                        <a:t>b</a:t>
                      </a:r>
                      <a:r>
                        <a:rPr kumimoji="0" lang="en-GB" sz="1800" b="1" i="0" u="none" strike="noStrike" cap="none" normalizeH="0" baseline="0" dirty="0" smtClean="0">
                          <a:ln>
                            <a:noFill/>
                          </a:ln>
                          <a:solidFill>
                            <a:schemeClr val="bg1"/>
                          </a:solidFill>
                          <a:effectLst/>
                          <a:latin typeface="Arial" charset="0"/>
                        </a:rPr>
                        <a:t>* IR1/IR5 [m]</a:t>
                      </a:r>
                    </a:p>
                  </a:txBody>
                  <a:tcPr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rPr>
                        <a:t>0.55</a:t>
                      </a: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rPr>
                        <a:t>1.0</a:t>
                      </a: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7000"/>
                        </a:lnSpc>
                        <a:spcBef>
                          <a:spcPct val="0"/>
                        </a:spcBef>
                        <a:spcAft>
                          <a:spcPts val="1425"/>
                        </a:spcAft>
                        <a:buClrTx/>
                        <a:buSzTx/>
                        <a:buFontTx/>
                        <a:buNone/>
                        <a:tabLst/>
                      </a:pPr>
                      <a:r>
                        <a:rPr kumimoji="0" lang="en-GB" sz="1800" b="1" i="0" u="none" strike="noStrike" cap="none" normalizeH="0" baseline="0" dirty="0" smtClean="0">
                          <a:ln>
                            <a:noFill/>
                          </a:ln>
                          <a:solidFill>
                            <a:schemeClr val="bg1"/>
                          </a:solidFill>
                          <a:effectLst/>
                          <a:latin typeface="Arial" charset="0"/>
                        </a:rPr>
                        <a:t>0.6</a:t>
                      </a:r>
                    </a:p>
                  </a:txBody>
                  <a:tcPr anchor="ctr" anchorCtr="1" horzOverflow="overflow">
                    <a:lnL w="28575"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r>
            </a:tbl>
          </a:graphicData>
        </a:graphic>
      </p:graphicFrame>
      <p:sp>
        <p:nvSpPr>
          <p:cNvPr id="98" name="TextBox 97"/>
          <p:cNvSpPr txBox="1"/>
          <p:nvPr/>
        </p:nvSpPr>
        <p:spPr>
          <a:xfrm>
            <a:off x="4248150" y="35361244"/>
            <a:ext cx="1822545" cy="646331"/>
          </a:xfrm>
          <a:prstGeom prst="rect">
            <a:avLst/>
          </a:prstGeom>
          <a:solidFill>
            <a:schemeClr val="bg1">
              <a:lumMod val="95000"/>
            </a:schemeClr>
          </a:solidFill>
        </p:spPr>
        <p:txBody>
          <a:bodyPr wrap="square" rtlCol="0">
            <a:spAutoFit/>
          </a:bodyPr>
          <a:lstStyle/>
          <a:p>
            <a:pPr algn="ctr"/>
            <a:r>
              <a:rPr lang="en-US" sz="1800" b="1" i="1" dirty="0" smtClean="0">
                <a:latin typeface="Helvetica" pitchFamily="34" charset="0"/>
                <a:cs typeface="Helvetica" pitchFamily="34" charset="0"/>
              </a:rPr>
              <a:t>Increasing </a:t>
            </a:r>
          </a:p>
          <a:p>
            <a:pPr algn="ctr"/>
            <a:r>
              <a:rPr lang="en-US" sz="1800" b="1" i="1" dirty="0" smtClean="0">
                <a:latin typeface="Helvetica" pitchFamily="34" charset="0"/>
                <a:cs typeface="Helvetica" pitchFamily="34" charset="0"/>
              </a:rPr>
              <a:t>bunch number</a:t>
            </a:r>
            <a:endParaRPr lang="en-US" sz="1800" b="1" i="1" dirty="0">
              <a:latin typeface="Helvetica" pitchFamily="34" charset="0"/>
              <a:cs typeface="Helvetica" pitchFamily="34" charset="0"/>
            </a:endParaRPr>
          </a:p>
        </p:txBody>
      </p:sp>
      <p:sp>
        <p:nvSpPr>
          <p:cNvPr id="107" name="TextBox 106"/>
          <p:cNvSpPr txBox="1"/>
          <p:nvPr/>
        </p:nvSpPr>
        <p:spPr>
          <a:xfrm>
            <a:off x="6457950" y="34548586"/>
            <a:ext cx="1550734" cy="646331"/>
          </a:xfrm>
          <a:prstGeom prst="rect">
            <a:avLst/>
          </a:prstGeom>
          <a:solidFill>
            <a:schemeClr val="bg1">
              <a:lumMod val="95000"/>
            </a:schemeClr>
          </a:solidFill>
        </p:spPr>
        <p:txBody>
          <a:bodyPr wrap="square" rtlCol="0">
            <a:spAutoFit/>
          </a:bodyPr>
          <a:lstStyle/>
          <a:p>
            <a:pPr algn="ctr"/>
            <a:r>
              <a:rPr lang="en-US" sz="1800" b="1" i="1" dirty="0" smtClean="0">
                <a:latin typeface="Helvetica" pitchFamily="34" charset="0"/>
                <a:cs typeface="Helvetica" pitchFamily="34" charset="0"/>
              </a:rPr>
              <a:t>Increasing </a:t>
            </a:r>
          </a:p>
          <a:p>
            <a:pPr algn="ctr"/>
            <a:r>
              <a:rPr lang="en-US" sz="1800" b="1" i="1" dirty="0" smtClean="0">
                <a:latin typeface="Helvetica" pitchFamily="34" charset="0"/>
                <a:cs typeface="Helvetica" pitchFamily="34" charset="0"/>
              </a:rPr>
              <a:t>bunch pop.</a:t>
            </a:r>
            <a:endParaRPr lang="en-US" sz="1800" b="1" i="1" dirty="0">
              <a:latin typeface="Helvetica" pitchFamily="34" charset="0"/>
              <a:cs typeface="Helvetica" pitchFamily="34" charset="0"/>
            </a:endParaRPr>
          </a:p>
        </p:txBody>
      </p:sp>
      <p:sp>
        <p:nvSpPr>
          <p:cNvPr id="109" name="TextBox 108"/>
          <p:cNvSpPr txBox="1"/>
          <p:nvPr/>
        </p:nvSpPr>
        <p:spPr>
          <a:xfrm>
            <a:off x="7525261" y="33546393"/>
            <a:ext cx="2291254" cy="400110"/>
          </a:xfrm>
          <a:prstGeom prst="rect">
            <a:avLst/>
          </a:prstGeom>
          <a:solidFill>
            <a:schemeClr val="bg1">
              <a:lumMod val="95000"/>
            </a:schemeClr>
          </a:solidFill>
        </p:spPr>
        <p:txBody>
          <a:bodyPr wrap="square" rtlCol="0">
            <a:spAutoFit/>
          </a:bodyPr>
          <a:lstStyle/>
          <a:p>
            <a:pPr algn="ctr"/>
            <a:r>
              <a:rPr lang="en-US" sz="2000" b="1" i="1" dirty="0" smtClean="0">
                <a:latin typeface="Symbol" pitchFamily="18" charset="2"/>
                <a:cs typeface="Helvetica" pitchFamily="34" charset="0"/>
              </a:rPr>
              <a:t>b</a:t>
            </a:r>
            <a:r>
              <a:rPr lang="en-US" sz="2000" b="1" i="1" dirty="0" smtClean="0">
                <a:latin typeface="Helvetica" pitchFamily="34" charset="0"/>
                <a:cs typeface="Helvetica" pitchFamily="34" charset="0"/>
              </a:rPr>
              <a:t>* 1.5 m </a:t>
            </a:r>
            <a:r>
              <a:rPr lang="en-US" sz="2000" b="1" i="1" dirty="0" smtClean="0">
                <a:latin typeface="Helvetica" pitchFamily="34" charset="0"/>
                <a:cs typeface="Helvetica" pitchFamily="34" charset="0"/>
                <a:sym typeface="Wingdings" pitchFamily="2" charset="2"/>
              </a:rPr>
              <a:t> 1 m</a:t>
            </a:r>
            <a:endParaRPr lang="en-US" sz="2000" b="1" i="1" dirty="0">
              <a:latin typeface="Helvetica" pitchFamily="34" charset="0"/>
              <a:cs typeface="Helvetica" pitchFamily="34" charset="0"/>
            </a:endParaRPr>
          </a:p>
        </p:txBody>
      </p:sp>
      <p:sp>
        <p:nvSpPr>
          <p:cNvPr id="110" name="Right Arrow 109"/>
          <p:cNvSpPr/>
          <p:nvPr/>
        </p:nvSpPr>
        <p:spPr bwMode="auto">
          <a:xfrm>
            <a:off x="10828423" y="34494951"/>
            <a:ext cx="1070396" cy="709449"/>
          </a:xfrm>
          <a:prstGeom prst="rightArrow">
            <a:avLst/>
          </a:prstGeom>
          <a:solidFill>
            <a:srgbClr val="FFC0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imes New Roman" pitchFamily="18" charset="0"/>
            </a:endParaRPr>
          </a:p>
        </p:txBody>
      </p:sp>
      <p:pic>
        <p:nvPicPr>
          <p:cNvPr id="111" name="Picture 110" descr="2e2mu.png"/>
          <p:cNvPicPr preferRelativeResize="0">
            <a:picLocks noChangeAspect="1"/>
          </p:cNvPicPr>
          <p:nvPr/>
        </p:nvPicPr>
        <p:blipFill>
          <a:blip r:embed="rId25" cstate="print">
            <a:extLst>
              <a:ext uri="{28A0092B-C50C-407E-A947-70E740481C1C}">
                <a14:useLocalDpi xmlns="" xmlns:a14="http://schemas.microsoft.com/office/drawing/2010/main" val="0"/>
              </a:ext>
            </a:extLst>
          </a:blip>
          <a:stretch>
            <a:fillRect/>
          </a:stretch>
        </p:blipFill>
        <p:spPr>
          <a:xfrm>
            <a:off x="12782763" y="30254838"/>
            <a:ext cx="2449320" cy="1785634"/>
          </a:xfrm>
          <a:prstGeom prst="rect">
            <a:avLst/>
          </a:prstGeom>
          <a:ln w="38100" cmpd="sng">
            <a:noFill/>
          </a:ln>
        </p:spPr>
      </p:pic>
      <p:pic>
        <p:nvPicPr>
          <p:cNvPr id="113" name="Picture 5"/>
          <p:cNvPicPr>
            <a:picLocks noChangeAspect="1"/>
          </p:cNvPicPr>
          <p:nvPr/>
        </p:nvPicPr>
        <p:blipFill>
          <a:blip r:embed="rId26" cstate="print"/>
          <a:srcRect/>
          <a:stretch>
            <a:fillRect/>
          </a:stretch>
        </p:blipFill>
        <p:spPr bwMode="auto">
          <a:xfrm>
            <a:off x="15678289" y="29995816"/>
            <a:ext cx="2603799" cy="1790522"/>
          </a:xfrm>
          <a:prstGeom prst="rect">
            <a:avLst/>
          </a:prstGeom>
          <a:noFill/>
          <a:ln w="9525">
            <a:noFill/>
            <a:miter lim="800000"/>
            <a:headEnd/>
            <a:tailEnd/>
          </a:ln>
        </p:spPr>
      </p:pic>
      <p:sp>
        <p:nvSpPr>
          <p:cNvPr id="114" name="Text Box 137"/>
          <p:cNvSpPr txBox="1">
            <a:spLocks noChangeArrowheads="1"/>
          </p:cNvSpPr>
          <p:nvPr/>
        </p:nvSpPr>
        <p:spPr bwMode="auto">
          <a:xfrm>
            <a:off x="1535916" y="24483752"/>
            <a:ext cx="8739052" cy="7571303"/>
          </a:xfrm>
          <a:prstGeom prst="rect">
            <a:avLst/>
          </a:prstGeom>
          <a:noFill/>
          <a:ln w="36000">
            <a:noFill/>
            <a:miter lim="800000"/>
            <a:headEnd/>
            <a:tailEnd/>
          </a:ln>
        </p:spPr>
        <p:txBody>
          <a:bodyPr wrap="square" lIns="0" tIns="0" rIns="0" bIns="0">
            <a:sp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dirty="0" smtClean="0">
                <a:solidFill>
                  <a:schemeClr val="bg1"/>
                </a:solidFill>
                <a:latin typeface="Helvetica" pitchFamily="34" charset="0"/>
              </a:rPr>
              <a:t>The 2011 LHC run phases:</a:t>
            </a:r>
          </a:p>
          <a:p>
            <a:pPr marL="457200" indent="-360363">
              <a:spcBef>
                <a:spcPts val="600"/>
              </a:spcBef>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dirty="0" smtClean="0">
                <a:solidFill>
                  <a:srgbClr val="FFFF00"/>
                </a:solidFill>
                <a:latin typeface="Helvetica" pitchFamily="34" charset="0"/>
              </a:rPr>
              <a:t>Low intensity commissioning </a:t>
            </a:r>
            <a:r>
              <a:rPr lang="en-GB" dirty="0" smtClean="0">
                <a:solidFill>
                  <a:schemeClr val="bg1"/>
                </a:solidFill>
                <a:latin typeface="Helvetica" pitchFamily="34" charset="0"/>
              </a:rPr>
              <a:t>– 3 weeks.</a:t>
            </a:r>
          </a:p>
          <a:p>
            <a:pPr marL="457200" indent="-360363">
              <a:spcBef>
                <a:spcPts val="600"/>
              </a:spcBef>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dirty="0" smtClean="0">
                <a:solidFill>
                  <a:srgbClr val="FFFF00"/>
                </a:solidFill>
                <a:latin typeface="Helvetica" pitchFamily="34" charset="0"/>
              </a:rPr>
              <a:t>Scrubbing run for e-cloud mitigation </a:t>
            </a:r>
            <a:r>
              <a:rPr lang="en-GB" dirty="0" smtClean="0">
                <a:solidFill>
                  <a:schemeClr val="bg1"/>
                </a:solidFill>
                <a:latin typeface="Helvetica" pitchFamily="34" charset="0"/>
              </a:rPr>
              <a:t>– 1 week.</a:t>
            </a:r>
          </a:p>
          <a:p>
            <a:pPr marL="457200" indent="-360363">
              <a:spcBef>
                <a:spcPts val="600"/>
              </a:spcBef>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dirty="0" smtClean="0">
                <a:solidFill>
                  <a:srgbClr val="FFFF00"/>
                </a:solidFill>
                <a:latin typeface="Helvetica" pitchFamily="34" charset="0"/>
              </a:rPr>
              <a:t>Increase of the number of bunches to 1380 </a:t>
            </a:r>
            <a:r>
              <a:rPr lang="en-GB" dirty="0" smtClean="0">
                <a:solidFill>
                  <a:schemeClr val="bg1"/>
                </a:solidFill>
                <a:latin typeface="Helvetica" pitchFamily="34" charset="0"/>
              </a:rPr>
              <a:t>– 3-4 months.</a:t>
            </a:r>
          </a:p>
          <a:p>
            <a:pPr marL="457200" indent="-360363">
              <a:spcBef>
                <a:spcPts val="600"/>
              </a:spcBef>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dirty="0" smtClean="0">
                <a:solidFill>
                  <a:srgbClr val="FFFF00"/>
                </a:solidFill>
                <a:latin typeface="Helvetica" pitchFamily="34" charset="0"/>
              </a:rPr>
              <a:t>Ramp up of the bunch intensity </a:t>
            </a:r>
            <a:r>
              <a:rPr lang="en-GB" dirty="0" smtClean="0">
                <a:solidFill>
                  <a:schemeClr val="bg1"/>
                </a:solidFill>
                <a:latin typeface="Helvetica" pitchFamily="34" charset="0"/>
              </a:rPr>
              <a:t>– 1-2 month.</a:t>
            </a:r>
          </a:p>
          <a:p>
            <a:pPr marL="457200" indent="-360363">
              <a:spcBef>
                <a:spcPts val="600"/>
              </a:spcBef>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dirty="0" smtClean="0">
                <a:solidFill>
                  <a:srgbClr val="FFFF00"/>
                </a:solidFill>
                <a:latin typeface="Helvetica" pitchFamily="34" charset="0"/>
              </a:rPr>
              <a:t>Reduction of </a:t>
            </a:r>
            <a:r>
              <a:rPr lang="en-GB" dirty="0" smtClean="0">
                <a:solidFill>
                  <a:srgbClr val="FFFF00"/>
                </a:solidFill>
                <a:latin typeface="Symbol" pitchFamily="18" charset="2"/>
              </a:rPr>
              <a:t>b</a:t>
            </a:r>
            <a:r>
              <a:rPr lang="en-GB" dirty="0" smtClean="0">
                <a:solidFill>
                  <a:srgbClr val="FFFF00"/>
                </a:solidFill>
                <a:latin typeface="Helvetica" pitchFamily="34" charset="0"/>
              </a:rPr>
              <a:t>* from 1.5m to 1m </a:t>
            </a:r>
            <a:r>
              <a:rPr lang="en-GB" dirty="0" smtClean="0">
                <a:solidFill>
                  <a:schemeClr val="bg1"/>
                </a:solidFill>
                <a:latin typeface="Helvetica" pitchFamily="34" charset="0"/>
              </a:rPr>
              <a:t>in IR1/5. This reduction became possible after detailed aperture measurements.</a:t>
            </a:r>
          </a:p>
          <a:p>
            <a:pPr marL="268288" indent="-268288">
              <a:spcBef>
                <a:spcPts val="600"/>
              </a:spcBef>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endParaRPr lang="en-GB" dirty="0" smtClean="0">
              <a:solidFill>
                <a:schemeClr val="bg1"/>
              </a:solidFill>
              <a:latin typeface="Helvetica" pitchFamily="34" charset="0"/>
            </a:endParaRPr>
          </a:p>
          <a:p>
            <a:pPr>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dirty="0" smtClean="0">
                <a:solidFill>
                  <a:schemeClr val="bg1"/>
                </a:solidFill>
                <a:latin typeface="Helvetica" pitchFamily="34" charset="0"/>
              </a:rPr>
              <a:t>Each step in intensity and every change in </a:t>
            </a:r>
          </a:p>
          <a:p>
            <a:pPr>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dirty="0" smtClean="0">
                <a:solidFill>
                  <a:schemeClr val="bg1"/>
                </a:solidFill>
                <a:latin typeface="Helvetica" pitchFamily="34" charset="0"/>
              </a:rPr>
              <a:t>machine conditions was analysed in the </a:t>
            </a:r>
          </a:p>
          <a:p>
            <a:pPr>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dirty="0" smtClean="0">
                <a:solidFill>
                  <a:schemeClr val="bg1"/>
                </a:solidFill>
                <a:latin typeface="Helvetica" pitchFamily="34" charset="0"/>
              </a:rPr>
              <a:t>light of machine protection. </a:t>
            </a:r>
          </a:p>
          <a:p>
            <a:pPr>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dirty="0" smtClean="0">
                <a:solidFill>
                  <a:schemeClr val="bg1"/>
                </a:solidFill>
                <a:latin typeface="Helvetica" pitchFamily="34" charset="0"/>
              </a:rPr>
              <a:t>In collision the high intensity bunches / beams must  be stabilized with Landau </a:t>
            </a:r>
            <a:r>
              <a:rPr lang="en-GB" dirty="0" err="1" smtClean="0">
                <a:solidFill>
                  <a:schemeClr val="bg1"/>
                </a:solidFill>
                <a:latin typeface="Helvetica" pitchFamily="34" charset="0"/>
              </a:rPr>
              <a:t>octupoles</a:t>
            </a:r>
            <a:r>
              <a:rPr lang="en-GB" dirty="0" smtClean="0">
                <a:solidFill>
                  <a:schemeClr val="bg1"/>
                </a:solidFill>
                <a:latin typeface="Helvetica" pitchFamily="34" charset="0"/>
              </a:rPr>
              <a:t> and  a Transverse FB system. The beams are unstable (TCBI) without those measures.</a:t>
            </a:r>
          </a:p>
          <a:p>
            <a:pPr>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dirty="0" smtClean="0">
                <a:solidFill>
                  <a:schemeClr val="bg1"/>
                </a:solidFill>
                <a:latin typeface="Helvetica" pitchFamily="34" charset="0"/>
              </a:rPr>
              <a:t>The high luminosity with 2x fewer bunches than nominal </a:t>
            </a:r>
            <a:r>
              <a:rPr lang="en-GB" dirty="0" smtClean="0">
                <a:solidFill>
                  <a:schemeClr val="bg1"/>
                </a:solidFill>
                <a:latin typeface="Helvetica" pitchFamily="34" charset="0"/>
              </a:rPr>
              <a:t>implied </a:t>
            </a:r>
            <a:r>
              <a:rPr lang="en-GB" dirty="0" smtClean="0">
                <a:solidFill>
                  <a:schemeClr val="bg1"/>
                </a:solidFill>
                <a:latin typeface="Helvetica" pitchFamily="34" charset="0"/>
              </a:rPr>
              <a:t>event </a:t>
            </a:r>
            <a:r>
              <a:rPr lang="en-GB" dirty="0" smtClean="0">
                <a:solidFill>
                  <a:schemeClr val="bg1"/>
                </a:solidFill>
                <a:latin typeface="Helvetica" pitchFamily="34" charset="0"/>
              </a:rPr>
              <a:t>pile-ups </a:t>
            </a:r>
            <a:r>
              <a:rPr lang="en-GB" dirty="0" smtClean="0">
                <a:solidFill>
                  <a:schemeClr val="bg1"/>
                </a:solidFill>
                <a:latin typeface="Helvetica" pitchFamily="34" charset="0"/>
              </a:rPr>
              <a:t>of up to </a:t>
            </a:r>
            <a:r>
              <a:rPr lang="en-GB" dirty="0" smtClean="0">
                <a:solidFill>
                  <a:srgbClr val="FFC000"/>
                </a:solidFill>
                <a:latin typeface="Helvetica" pitchFamily="34" charset="0"/>
              </a:rPr>
              <a:t>~18 events / bunch crossing</a:t>
            </a:r>
            <a:r>
              <a:rPr lang="en-GB" dirty="0" smtClean="0">
                <a:solidFill>
                  <a:schemeClr val="bg1"/>
                </a:solidFill>
                <a:latin typeface="Helvetica" pitchFamily="34" charset="0"/>
              </a:rPr>
              <a:t> in 2011, a value that was pushed to </a:t>
            </a:r>
            <a:r>
              <a:rPr lang="en-GB" dirty="0" smtClean="0">
                <a:solidFill>
                  <a:srgbClr val="FFC000"/>
                </a:solidFill>
                <a:latin typeface="Helvetica" pitchFamily="34" charset="0"/>
              </a:rPr>
              <a:t>~30</a:t>
            </a:r>
            <a:r>
              <a:rPr lang="en-GB" dirty="0" smtClean="0">
                <a:solidFill>
                  <a:schemeClr val="bg1"/>
                </a:solidFill>
                <a:latin typeface="Helvetica" pitchFamily="34" charset="0"/>
              </a:rPr>
              <a:t> in 2012.</a:t>
            </a:r>
          </a:p>
          <a:p>
            <a:pPr>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endParaRPr lang="en-GB" dirty="0" smtClean="0">
              <a:solidFill>
                <a:schemeClr val="bg1"/>
              </a:solidFill>
              <a:latin typeface="Helvetica" pitchFamily="34" charset="0"/>
            </a:endParaRPr>
          </a:p>
        </p:txBody>
      </p:sp>
      <p:sp>
        <p:nvSpPr>
          <p:cNvPr id="115" name="TextBox 114"/>
          <p:cNvSpPr txBox="1"/>
          <p:nvPr/>
        </p:nvSpPr>
        <p:spPr>
          <a:xfrm>
            <a:off x="12214747" y="16131654"/>
            <a:ext cx="1851789" cy="338554"/>
          </a:xfrm>
          <a:prstGeom prst="rect">
            <a:avLst/>
          </a:prstGeom>
          <a:noFill/>
        </p:spPr>
        <p:txBody>
          <a:bodyPr wrap="none" rtlCol="0">
            <a:spAutoFit/>
          </a:bodyPr>
          <a:lstStyle/>
          <a:p>
            <a:r>
              <a:rPr lang="en-US" sz="1600" b="1" dirty="0" smtClean="0">
                <a:solidFill>
                  <a:srgbClr val="FF0000"/>
                </a:solidFill>
                <a:latin typeface="Helvetica" pitchFamily="34" charset="0"/>
                <a:cs typeface="Helvetica" pitchFamily="34" charset="0"/>
              </a:rPr>
              <a:t>Min 2:10 minutes</a:t>
            </a:r>
            <a:endParaRPr lang="en-US" sz="1600" b="1" dirty="0">
              <a:solidFill>
                <a:srgbClr val="FF0000"/>
              </a:solidFill>
              <a:latin typeface="Helvetica" pitchFamily="34" charset="0"/>
              <a:cs typeface="Helvetica" pitchFamily="34" charset="0"/>
            </a:endParaRPr>
          </a:p>
        </p:txBody>
      </p:sp>
      <p:sp>
        <p:nvSpPr>
          <p:cNvPr id="116" name="TextBox 115"/>
          <p:cNvSpPr txBox="1"/>
          <p:nvPr/>
        </p:nvSpPr>
        <p:spPr>
          <a:xfrm>
            <a:off x="15287769" y="16174871"/>
            <a:ext cx="1881990" cy="677108"/>
          </a:xfrm>
          <a:prstGeom prst="rect">
            <a:avLst/>
          </a:prstGeom>
          <a:noFill/>
        </p:spPr>
        <p:txBody>
          <a:bodyPr wrap="none" rtlCol="0">
            <a:spAutoFit/>
          </a:bodyPr>
          <a:lstStyle/>
          <a:p>
            <a:pPr>
              <a:spcBef>
                <a:spcPts val="1200"/>
              </a:spcBef>
            </a:pPr>
            <a:r>
              <a:rPr lang="en-US" sz="1400" b="1" dirty="0" smtClean="0">
                <a:solidFill>
                  <a:srgbClr val="FF0000"/>
                </a:solidFill>
                <a:latin typeface="Helvetica" pitchFamily="34" charset="0"/>
                <a:cs typeface="Helvetica" pitchFamily="34" charset="0"/>
              </a:rPr>
              <a:t>Average length ~6 h</a:t>
            </a:r>
          </a:p>
          <a:p>
            <a:pPr>
              <a:spcBef>
                <a:spcPts val="1200"/>
              </a:spcBef>
            </a:pPr>
            <a:r>
              <a:rPr lang="en-US" sz="1400" b="1" dirty="0" err="1" smtClean="0">
                <a:solidFill>
                  <a:srgbClr val="0033CC"/>
                </a:solidFill>
                <a:latin typeface="Helvetica" pitchFamily="34" charset="0"/>
                <a:cs typeface="Helvetica" pitchFamily="34" charset="0"/>
              </a:rPr>
              <a:t>Lumi</a:t>
            </a:r>
            <a:r>
              <a:rPr lang="en-US" sz="1400" b="1" dirty="0" smtClean="0">
                <a:solidFill>
                  <a:srgbClr val="0033CC"/>
                </a:solidFill>
                <a:latin typeface="Helvetica" pitchFamily="34" charset="0"/>
                <a:cs typeface="Helvetica" pitchFamily="34" charset="0"/>
              </a:rPr>
              <a:t> lifetime ~ 20 h</a:t>
            </a:r>
            <a:endParaRPr lang="en-US" sz="1400" b="1" dirty="0">
              <a:solidFill>
                <a:srgbClr val="0033CC"/>
              </a:solidFill>
              <a:latin typeface="Helvetica" pitchFamily="34" charset="0"/>
              <a:cs typeface="Helvetica" pitchFamily="34" charset="0"/>
            </a:endParaRPr>
          </a:p>
        </p:txBody>
      </p:sp>
      <p:sp>
        <p:nvSpPr>
          <p:cNvPr id="117" name="TextBox 116"/>
          <p:cNvSpPr txBox="1"/>
          <p:nvPr/>
        </p:nvSpPr>
        <p:spPr>
          <a:xfrm>
            <a:off x="2807832" y="35393655"/>
            <a:ext cx="1259200" cy="584775"/>
          </a:xfrm>
          <a:prstGeom prst="rect">
            <a:avLst/>
          </a:prstGeom>
          <a:solidFill>
            <a:schemeClr val="accent1">
              <a:lumMod val="20000"/>
              <a:lumOff val="80000"/>
            </a:schemeClr>
          </a:solidFill>
        </p:spPr>
        <p:txBody>
          <a:bodyPr wrap="square" rtlCol="0">
            <a:spAutoFit/>
          </a:bodyPr>
          <a:lstStyle/>
          <a:p>
            <a:pPr algn="ctr"/>
            <a:r>
              <a:rPr lang="en-US" sz="1600" b="1" i="1" dirty="0" smtClean="0">
                <a:latin typeface="Helvetica" pitchFamily="34" charset="0"/>
                <a:cs typeface="Helvetica" pitchFamily="34" charset="0"/>
              </a:rPr>
              <a:t>E-cloud</a:t>
            </a:r>
          </a:p>
          <a:p>
            <a:pPr algn="ctr"/>
            <a:r>
              <a:rPr lang="en-US" sz="1600" b="1" i="1" dirty="0" smtClean="0">
                <a:latin typeface="Helvetica" pitchFamily="34" charset="0"/>
                <a:cs typeface="Helvetica" pitchFamily="34" charset="0"/>
              </a:rPr>
              <a:t>Scrubbing</a:t>
            </a:r>
            <a:endParaRPr lang="en-US" sz="1600" b="1" i="1" dirty="0">
              <a:latin typeface="Helvetica" pitchFamily="34" charset="0"/>
              <a:cs typeface="Helvetica" pitchFamily="34" charset="0"/>
            </a:endParaRPr>
          </a:p>
        </p:txBody>
      </p:sp>
      <p:sp>
        <p:nvSpPr>
          <p:cNvPr id="118" name="Down Arrow 117"/>
          <p:cNvSpPr/>
          <p:nvPr/>
        </p:nvSpPr>
        <p:spPr bwMode="auto">
          <a:xfrm>
            <a:off x="3289110" y="35983174"/>
            <a:ext cx="218364" cy="832515"/>
          </a:xfrm>
          <a:prstGeom prst="down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imes New Roman" pitchFamily="18" charset="0"/>
            </a:endParaRPr>
          </a:p>
        </p:txBody>
      </p:sp>
      <p:sp>
        <p:nvSpPr>
          <p:cNvPr id="119" name="Down Arrow 118"/>
          <p:cNvSpPr/>
          <p:nvPr/>
        </p:nvSpPr>
        <p:spPr bwMode="auto">
          <a:xfrm>
            <a:off x="8535822" y="33952218"/>
            <a:ext cx="245659" cy="1282890"/>
          </a:xfrm>
          <a:prstGeom prst="down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imes New Roman" pitchFamily="18" charset="0"/>
            </a:endParaRPr>
          </a:p>
        </p:txBody>
      </p:sp>
      <p:sp>
        <p:nvSpPr>
          <p:cNvPr id="120" name="TextBox 119"/>
          <p:cNvSpPr txBox="1"/>
          <p:nvPr/>
        </p:nvSpPr>
        <p:spPr>
          <a:xfrm>
            <a:off x="12708185" y="29938830"/>
            <a:ext cx="2045753" cy="338554"/>
          </a:xfrm>
          <a:prstGeom prst="rect">
            <a:avLst/>
          </a:prstGeom>
          <a:noFill/>
        </p:spPr>
        <p:txBody>
          <a:bodyPr wrap="none" rtlCol="0">
            <a:spAutoFit/>
          </a:bodyPr>
          <a:lstStyle/>
          <a:p>
            <a:r>
              <a:rPr lang="en-US" sz="1600" dirty="0" smtClean="0">
                <a:solidFill>
                  <a:srgbClr val="FFFF00"/>
                </a:solidFill>
                <a:latin typeface="Helvetica" pitchFamily="34" charset="0"/>
                <a:cs typeface="Helvetica" pitchFamily="34" charset="0"/>
              </a:rPr>
              <a:t>Candidate </a:t>
            </a:r>
            <a:r>
              <a:rPr lang="en-US" sz="1600" dirty="0" err="1" smtClean="0">
                <a:solidFill>
                  <a:srgbClr val="FFFF00"/>
                </a:solidFill>
                <a:latin typeface="Helvetica" pitchFamily="34" charset="0"/>
                <a:cs typeface="Helvetica" pitchFamily="34" charset="0"/>
              </a:rPr>
              <a:t>H</a:t>
            </a:r>
            <a:r>
              <a:rPr lang="en-US" sz="1600" dirty="0" err="1" smtClean="0">
                <a:solidFill>
                  <a:srgbClr val="FFFF00"/>
                </a:solidFill>
                <a:latin typeface="Helvetica" pitchFamily="34" charset="0"/>
                <a:cs typeface="Helvetica" pitchFamily="34" charset="0"/>
                <a:sym typeface="Wingdings" pitchFamily="2" charset="2"/>
              </a:rPr>
              <a:t>ee</a:t>
            </a:r>
            <a:r>
              <a:rPr lang="en-US" sz="1600" dirty="0" err="1" smtClean="0">
                <a:solidFill>
                  <a:srgbClr val="FFFF00"/>
                </a:solidFill>
                <a:latin typeface="Symbol" pitchFamily="18" charset="2"/>
                <a:cs typeface="Helvetica" pitchFamily="34" charset="0"/>
                <a:sym typeface="Wingdings" pitchFamily="2" charset="2"/>
              </a:rPr>
              <a:t>mm</a:t>
            </a:r>
            <a:endParaRPr lang="en-US" sz="1600" dirty="0">
              <a:solidFill>
                <a:srgbClr val="FFFF00"/>
              </a:solidFill>
              <a:latin typeface="Symbol" pitchFamily="18" charset="2"/>
              <a:cs typeface="Helvetica" pitchFamily="34" charset="0"/>
            </a:endParaRPr>
          </a:p>
        </p:txBody>
      </p:sp>
      <p:sp>
        <p:nvSpPr>
          <p:cNvPr id="121" name="TextBox 120"/>
          <p:cNvSpPr txBox="1"/>
          <p:nvPr/>
        </p:nvSpPr>
        <p:spPr>
          <a:xfrm>
            <a:off x="15649247" y="29692741"/>
            <a:ext cx="1750800" cy="338554"/>
          </a:xfrm>
          <a:prstGeom prst="rect">
            <a:avLst/>
          </a:prstGeom>
          <a:noFill/>
        </p:spPr>
        <p:txBody>
          <a:bodyPr wrap="none" rtlCol="0">
            <a:spAutoFit/>
          </a:bodyPr>
          <a:lstStyle/>
          <a:p>
            <a:r>
              <a:rPr lang="en-US" sz="1600" dirty="0" smtClean="0">
                <a:solidFill>
                  <a:srgbClr val="FFFF00"/>
                </a:solidFill>
                <a:latin typeface="Helvetica" pitchFamily="34" charset="0"/>
                <a:cs typeface="Helvetica" pitchFamily="34" charset="0"/>
              </a:rPr>
              <a:t>Candidate </a:t>
            </a:r>
            <a:r>
              <a:rPr lang="en-US" sz="1600" dirty="0" err="1" smtClean="0">
                <a:solidFill>
                  <a:srgbClr val="FFFF00"/>
                </a:solidFill>
                <a:latin typeface="Helvetica" pitchFamily="34" charset="0"/>
                <a:cs typeface="Helvetica" pitchFamily="34" charset="0"/>
              </a:rPr>
              <a:t>H</a:t>
            </a:r>
            <a:r>
              <a:rPr lang="en-US" sz="1600" dirty="0" err="1" smtClean="0">
                <a:solidFill>
                  <a:srgbClr val="FFFF00"/>
                </a:solidFill>
                <a:latin typeface="Helvetica" pitchFamily="34" charset="0"/>
                <a:cs typeface="Helvetica" pitchFamily="34" charset="0"/>
                <a:sym typeface="Wingdings" pitchFamily="2" charset="2"/>
              </a:rPr>
              <a:t></a:t>
            </a:r>
            <a:r>
              <a:rPr lang="en-US" sz="1600" dirty="0" err="1" smtClean="0">
                <a:solidFill>
                  <a:srgbClr val="FFFF00"/>
                </a:solidFill>
                <a:latin typeface="Symbol" pitchFamily="18" charset="2"/>
                <a:cs typeface="Helvetica" pitchFamily="34" charset="0"/>
                <a:sym typeface="Wingdings" pitchFamily="2" charset="2"/>
              </a:rPr>
              <a:t>gg</a:t>
            </a:r>
            <a:endParaRPr lang="en-US" sz="1600" dirty="0">
              <a:solidFill>
                <a:srgbClr val="FFFF00"/>
              </a:solidFill>
              <a:latin typeface="Symbol" pitchFamily="18" charset="2"/>
              <a:cs typeface="Helvetica" pitchFamily="34" charset="0"/>
            </a:endParaRPr>
          </a:p>
        </p:txBody>
      </p:sp>
      <p:sp>
        <p:nvSpPr>
          <p:cNvPr id="122" name="Text Box 143"/>
          <p:cNvSpPr txBox="1">
            <a:spLocks noChangeArrowheads="1"/>
          </p:cNvSpPr>
          <p:nvPr/>
        </p:nvSpPr>
        <p:spPr bwMode="auto">
          <a:xfrm>
            <a:off x="19524041" y="14041522"/>
            <a:ext cx="6353021" cy="830997"/>
          </a:xfrm>
          <a:prstGeom prst="rect">
            <a:avLst/>
          </a:prstGeom>
          <a:noFill/>
          <a:ln w="9525">
            <a:noFill/>
            <a:miter lim="800000"/>
            <a:headEnd/>
            <a:tailEnd/>
          </a:ln>
          <a:effectLst/>
        </p:spPr>
        <p:txBody>
          <a:bodyPr wrap="none">
            <a:spAutoFit/>
          </a:bodyPr>
          <a:lstStyle/>
          <a:p>
            <a:r>
              <a:rPr lang="en-US" sz="4800" b="1" dirty="0" smtClean="0">
                <a:solidFill>
                  <a:srgbClr val="FFFF00"/>
                </a:solidFill>
                <a:latin typeface="Helvetica" pitchFamily="34" charset="0"/>
              </a:rPr>
              <a:t>High intensity issues</a:t>
            </a:r>
            <a:endParaRPr lang="en-US" sz="4800" b="1" dirty="0">
              <a:solidFill>
                <a:srgbClr val="FFFF00"/>
              </a:solidFill>
              <a:latin typeface="Helvetica" pitchFamily="34" charset="0"/>
            </a:endParaRPr>
          </a:p>
        </p:txBody>
      </p:sp>
      <p:sp>
        <p:nvSpPr>
          <p:cNvPr id="123" name="Text Box 137"/>
          <p:cNvSpPr txBox="1">
            <a:spLocks noChangeArrowheads="1"/>
          </p:cNvSpPr>
          <p:nvPr/>
        </p:nvSpPr>
        <p:spPr bwMode="auto">
          <a:xfrm>
            <a:off x="19976315" y="15271435"/>
            <a:ext cx="8117838" cy="9633406"/>
          </a:xfrm>
          <a:prstGeom prst="rect">
            <a:avLst/>
          </a:prstGeom>
          <a:noFill/>
          <a:ln w="36000">
            <a:noFill/>
            <a:miter lim="800000"/>
            <a:headEnd/>
            <a:tailEnd/>
          </a:ln>
        </p:spPr>
        <p:txBody>
          <a:bodyPr wrap="square" lIns="0" tIns="0" rIns="0" bIns="0">
            <a:sp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dirty="0" smtClean="0">
                <a:solidFill>
                  <a:schemeClr val="bg1"/>
                </a:solidFill>
                <a:latin typeface="Helvetica" pitchFamily="34" charset="0"/>
              </a:rPr>
              <a:t>As the intensity was </a:t>
            </a:r>
            <a:r>
              <a:rPr lang="en-GB" dirty="0" smtClean="0">
                <a:solidFill>
                  <a:schemeClr val="bg1"/>
                </a:solidFill>
                <a:latin typeface="Helvetica" pitchFamily="34" charset="0"/>
              </a:rPr>
              <a:t>increased, </a:t>
            </a:r>
            <a:r>
              <a:rPr lang="en-GB" dirty="0" smtClean="0">
                <a:solidFill>
                  <a:schemeClr val="bg1"/>
                </a:solidFill>
                <a:latin typeface="Helvetica" pitchFamily="34" charset="0"/>
              </a:rPr>
              <a:t>issues due to high intensity and </a:t>
            </a:r>
            <a:r>
              <a:rPr lang="en-GB" dirty="0" smtClean="0">
                <a:solidFill>
                  <a:schemeClr val="bg1"/>
                </a:solidFill>
                <a:latin typeface="Helvetica" pitchFamily="34" charset="0"/>
              </a:rPr>
              <a:t>high luminosity </a:t>
            </a:r>
            <a:r>
              <a:rPr lang="en-GB" dirty="0" smtClean="0">
                <a:solidFill>
                  <a:schemeClr val="bg1"/>
                </a:solidFill>
                <a:latin typeface="Helvetica" pitchFamily="34" charset="0"/>
              </a:rPr>
              <a:t>were encountered:</a:t>
            </a:r>
          </a:p>
          <a:p>
            <a:pPr marL="268288" indent="-268288">
              <a:spcBef>
                <a:spcPts val="600"/>
              </a:spcBef>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dirty="0" smtClean="0">
                <a:solidFill>
                  <a:schemeClr val="bg1"/>
                </a:solidFill>
                <a:latin typeface="Helvetica" pitchFamily="34" charset="0"/>
              </a:rPr>
              <a:t>Before starting operation with 50 ns bunch spacing the vacuum chamber had to be conditioned to reduce </a:t>
            </a:r>
            <a:r>
              <a:rPr lang="en-GB" u="sng" dirty="0" smtClean="0">
                <a:solidFill>
                  <a:srgbClr val="FFFF00"/>
                </a:solidFill>
                <a:latin typeface="Helvetica" pitchFamily="34" charset="0"/>
              </a:rPr>
              <a:t>e-cloud</a:t>
            </a:r>
            <a:r>
              <a:rPr lang="en-GB" dirty="0" smtClean="0">
                <a:solidFill>
                  <a:schemeClr val="bg1"/>
                </a:solidFill>
                <a:latin typeface="Helvetica" pitchFamily="34" charset="0"/>
              </a:rPr>
              <a:t> </a:t>
            </a:r>
            <a:r>
              <a:rPr lang="en-GB" u="sng" dirty="0" smtClean="0">
                <a:solidFill>
                  <a:srgbClr val="FFFF00"/>
                </a:solidFill>
                <a:latin typeface="Helvetica" pitchFamily="34" charset="0"/>
              </a:rPr>
              <a:t>effects</a:t>
            </a:r>
            <a:r>
              <a:rPr lang="en-GB" dirty="0" smtClean="0">
                <a:solidFill>
                  <a:schemeClr val="bg1"/>
                </a:solidFill>
                <a:latin typeface="Helvetica" pitchFamily="34" charset="0"/>
              </a:rPr>
              <a:t>. This was done at injection with high intensity beams.</a:t>
            </a:r>
          </a:p>
          <a:p>
            <a:pPr marL="268288" indent="-268288">
              <a:spcBef>
                <a:spcPts val="600"/>
              </a:spcBef>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u="sng" dirty="0" smtClean="0">
                <a:solidFill>
                  <a:srgbClr val="FFFF00"/>
                </a:solidFill>
                <a:latin typeface="Helvetica" pitchFamily="34" charset="0"/>
              </a:rPr>
              <a:t>Heating</a:t>
            </a:r>
            <a:r>
              <a:rPr lang="en-GB" dirty="0" smtClean="0">
                <a:solidFill>
                  <a:schemeClr val="bg1"/>
                </a:solidFill>
                <a:latin typeface="Helvetica" pitchFamily="34" charset="0"/>
              </a:rPr>
              <a:t> of RF contacts due to installation issues and of protection devices.</a:t>
            </a:r>
          </a:p>
          <a:p>
            <a:pPr marL="268288" indent="-268288">
              <a:spcBef>
                <a:spcPts val="600"/>
              </a:spcBef>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u="sng" dirty="0" smtClean="0">
                <a:solidFill>
                  <a:srgbClr val="FFFF00"/>
                </a:solidFill>
                <a:latin typeface="Helvetica" pitchFamily="34" charset="0"/>
              </a:rPr>
              <a:t>Gas trapped on the magnet cold bores</a:t>
            </a:r>
            <a:r>
              <a:rPr lang="en-GB" dirty="0" smtClean="0">
                <a:solidFill>
                  <a:srgbClr val="FFFF00"/>
                </a:solidFill>
                <a:latin typeface="Helvetica" pitchFamily="34" charset="0"/>
              </a:rPr>
              <a:t> </a:t>
            </a:r>
            <a:r>
              <a:rPr lang="en-GB" dirty="0" smtClean="0">
                <a:solidFill>
                  <a:schemeClr val="bg1"/>
                </a:solidFill>
                <a:latin typeface="Helvetica" pitchFamily="34" charset="0"/>
              </a:rPr>
              <a:t>was released in bursts during operation.</a:t>
            </a:r>
          </a:p>
          <a:p>
            <a:pPr marL="268288" indent="-268288">
              <a:spcBef>
                <a:spcPts val="600"/>
              </a:spcBef>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u="sng" dirty="0" smtClean="0">
                <a:solidFill>
                  <a:srgbClr val="FFFF00"/>
                </a:solidFill>
                <a:latin typeface="Helvetica" pitchFamily="34" charset="0"/>
              </a:rPr>
              <a:t>Radiation effects on electronics</a:t>
            </a:r>
            <a:r>
              <a:rPr lang="en-GB" dirty="0" smtClean="0">
                <a:solidFill>
                  <a:schemeClr val="bg1"/>
                </a:solidFill>
                <a:latin typeface="Helvetica" pitchFamily="34" charset="0"/>
              </a:rPr>
              <a:t> </a:t>
            </a:r>
            <a:r>
              <a:rPr lang="en-GB" dirty="0" smtClean="0">
                <a:solidFill>
                  <a:schemeClr val="bg1"/>
                </a:solidFill>
                <a:latin typeface="Helvetica" pitchFamily="34" charset="0"/>
              </a:rPr>
              <a:t>led </a:t>
            </a:r>
            <a:r>
              <a:rPr lang="en-GB" dirty="0" smtClean="0">
                <a:solidFill>
                  <a:schemeClr val="bg1"/>
                </a:solidFill>
                <a:latin typeface="Helvetica" pitchFamily="34" charset="0"/>
              </a:rPr>
              <a:t>to frequent beam dumps (~1 dump / 0.1 fb</a:t>
            </a:r>
            <a:r>
              <a:rPr lang="en-GB" baseline="30000" dirty="0" smtClean="0">
                <a:solidFill>
                  <a:schemeClr val="bg1"/>
                </a:solidFill>
                <a:latin typeface="Helvetica" pitchFamily="34" charset="0"/>
              </a:rPr>
              <a:t>-1</a:t>
            </a:r>
            <a:r>
              <a:rPr lang="en-GB" dirty="0" smtClean="0">
                <a:solidFill>
                  <a:schemeClr val="bg1"/>
                </a:solidFill>
                <a:latin typeface="Helvetica" pitchFamily="34" charset="0"/>
              </a:rPr>
              <a:t>). </a:t>
            </a:r>
            <a:r>
              <a:rPr lang="en-GB" dirty="0" smtClean="0">
                <a:solidFill>
                  <a:schemeClr val="bg1"/>
                </a:solidFill>
                <a:latin typeface="Helvetica" pitchFamily="34" charset="0"/>
              </a:rPr>
              <a:t>Relocation and firmware improvements were used </a:t>
            </a:r>
            <a:r>
              <a:rPr lang="en-GB" dirty="0" smtClean="0">
                <a:solidFill>
                  <a:schemeClr val="bg1"/>
                </a:solidFill>
                <a:latin typeface="Helvetica" pitchFamily="34" charset="0"/>
              </a:rPr>
              <a:t>as </a:t>
            </a:r>
            <a:r>
              <a:rPr lang="en-GB" dirty="0" smtClean="0">
                <a:solidFill>
                  <a:schemeClr val="bg1"/>
                </a:solidFill>
                <a:latin typeface="Helvetica" pitchFamily="34" charset="0"/>
              </a:rPr>
              <a:t>mitigation. A large fraction of dumps are luminosity driven.</a:t>
            </a:r>
            <a:endParaRPr lang="en-GB" b="1" dirty="0" smtClean="0">
              <a:solidFill>
                <a:schemeClr val="bg1"/>
              </a:solidFill>
              <a:latin typeface="Helvetica" pitchFamily="34" charset="0"/>
            </a:endParaRPr>
          </a:p>
          <a:p>
            <a:pPr marL="268288" indent="-268288">
              <a:spcBef>
                <a:spcPts val="600"/>
              </a:spcBef>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endParaRPr lang="en-GB" b="1" dirty="0" smtClean="0">
              <a:solidFill>
                <a:srgbClr val="FFC000"/>
              </a:solidFill>
              <a:latin typeface="Helvetica" pitchFamily="34" charset="0"/>
            </a:endParaRPr>
          </a:p>
          <a:p>
            <a:pPr marL="268288" indent="-268288">
              <a:spcBef>
                <a:spcPts val="600"/>
              </a:spcBef>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dirty="0" smtClean="0">
                <a:solidFill>
                  <a:schemeClr val="bg1"/>
                </a:solidFill>
                <a:latin typeface="Helvetica" pitchFamily="34" charset="0"/>
              </a:rPr>
              <a:t>Despite over 100 MJ of stored energy </a:t>
            </a:r>
            <a:r>
              <a:rPr lang="en-GB" u="sng" dirty="0" smtClean="0">
                <a:solidFill>
                  <a:srgbClr val="FFC000"/>
                </a:solidFill>
                <a:latin typeface="Helvetica" pitchFamily="34" charset="0"/>
              </a:rPr>
              <a:t>no magnet was quenched</a:t>
            </a:r>
            <a:r>
              <a:rPr lang="en-GB" dirty="0" smtClean="0">
                <a:solidFill>
                  <a:schemeClr val="bg1"/>
                </a:solidFill>
                <a:latin typeface="Helvetica" pitchFamily="34" charset="0"/>
              </a:rPr>
              <a:t> during regulation operation at 3.5/4 </a:t>
            </a:r>
            <a:r>
              <a:rPr lang="en-GB" dirty="0" err="1" smtClean="0">
                <a:solidFill>
                  <a:schemeClr val="bg1"/>
                </a:solidFill>
                <a:latin typeface="Helvetica" pitchFamily="34" charset="0"/>
              </a:rPr>
              <a:t>TeV</a:t>
            </a:r>
            <a:r>
              <a:rPr lang="en-GB" dirty="0" smtClean="0">
                <a:solidFill>
                  <a:schemeClr val="bg1"/>
                </a:solidFill>
                <a:latin typeface="Helvetica" pitchFamily="34" charset="0"/>
              </a:rPr>
              <a:t> thanks to excellent machine protection and collimation systems.</a:t>
            </a:r>
          </a:p>
          <a:p>
            <a:pPr marL="268288" indent="-268288">
              <a:spcBef>
                <a:spcPts val="600"/>
              </a:spcBef>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u="sng" dirty="0" smtClean="0">
                <a:solidFill>
                  <a:srgbClr val="FFFF00"/>
                </a:solidFill>
                <a:latin typeface="Helvetica" pitchFamily="34" charset="0"/>
              </a:rPr>
              <a:t>Unexpected beam losses</a:t>
            </a:r>
            <a:r>
              <a:rPr lang="en-GB" dirty="0" smtClean="0">
                <a:solidFill>
                  <a:schemeClr val="bg1"/>
                </a:solidFill>
                <a:latin typeface="Helvetica" pitchFamily="34" charset="0"/>
              </a:rPr>
              <a:t> were observed on the millisecond time scale all along the circumference, leading a dozen of beam dumps. Nicknamed “</a:t>
            </a:r>
            <a:r>
              <a:rPr lang="en-GB" u="sng" dirty="0" smtClean="0">
                <a:solidFill>
                  <a:srgbClr val="FFFF00"/>
                </a:solidFill>
                <a:latin typeface="Helvetica" pitchFamily="34" charset="0"/>
              </a:rPr>
              <a:t>UFOs</a:t>
            </a:r>
            <a:r>
              <a:rPr lang="en-GB" dirty="0" smtClean="0">
                <a:solidFill>
                  <a:schemeClr val="bg1"/>
                </a:solidFill>
                <a:latin typeface="Helvetica" pitchFamily="34" charset="0"/>
              </a:rPr>
              <a:t>” such events are believed to be due to falling dust </a:t>
            </a:r>
            <a:r>
              <a:rPr lang="en-GB" dirty="0" smtClean="0">
                <a:solidFill>
                  <a:schemeClr val="bg1"/>
                </a:solidFill>
                <a:latin typeface="Helvetica" pitchFamily="34" charset="0"/>
              </a:rPr>
              <a:t>particles.</a:t>
            </a:r>
            <a:endParaRPr lang="en-GB" dirty="0" smtClean="0">
              <a:solidFill>
                <a:schemeClr val="bg1"/>
              </a:solidFill>
              <a:latin typeface="Helvetica" pitchFamily="34" charset="0"/>
            </a:endParaRPr>
          </a:p>
          <a:p>
            <a:pPr marL="268288" indent="-268288">
              <a:spcBef>
                <a:spcPts val="6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dirty="0" smtClean="0">
                <a:solidFill>
                  <a:schemeClr val="bg1"/>
                </a:solidFill>
                <a:latin typeface="Helvetica" pitchFamily="34" charset="0"/>
              </a:rPr>
              <a:t>		</a:t>
            </a:r>
          </a:p>
          <a:p>
            <a:pPr>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endParaRPr lang="en-GB" dirty="0" smtClean="0">
              <a:solidFill>
                <a:schemeClr val="bg1"/>
              </a:solidFill>
              <a:latin typeface="Helvetica" pitchFamily="34" charset="0"/>
            </a:endParaRPr>
          </a:p>
        </p:txBody>
      </p:sp>
      <p:sp>
        <p:nvSpPr>
          <p:cNvPr id="93" name="Rounded Rectangle 92"/>
          <p:cNvSpPr/>
          <p:nvPr/>
        </p:nvSpPr>
        <p:spPr bwMode="auto">
          <a:xfrm>
            <a:off x="25579138" y="20429621"/>
            <a:ext cx="2117557" cy="649706"/>
          </a:xfrm>
          <a:prstGeom prst="roundRect">
            <a:avLst/>
          </a:prstGeom>
          <a:solidFill>
            <a:srgbClr val="FF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a:r>
              <a:rPr lang="en-GB" b="1" dirty="0" smtClean="0">
                <a:latin typeface="Helvetica" pitchFamily="34" charset="0"/>
                <a:sym typeface="Wingdings" pitchFamily="2" charset="2"/>
              </a:rPr>
              <a:t>THPPP006</a:t>
            </a:r>
            <a:endParaRPr lang="en-US" dirty="0"/>
          </a:p>
        </p:txBody>
      </p:sp>
      <p:sp>
        <p:nvSpPr>
          <p:cNvPr id="95" name="Rounded Rectangle 94"/>
          <p:cNvSpPr/>
          <p:nvPr/>
        </p:nvSpPr>
        <p:spPr bwMode="auto">
          <a:xfrm>
            <a:off x="25635285" y="23998989"/>
            <a:ext cx="2117557" cy="649706"/>
          </a:xfrm>
          <a:prstGeom prst="roundRect">
            <a:avLst/>
          </a:prstGeom>
          <a:solidFill>
            <a:srgbClr val="FF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a:r>
              <a:rPr lang="en-GB" b="1" dirty="0" smtClean="0">
                <a:latin typeface="Helvetica" pitchFamily="34" charset="0"/>
                <a:sym typeface="Wingdings" pitchFamily="2" charset="2"/>
              </a:rPr>
              <a:t>THPPP086</a:t>
            </a:r>
            <a:endParaRPr lang="en-US" dirty="0"/>
          </a:p>
        </p:txBody>
      </p:sp>
      <p:sp>
        <p:nvSpPr>
          <p:cNvPr id="88" name="Rounded Rectangle 87"/>
          <p:cNvSpPr/>
          <p:nvPr/>
        </p:nvSpPr>
        <p:spPr bwMode="auto">
          <a:xfrm>
            <a:off x="7548952" y="28080288"/>
            <a:ext cx="2117557" cy="649706"/>
          </a:xfrm>
          <a:prstGeom prst="roundRect">
            <a:avLst/>
          </a:prstGeom>
          <a:solidFill>
            <a:srgbClr val="FFFF66"/>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a:r>
              <a:rPr lang="en-GB" b="1" dirty="0" smtClean="0">
                <a:latin typeface="Helvetica" pitchFamily="34" charset="0"/>
                <a:sym typeface="Wingdings" pitchFamily="2" charset="2"/>
              </a:rPr>
              <a:t>THPPR040</a:t>
            </a:r>
            <a:endParaRPr lang="en-US" dirty="0"/>
          </a:p>
        </p:txBody>
      </p:sp>
      <p:sp>
        <p:nvSpPr>
          <p:cNvPr id="106" name="TextBox 105"/>
          <p:cNvSpPr txBox="1"/>
          <p:nvPr/>
        </p:nvSpPr>
        <p:spPr>
          <a:xfrm>
            <a:off x="12559270" y="29267757"/>
            <a:ext cx="5772734" cy="461665"/>
          </a:xfrm>
          <a:prstGeom prst="rect">
            <a:avLst/>
          </a:prstGeom>
          <a:noFill/>
        </p:spPr>
        <p:txBody>
          <a:bodyPr wrap="none" rtlCol="0">
            <a:spAutoFit/>
          </a:bodyPr>
          <a:lstStyle/>
          <a:p>
            <a:r>
              <a:rPr lang="en-US" dirty="0" smtClean="0">
                <a:solidFill>
                  <a:srgbClr val="FFFF00"/>
                </a:solidFill>
                <a:latin typeface="Helvetica" pitchFamily="34" charset="0"/>
                <a:cs typeface="Helvetica" pitchFamily="34" charset="0"/>
              </a:rPr>
              <a:t>Higgs event candidates, mass ~125 </a:t>
            </a:r>
            <a:r>
              <a:rPr lang="en-US" dirty="0" err="1" smtClean="0">
                <a:solidFill>
                  <a:srgbClr val="FFFF00"/>
                </a:solidFill>
                <a:latin typeface="Helvetica" pitchFamily="34" charset="0"/>
                <a:cs typeface="Helvetica" pitchFamily="34" charset="0"/>
              </a:rPr>
              <a:t>GeV</a:t>
            </a:r>
            <a:endParaRPr lang="en-US" dirty="0">
              <a:solidFill>
                <a:srgbClr val="FFFF00"/>
              </a:solidFill>
              <a:latin typeface="Symbol" pitchFamily="18" charset="2"/>
              <a:cs typeface="Helvetica" pitchFamily="34" charset="0"/>
            </a:endParaRPr>
          </a:p>
        </p:txBody>
      </p:sp>
      <p:sp>
        <p:nvSpPr>
          <p:cNvPr id="112" name="Rounded Rectangle 111"/>
          <p:cNvSpPr/>
          <p:nvPr/>
        </p:nvSpPr>
        <p:spPr bwMode="auto">
          <a:xfrm>
            <a:off x="12255690" y="29218777"/>
            <a:ext cx="6496334" cy="2961564"/>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effectLst/>
              <a:latin typeface="Times New Roman" pitchFamily="18" charset="0"/>
            </a:endParaRPr>
          </a:p>
        </p:txBody>
      </p:sp>
      <p:sp>
        <p:nvSpPr>
          <p:cNvPr id="124" name="Text Box 137"/>
          <p:cNvSpPr txBox="1">
            <a:spLocks noChangeArrowheads="1"/>
          </p:cNvSpPr>
          <p:nvPr/>
        </p:nvSpPr>
        <p:spPr bwMode="auto">
          <a:xfrm>
            <a:off x="19958067" y="26321402"/>
            <a:ext cx="8120323" cy="7571303"/>
          </a:xfrm>
          <a:prstGeom prst="rect">
            <a:avLst/>
          </a:prstGeom>
          <a:noFill/>
          <a:ln w="36000">
            <a:noFill/>
            <a:miter lim="800000"/>
            <a:headEnd/>
            <a:tailEnd/>
          </a:ln>
        </p:spPr>
        <p:txBody>
          <a:bodyPr wrap="square" lIns="0" tIns="0" rIns="0" bIns="0">
            <a:sp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dirty="0" smtClean="0">
                <a:solidFill>
                  <a:schemeClr val="bg1"/>
                </a:solidFill>
                <a:latin typeface="Helvetica" pitchFamily="34" charset="0"/>
              </a:rPr>
              <a:t>Between 2010 and 2012 the LHC performance has been progressively increased by:</a:t>
            </a:r>
          </a:p>
          <a:p>
            <a:pPr marL="268288" indent="-268288">
              <a:spcBef>
                <a:spcPts val="1200"/>
              </a:spcBef>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dirty="0" smtClean="0">
                <a:solidFill>
                  <a:srgbClr val="FFFF00"/>
                </a:solidFill>
                <a:latin typeface="Helvetica" pitchFamily="34" charset="0"/>
              </a:rPr>
              <a:t>Reduction of </a:t>
            </a:r>
            <a:r>
              <a:rPr lang="en-GB" dirty="0" smtClean="0">
                <a:solidFill>
                  <a:srgbClr val="FFFF00"/>
                </a:solidFill>
                <a:latin typeface="Symbol" pitchFamily="18" charset="2"/>
              </a:rPr>
              <a:t>b</a:t>
            </a:r>
            <a:r>
              <a:rPr lang="en-GB" dirty="0" smtClean="0">
                <a:solidFill>
                  <a:srgbClr val="FFFF00"/>
                </a:solidFill>
                <a:latin typeface="Helvetica" pitchFamily="34" charset="0"/>
              </a:rPr>
              <a:t>*</a:t>
            </a:r>
            <a:r>
              <a:rPr lang="en-GB" dirty="0" smtClean="0">
                <a:solidFill>
                  <a:schemeClr val="bg1"/>
                </a:solidFill>
                <a:latin typeface="Helvetica" pitchFamily="34" charset="0"/>
              </a:rPr>
              <a:t> at the collision points: from 3.5 to 1 m in 2011, to 0.6 m in 2012. The last reduction was obtained with tighter collimator settings (from 5.7 to 4.3</a:t>
            </a:r>
            <a:r>
              <a:rPr lang="en-GB" dirty="0" smtClean="0">
                <a:solidFill>
                  <a:schemeClr val="bg1"/>
                </a:solidFill>
                <a:latin typeface="Symbol" pitchFamily="18" charset="2"/>
              </a:rPr>
              <a:t>s</a:t>
            </a:r>
            <a:r>
              <a:rPr lang="en-GB" dirty="0" smtClean="0">
                <a:solidFill>
                  <a:schemeClr val="bg1"/>
                </a:solidFill>
                <a:latin typeface="Helvetica" pitchFamily="34" charset="0"/>
              </a:rPr>
              <a:t>) and reduced margins between collimators and aperture.</a:t>
            </a:r>
          </a:p>
          <a:p>
            <a:pPr marL="268288" indent="-268288">
              <a:spcBef>
                <a:spcPts val="1200"/>
              </a:spcBef>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dirty="0" smtClean="0">
                <a:solidFill>
                  <a:srgbClr val="FFFF00"/>
                </a:solidFill>
                <a:latin typeface="Helvetica" pitchFamily="34" charset="0"/>
              </a:rPr>
              <a:t>Reduction of the bunch spacing </a:t>
            </a:r>
            <a:r>
              <a:rPr lang="en-GB" dirty="0" smtClean="0">
                <a:solidFill>
                  <a:schemeClr val="bg1"/>
                </a:solidFill>
                <a:latin typeface="Helvetica" pitchFamily="34" charset="0"/>
              </a:rPr>
              <a:t>and a parallel increase of the number of bunches: from single bunches to 1380 bunches spaced by 50 ns. The 50 ns beam has become the workhorse as it provides higher performance as compared to the design 25 ns beam.</a:t>
            </a:r>
          </a:p>
          <a:p>
            <a:pPr marL="268288" indent="-268288">
              <a:spcBef>
                <a:spcPts val="1200"/>
              </a:spcBef>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dirty="0" smtClean="0">
                <a:solidFill>
                  <a:srgbClr val="FFFF00"/>
                </a:solidFill>
                <a:latin typeface="Helvetica" pitchFamily="34" charset="0"/>
              </a:rPr>
              <a:t>Increase of the bunch intensity and a reduction of the transverse </a:t>
            </a:r>
            <a:r>
              <a:rPr lang="en-GB" dirty="0" err="1" smtClean="0">
                <a:solidFill>
                  <a:srgbClr val="FFFF00"/>
                </a:solidFill>
                <a:latin typeface="Helvetica" pitchFamily="34" charset="0"/>
              </a:rPr>
              <a:t>emittances</a:t>
            </a:r>
            <a:r>
              <a:rPr lang="en-GB" dirty="0" smtClean="0">
                <a:solidFill>
                  <a:srgbClr val="FFFF00"/>
                </a:solidFill>
                <a:latin typeface="Helvetica" pitchFamily="34" charset="0"/>
              </a:rPr>
              <a:t> </a:t>
            </a:r>
            <a:r>
              <a:rPr lang="en-GB" dirty="0" smtClean="0">
                <a:solidFill>
                  <a:schemeClr val="bg1"/>
                </a:solidFill>
                <a:latin typeface="Helvetica" pitchFamily="34" charset="0"/>
              </a:rPr>
              <a:t>beyond design values.</a:t>
            </a:r>
          </a:p>
          <a:p>
            <a:pPr>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dirty="0" smtClean="0">
                <a:solidFill>
                  <a:schemeClr val="bg1"/>
                </a:solidFill>
                <a:latin typeface="Helvetica" pitchFamily="34" charset="0"/>
              </a:rPr>
              <a:t>For the LHC experiments this resulted in </a:t>
            </a:r>
            <a:r>
              <a:rPr lang="en-GB" dirty="0" smtClean="0">
                <a:solidFill>
                  <a:schemeClr val="bg1"/>
                </a:solidFill>
                <a:latin typeface="Helvetica" pitchFamily="34" charset="0"/>
              </a:rPr>
              <a:t>a pile-up </a:t>
            </a:r>
            <a:r>
              <a:rPr lang="en-GB" dirty="0" smtClean="0">
                <a:solidFill>
                  <a:schemeClr val="bg1"/>
                </a:solidFill>
                <a:latin typeface="Helvetica" pitchFamily="34" charset="0"/>
              </a:rPr>
              <a:t>of up to ~30 events / bunch crossing in 2012.</a:t>
            </a:r>
          </a:p>
          <a:p>
            <a:pPr>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b="1" i="1" dirty="0" smtClean="0">
                <a:solidFill>
                  <a:srgbClr val="FFC000"/>
                </a:solidFill>
                <a:latin typeface="Helvetica" pitchFamily="34" charset="0"/>
              </a:rPr>
              <a:t>Extrapolated to 7 </a:t>
            </a:r>
            <a:r>
              <a:rPr lang="en-GB" b="1" i="1" dirty="0" err="1" smtClean="0">
                <a:solidFill>
                  <a:srgbClr val="FFC000"/>
                </a:solidFill>
                <a:latin typeface="Helvetica" pitchFamily="34" charset="0"/>
              </a:rPr>
              <a:t>TeV</a:t>
            </a:r>
            <a:r>
              <a:rPr lang="en-GB" b="1" i="1" dirty="0" smtClean="0">
                <a:solidFill>
                  <a:srgbClr val="FFC000"/>
                </a:solidFill>
                <a:latin typeface="Helvetica" pitchFamily="34" charset="0"/>
              </a:rPr>
              <a:t>, the current LHC performance would result in luminosities 2x above LHC design.</a:t>
            </a:r>
          </a:p>
          <a:p>
            <a:pPr>
              <a:spcBef>
                <a:spcPts val="12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endParaRPr lang="en-GB" dirty="0" smtClean="0">
              <a:solidFill>
                <a:schemeClr val="bg1"/>
              </a:solidFill>
              <a:latin typeface="Helvetica" pitchFamily="34" charset="0"/>
            </a:endParaRPr>
          </a:p>
        </p:txBody>
      </p:sp>
      <p:pic>
        <p:nvPicPr>
          <p:cNvPr id="7" name="Picture 180" descr="C:\Photos\Run11\IMAG0012.jpg"/>
          <p:cNvPicPr>
            <a:picLocks noChangeAspect="1" noChangeArrowheads="1"/>
          </p:cNvPicPr>
          <p:nvPr/>
        </p:nvPicPr>
        <p:blipFill>
          <a:blip r:embed="rId27" cstate="print"/>
          <a:srcRect/>
          <a:stretch>
            <a:fillRect/>
          </a:stretch>
        </p:blipFill>
        <p:spPr bwMode="auto">
          <a:xfrm>
            <a:off x="4465791" y="7548184"/>
            <a:ext cx="2849409" cy="2137056"/>
          </a:xfrm>
          <a:prstGeom prst="rect">
            <a:avLst/>
          </a:prstGeom>
          <a:noFill/>
        </p:spPr>
      </p:pic>
      <p:pic>
        <p:nvPicPr>
          <p:cNvPr id="75" name="Picture 8"/>
          <p:cNvPicPr>
            <a:picLocks noChangeAspect="1" noChangeArrowheads="1"/>
          </p:cNvPicPr>
          <p:nvPr/>
        </p:nvPicPr>
        <p:blipFill>
          <a:blip r:embed="rId28" cstate="print"/>
          <a:srcRect/>
          <a:stretch>
            <a:fillRect/>
          </a:stretch>
        </p:blipFill>
        <p:spPr bwMode="auto">
          <a:xfrm>
            <a:off x="1481959" y="5261979"/>
            <a:ext cx="3657599" cy="2743198"/>
          </a:xfrm>
          <a:prstGeom prst="rect">
            <a:avLst/>
          </a:prstGeom>
          <a:noFill/>
          <a:ln w="9525">
            <a:noFill/>
            <a:miter lim="800000"/>
            <a:headEnd/>
            <a:tailEnd/>
          </a:ln>
        </p:spPr>
      </p:pic>
      <p:pic>
        <p:nvPicPr>
          <p:cNvPr id="3087" name="Picture 15" descr="\\cern.ch\dfs\Users\j\jwenning\Documents\Tex\DPG\Photos\JW-photo3.jpg"/>
          <p:cNvPicPr>
            <a:picLocks noChangeAspect="1" noChangeArrowheads="1"/>
          </p:cNvPicPr>
          <p:nvPr/>
        </p:nvPicPr>
        <p:blipFill>
          <a:blip r:embed="rId29" cstate="print"/>
          <a:srcRect/>
          <a:stretch>
            <a:fillRect/>
          </a:stretch>
        </p:blipFill>
        <p:spPr bwMode="auto">
          <a:xfrm>
            <a:off x="463323" y="7639186"/>
            <a:ext cx="2815903" cy="1874362"/>
          </a:xfrm>
          <a:prstGeom prst="rect">
            <a:avLst/>
          </a:prstGeom>
          <a:noFill/>
        </p:spPr>
      </p:pic>
      <p:sp>
        <p:nvSpPr>
          <p:cNvPr id="125" name="TextBox 124"/>
          <p:cNvSpPr txBox="1"/>
          <p:nvPr/>
        </p:nvSpPr>
        <p:spPr>
          <a:xfrm>
            <a:off x="22427419" y="7397070"/>
            <a:ext cx="5570479" cy="4308872"/>
          </a:xfrm>
          <a:prstGeom prst="rect">
            <a:avLst/>
          </a:prstGeom>
          <a:noFill/>
        </p:spPr>
        <p:txBody>
          <a:bodyPr wrap="square" rtlCol="0">
            <a:spAutoFit/>
          </a:bodyPr>
          <a:lstStyle/>
          <a:p>
            <a:pPr marL="457200" indent="-457200">
              <a:spcBef>
                <a:spcPts val="400"/>
              </a:spcBef>
              <a:buClr>
                <a:schemeClr val="bg1"/>
              </a:buClr>
              <a:buFont typeface="Courier New" pitchFamily="49" charset="0"/>
              <a:buChar char="o"/>
            </a:pPr>
            <a:r>
              <a:rPr lang="en-US" dirty="0" smtClean="0">
                <a:solidFill>
                  <a:schemeClr val="bg1"/>
                </a:solidFill>
                <a:latin typeface="Helvetica" pitchFamily="34" charset="0"/>
                <a:cs typeface="Helvetica" pitchFamily="34" charset="0"/>
              </a:rPr>
              <a:t>Two</a:t>
            </a:r>
            <a:r>
              <a:rPr lang="en-US" dirty="0" smtClean="0">
                <a:solidFill>
                  <a:schemeClr val="bg1"/>
                </a:solidFill>
                <a:latin typeface="Helvetica" pitchFamily="34" charset="0"/>
                <a:cs typeface="Helvetica" pitchFamily="34" charset="0"/>
              </a:rPr>
              <a:t> rings with </a:t>
            </a:r>
            <a:r>
              <a:rPr lang="en-US" dirty="0" smtClean="0">
                <a:solidFill>
                  <a:schemeClr val="bg1"/>
                </a:solidFill>
                <a:latin typeface="Helvetica" pitchFamily="34" charset="0"/>
                <a:cs typeface="Helvetica" pitchFamily="34" charset="0"/>
              </a:rPr>
              <a:t>2 beams </a:t>
            </a:r>
            <a:r>
              <a:rPr lang="en-US" dirty="0" smtClean="0">
                <a:solidFill>
                  <a:schemeClr val="bg1"/>
                </a:solidFill>
                <a:latin typeface="Helvetica" pitchFamily="34" charset="0"/>
                <a:cs typeface="Helvetica" pitchFamily="34" charset="0"/>
              </a:rPr>
              <a:t>colliding </a:t>
            </a:r>
            <a:r>
              <a:rPr lang="en-US" dirty="0" smtClean="0">
                <a:solidFill>
                  <a:schemeClr val="bg1"/>
                </a:solidFill>
                <a:latin typeface="Helvetica" pitchFamily="34" charset="0"/>
                <a:cs typeface="Helvetica" pitchFamily="34" charset="0"/>
              </a:rPr>
              <a:t>in </a:t>
            </a:r>
            <a:r>
              <a:rPr lang="en-US" dirty="0" smtClean="0">
                <a:solidFill>
                  <a:schemeClr val="bg1"/>
                </a:solidFill>
                <a:latin typeface="Helvetica" pitchFamily="34" charset="0"/>
                <a:cs typeface="Helvetica" pitchFamily="34" charset="0"/>
              </a:rPr>
              <a:t>up to 4 </a:t>
            </a:r>
            <a:r>
              <a:rPr lang="en-US" dirty="0" smtClean="0">
                <a:solidFill>
                  <a:schemeClr val="bg1"/>
                </a:solidFill>
                <a:latin typeface="Helvetica" pitchFamily="34" charset="0"/>
                <a:cs typeface="Helvetica" pitchFamily="34" charset="0"/>
              </a:rPr>
              <a:t>interaction regions.</a:t>
            </a:r>
          </a:p>
          <a:p>
            <a:pPr marL="457200" indent="-457200">
              <a:spcBef>
                <a:spcPts val="400"/>
              </a:spcBef>
              <a:buClr>
                <a:schemeClr val="bg1"/>
              </a:buClr>
              <a:buFont typeface="Courier New" pitchFamily="49" charset="0"/>
              <a:buChar char="o"/>
            </a:pPr>
            <a:r>
              <a:rPr lang="en-US" dirty="0" smtClean="0">
                <a:solidFill>
                  <a:schemeClr val="bg1"/>
                </a:solidFill>
                <a:latin typeface="Helvetica" pitchFamily="34" charset="0"/>
                <a:cs typeface="Helvetica" pitchFamily="34" charset="0"/>
              </a:rPr>
              <a:t>Two</a:t>
            </a:r>
            <a:r>
              <a:rPr lang="en-US" dirty="0" smtClean="0">
                <a:solidFill>
                  <a:schemeClr val="bg1"/>
                </a:solidFill>
                <a:latin typeface="Helvetica" pitchFamily="34" charset="0"/>
                <a:cs typeface="Helvetica" pitchFamily="34" charset="0"/>
              </a:rPr>
              <a:t> </a:t>
            </a:r>
            <a:r>
              <a:rPr lang="en-US" dirty="0" smtClean="0">
                <a:solidFill>
                  <a:schemeClr val="bg1"/>
                </a:solidFill>
                <a:latin typeface="Helvetica" pitchFamily="34" charset="0"/>
                <a:cs typeface="Helvetica" pitchFamily="34" charset="0"/>
              </a:rPr>
              <a:t>high luminosity experiments ATLAS and CMS.</a:t>
            </a:r>
          </a:p>
          <a:p>
            <a:pPr marL="457200" indent="-457200">
              <a:spcBef>
                <a:spcPts val="400"/>
              </a:spcBef>
              <a:buClr>
                <a:schemeClr val="bg1"/>
              </a:buClr>
              <a:buFont typeface="Courier New" pitchFamily="49" charset="0"/>
              <a:buChar char="o"/>
            </a:pPr>
            <a:r>
              <a:rPr lang="en-US" dirty="0" smtClean="0">
                <a:solidFill>
                  <a:schemeClr val="bg1"/>
                </a:solidFill>
                <a:latin typeface="Helvetica" pitchFamily="34" charset="0"/>
                <a:cs typeface="Helvetica" pitchFamily="34" charset="0"/>
              </a:rPr>
              <a:t>A medium luminosity exp. </a:t>
            </a:r>
            <a:r>
              <a:rPr lang="en-US" dirty="0" err="1" smtClean="0">
                <a:solidFill>
                  <a:schemeClr val="bg1"/>
                </a:solidFill>
                <a:latin typeface="Helvetica" pitchFamily="34" charset="0"/>
                <a:cs typeface="Helvetica" pitchFamily="34" charset="0"/>
              </a:rPr>
              <a:t>LHCb</a:t>
            </a:r>
            <a:r>
              <a:rPr lang="en-US" dirty="0" smtClean="0">
                <a:solidFill>
                  <a:schemeClr val="bg1"/>
                </a:solidFill>
                <a:latin typeface="Helvetica" pitchFamily="34" charset="0"/>
                <a:cs typeface="Helvetica" pitchFamily="34" charset="0"/>
              </a:rPr>
              <a:t>, operating with lower </a:t>
            </a:r>
            <a:r>
              <a:rPr lang="en-US" dirty="0" smtClean="0">
                <a:solidFill>
                  <a:schemeClr val="bg1"/>
                </a:solidFill>
                <a:latin typeface="Symbol" pitchFamily="18" charset="2"/>
                <a:cs typeface="Helvetica" pitchFamily="34" charset="0"/>
              </a:rPr>
              <a:t>b</a:t>
            </a:r>
            <a:r>
              <a:rPr lang="en-US" dirty="0" smtClean="0">
                <a:solidFill>
                  <a:schemeClr val="bg1"/>
                </a:solidFill>
                <a:latin typeface="Helvetica" pitchFamily="34" charset="0"/>
                <a:cs typeface="Helvetica" pitchFamily="34" charset="0"/>
              </a:rPr>
              <a:t>* and collision offsets (leveled luminosity).</a:t>
            </a:r>
          </a:p>
          <a:p>
            <a:pPr marL="457200" indent="-457200">
              <a:spcBef>
                <a:spcPts val="400"/>
              </a:spcBef>
              <a:buClr>
                <a:schemeClr val="bg1"/>
              </a:buClr>
              <a:buFont typeface="Courier New" pitchFamily="49" charset="0"/>
              <a:buChar char="o"/>
            </a:pPr>
            <a:r>
              <a:rPr lang="en-US" dirty="0" smtClean="0">
                <a:solidFill>
                  <a:schemeClr val="bg1"/>
                </a:solidFill>
                <a:latin typeface="Helvetica" pitchFamily="34" charset="0"/>
                <a:cs typeface="Helvetica" pitchFamily="34" charset="0"/>
              </a:rPr>
              <a:t>A low luminosity / ion exp. ALICE. In 2012 ALICE is operated with collisions of main and satellite (parasitic) bunches.</a:t>
            </a:r>
            <a:endParaRPr lang="en-US" b="1" dirty="0">
              <a:solidFill>
                <a:schemeClr val="bg1"/>
              </a:solidFill>
              <a:latin typeface="Helvetica" pitchFamily="34" charset="0"/>
              <a:cs typeface="Helvetica" pitchFamily="34" charset="0"/>
            </a:endParaRPr>
          </a:p>
        </p:txBody>
      </p:sp>
      <p:pic>
        <p:nvPicPr>
          <p:cNvPr id="5" name="Picture 15" descr="\\cern.ch\dfs\Users\j\jwenning\Documents\Tex\IPAC12\Poster\cms2012-3.png"/>
          <p:cNvPicPr>
            <a:picLocks noChangeAspect="1" noChangeArrowheads="1"/>
          </p:cNvPicPr>
          <p:nvPr/>
        </p:nvPicPr>
        <p:blipFill>
          <a:blip r:embed="rId30" cstate="print"/>
          <a:srcRect/>
          <a:stretch>
            <a:fillRect/>
          </a:stretch>
        </p:blipFill>
        <p:spPr bwMode="auto">
          <a:xfrm>
            <a:off x="4441311" y="32130287"/>
            <a:ext cx="2176057" cy="1213246"/>
          </a:xfrm>
          <a:prstGeom prst="rect">
            <a:avLst/>
          </a:prstGeom>
          <a:noFill/>
        </p:spPr>
      </p:pic>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Bitstream Vera Serif"/>
        <a:ea typeface=""/>
        <a:cs typeface=""/>
      </a:majorFont>
      <a:minorFont>
        <a:latin typeface="Bitstream Vera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1163</TotalTime>
  <Words>864</Words>
  <Application>Microsoft Office PowerPoint</Application>
  <PresentationFormat>Custom</PresentationFormat>
  <Paragraphs>127</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vt:i4>
      </vt:variant>
    </vt:vector>
  </HeadingPairs>
  <TitlesOfParts>
    <vt:vector size="2" baseType="lpstr">
      <vt:lpstr>Default Design</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Jorg Wenninger</dc:creator>
  <cp:lastModifiedBy>jwenning</cp:lastModifiedBy>
  <cp:revision>424</cp:revision>
  <dcterms:modified xsi:type="dcterms:W3CDTF">2012-05-11T07:27:04Z</dcterms:modified>
</cp:coreProperties>
</file>